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434" r:id="rId3"/>
    <p:sldId id="1437" r:id="rId4"/>
    <p:sldId id="1535" r:id="rId5"/>
    <p:sldId id="1534" r:id="rId6"/>
    <p:sldId id="1632" r:id="rId7"/>
    <p:sldId id="1664" r:id="rId8"/>
    <p:sldId id="1536" r:id="rId9"/>
    <p:sldId id="1665" r:id="rId10"/>
    <p:sldId id="1668" r:id="rId11"/>
    <p:sldId id="1669" r:id="rId12"/>
    <p:sldId id="1670" r:id="rId13"/>
    <p:sldId id="1671" r:id="rId14"/>
    <p:sldId id="1672" r:id="rId15"/>
    <p:sldId id="1673" r:id="rId16"/>
    <p:sldId id="1674" r:id="rId17"/>
    <p:sldId id="1675" r:id="rId18"/>
    <p:sldId id="1676" r:id="rId19"/>
    <p:sldId id="1677" r:id="rId20"/>
    <p:sldId id="1678" r:id="rId21"/>
    <p:sldId id="1679" r:id="rId22"/>
    <p:sldId id="1680" r:id="rId23"/>
    <p:sldId id="1681" r:id="rId24"/>
    <p:sldId id="1682" r:id="rId25"/>
  </p:sldIdLst>
  <p:sldSz cx="12192000" cy="6858000"/>
  <p:notesSz cx="9723755" cy="6858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0" userDrawn="1">
          <p15:clr>
            <a:srgbClr val="A4A3A4"/>
          </p15:clr>
        </p15:guide>
        <p15:guide id="2" pos="3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5F1ED"/>
    <a:srgbClr val="92EEEA"/>
    <a:srgbClr val="1C1C1C"/>
    <a:srgbClr val="777777"/>
    <a:srgbClr val="B2B2B2"/>
    <a:srgbClr val="C2A000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020"/>
        <p:guide pos="3496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endParaRPr lang="en-US" sz="1200" b="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5507038" y="0"/>
            <a:ext cx="4214813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fontAlgn="base"/>
            <a:endParaRPr lang="en-US" sz="1200" b="0" strike="noStrike" noProof="1"/>
          </a:p>
        </p:txBody>
      </p:sp>
      <p:sp>
        <p:nvSpPr>
          <p:cNvPr id="9220" name="幻灯片图像占位符 3075"/>
          <p:cNvSpPr>
            <a:spLocks noGrp="1" noRot="1"/>
          </p:cNvSpPr>
          <p:nvPr>
            <p:ph type="sldImg"/>
          </p:nvPr>
        </p:nvSpPr>
        <p:spPr>
          <a:xfrm>
            <a:off x="2576513" y="514350"/>
            <a:ext cx="4572000" cy="25717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9221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en-US" altLang="zh-CN"/>
              <a:t>Click to edit Master text styles</a:t>
            </a:r>
            <a:endParaRPr lang="en-US" altLang="zh-CN"/>
          </a:p>
          <a:p>
            <a:pPr lvl="1" indent="0"/>
            <a:r>
              <a:rPr lang="en-US" altLang="zh-CN"/>
              <a:t>Second level</a:t>
            </a:r>
            <a:endParaRPr lang="en-US" altLang="zh-CN"/>
          </a:p>
          <a:p>
            <a:pPr lvl="2" indent="0"/>
            <a:r>
              <a:rPr lang="en-US" altLang="zh-CN"/>
              <a:t>Third level</a:t>
            </a:r>
            <a:endParaRPr lang="en-US" altLang="zh-CN"/>
          </a:p>
          <a:p>
            <a:pPr lvl="3" indent="0"/>
            <a:r>
              <a:rPr lang="en-US" altLang="zh-CN"/>
              <a:t>Fourth level</a:t>
            </a:r>
            <a:endParaRPr lang="en-US" altLang="zh-CN"/>
          </a:p>
          <a:p>
            <a:pPr lvl="4" indent="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en-US" sz="1200" b="0"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5507038" y="6513513"/>
            <a:ext cx="4214813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en-US" sz="1200" b="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</a:fld>
            <a:endParaRPr lang="en-US" sz="12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/>
      <p:grpSp>
        <p:nvGrpSpPr>
          <p:cNvPr id="2070" name="组合 2069"/>
          <p:cNvGrpSpPr/>
          <p:nvPr/>
        </p:nvGrpSpPr>
        <p:grpSpPr>
          <a:xfrm>
            <a:off x="4798484" y="3860800"/>
            <a:ext cx="2802467" cy="941388"/>
            <a:chOff x="0" y="0"/>
            <a:chExt cx="1324" cy="593"/>
          </a:xfrm>
        </p:grpSpPr>
        <p:sp>
          <p:nvSpPr>
            <p:cNvPr id="5141" name="未知"/>
            <p:cNvSpPr/>
            <p:nvPr userDrawn="1"/>
          </p:nvSpPr>
          <p:spPr>
            <a:xfrm rot="4463845">
              <a:off x="369" y="-368"/>
              <a:ext cx="586" cy="1324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5142" name="图片 2071" descr="haba_0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4477534">
              <a:off x="363" y="-363"/>
              <a:ext cx="593" cy="131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61" name="组合 2060"/>
          <p:cNvGrpSpPr/>
          <p:nvPr/>
        </p:nvGrpSpPr>
        <p:grpSpPr>
          <a:xfrm rot="1366339">
            <a:off x="7209367" y="5013325"/>
            <a:ext cx="1697567" cy="571500"/>
            <a:chOff x="0" y="0"/>
            <a:chExt cx="1329" cy="596"/>
          </a:xfrm>
        </p:grpSpPr>
        <p:pic>
          <p:nvPicPr>
            <p:cNvPr id="5134" name="图片 2061" descr="haba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4260956">
              <a:off x="365" y="-361"/>
              <a:ext cx="592" cy="13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5" name="未知"/>
            <p:cNvSpPr/>
            <p:nvPr userDrawn="1"/>
          </p:nvSpPr>
          <p:spPr>
            <a:xfrm rot="4245780">
              <a:off x="374" y="-369"/>
              <a:ext cx="586" cy="1324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45000"/>
                  </a:schemeClr>
                </a:gs>
                <a:gs pos="100000">
                  <a:schemeClr val="hlink">
                    <a:alpha val="4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36" name="椭圆 2063"/>
          <p:cNvSpPr/>
          <p:nvPr/>
        </p:nvSpPr>
        <p:spPr>
          <a:xfrm>
            <a:off x="11082867" y="6394450"/>
            <a:ext cx="203200" cy="152400"/>
          </a:xfrm>
          <a:prstGeom prst="ellipse">
            <a:avLst/>
          </a:prstGeom>
          <a:solidFill>
            <a:schemeClr val="hlink"/>
          </a:solidFill>
          <a:ln w="9525">
            <a:noFill/>
          </a:ln>
        </p:spPr>
        <p:txBody>
          <a:bodyPr anchor="t" anchorCtr="0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37" name="椭圆 2064"/>
          <p:cNvSpPr/>
          <p:nvPr/>
        </p:nvSpPr>
        <p:spPr>
          <a:xfrm>
            <a:off x="11402484" y="6392863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38" name="椭圆 2065"/>
          <p:cNvSpPr/>
          <p:nvPr/>
        </p:nvSpPr>
        <p:spPr>
          <a:xfrm>
            <a:off x="10447867" y="6394450"/>
            <a:ext cx="203200" cy="15240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anchor="t" anchorCtr="0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39" name="椭圆 2066"/>
          <p:cNvSpPr/>
          <p:nvPr/>
        </p:nvSpPr>
        <p:spPr>
          <a:xfrm>
            <a:off x="10767484" y="6392863"/>
            <a:ext cx="203200" cy="152400"/>
          </a:xfrm>
          <a:prstGeom prst="ellipse">
            <a:avLst/>
          </a:prstGeom>
          <a:solidFill>
            <a:schemeClr val="folHlink"/>
          </a:solidFill>
          <a:ln w="9525">
            <a:noFill/>
          </a:ln>
        </p:spPr>
        <p:txBody>
          <a:bodyPr anchor="t" anchorCtr="0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058" name="组合 2057"/>
          <p:cNvGrpSpPr/>
          <p:nvPr/>
        </p:nvGrpSpPr>
        <p:grpSpPr>
          <a:xfrm rot="4666960">
            <a:off x="1422400" y="4421188"/>
            <a:ext cx="2429933" cy="4086225"/>
            <a:chOff x="0" y="0"/>
            <a:chExt cx="1148" cy="2575"/>
          </a:xfrm>
        </p:grpSpPr>
        <p:sp>
          <p:nvSpPr>
            <p:cNvPr id="5131" name="未知"/>
            <p:cNvSpPr/>
            <p:nvPr userDrawn="1"/>
          </p:nvSpPr>
          <p:spPr>
            <a:xfrm>
              <a:off x="11" y="13"/>
              <a:ext cx="1137" cy="2558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5132" name="图片 2059" descr="haba_03"/>
            <p:cNvPicPr>
              <a:picLocks noChangeAspect="1"/>
            </p:cNvPicPr>
            <p:nvPr userDrawn="1"/>
          </p:nvPicPr>
          <p:blipFill>
            <a:blip r:embed="rId4">
              <a:biLevel thresh="50000"/>
              <a:grayscl/>
              <a:lum bright="-89996" contrast="48000"/>
            </a:blip>
            <a:stretch>
              <a:fillRect/>
            </a:stretch>
          </p:blipFill>
          <p:spPr>
            <a:xfrm>
              <a:off x="0" y="0"/>
              <a:ext cx="1143" cy="25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5" name="组合 2054"/>
          <p:cNvGrpSpPr/>
          <p:nvPr/>
        </p:nvGrpSpPr>
        <p:grpSpPr>
          <a:xfrm rot="2126661">
            <a:off x="452967" y="2987675"/>
            <a:ext cx="2552700" cy="4295775"/>
            <a:chOff x="0" y="0"/>
            <a:chExt cx="1148" cy="2575"/>
          </a:xfrm>
        </p:grpSpPr>
        <p:sp>
          <p:nvSpPr>
            <p:cNvPr id="5128" name="未知"/>
            <p:cNvSpPr/>
            <p:nvPr userDrawn="1"/>
          </p:nvSpPr>
          <p:spPr>
            <a:xfrm>
              <a:off x="11" y="13"/>
              <a:ext cx="1137" cy="2558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5129" name="图片 2056" descr="haba_03"/>
            <p:cNvPicPr>
              <a:picLocks noChangeAspect="1"/>
            </p:cNvPicPr>
            <p:nvPr userDrawn="1"/>
          </p:nvPicPr>
          <p:blipFill>
            <a:blip r:embed="rId4">
              <a:biLevel thresh="50000"/>
              <a:grayscl/>
              <a:lum bright="-89996" contrast="48000"/>
            </a:blip>
            <a:stretch>
              <a:fillRect/>
            </a:stretch>
          </p:blipFill>
          <p:spPr>
            <a:xfrm>
              <a:off x="0" y="0"/>
              <a:ext cx="1143" cy="25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2" name="组合 2051"/>
          <p:cNvGrpSpPr/>
          <p:nvPr/>
        </p:nvGrpSpPr>
        <p:grpSpPr>
          <a:xfrm>
            <a:off x="-1369483" y="1887538"/>
            <a:ext cx="2971800" cy="5002212"/>
            <a:chOff x="0" y="0"/>
            <a:chExt cx="1148" cy="2575"/>
          </a:xfrm>
        </p:grpSpPr>
        <p:sp>
          <p:nvSpPr>
            <p:cNvPr id="5125" name="未知"/>
            <p:cNvSpPr/>
            <p:nvPr userDrawn="1"/>
          </p:nvSpPr>
          <p:spPr>
            <a:xfrm>
              <a:off x="11" y="13"/>
              <a:ext cx="1137" cy="2558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5126" name="图片 2053" descr="haba_03"/>
            <p:cNvPicPr>
              <a:picLocks noChangeAspect="1"/>
            </p:cNvPicPr>
            <p:nvPr userDrawn="1"/>
          </p:nvPicPr>
          <p:blipFill>
            <a:blip r:embed="rId4">
              <a:biLevel thresh="50000"/>
              <a:grayscl/>
              <a:lum bright="-89996" contrast="48000"/>
            </a:blip>
            <a:stretch>
              <a:fillRect/>
            </a:stretch>
          </p:blipFill>
          <p:spPr>
            <a:xfrm>
              <a:off x="0" y="0"/>
              <a:ext cx="1143" cy="257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1" name="图片 2050" descr="hab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25498">
            <a:off x="10790767" y="5561013"/>
            <a:ext cx="541867" cy="90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2049"/>
          <p:cNvSpPr/>
          <p:nvPr/>
        </p:nvSpPr>
        <p:spPr>
          <a:xfrm>
            <a:off x="0" y="0"/>
            <a:ext cx="12192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 anchorCtr="0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68" name="标题 2067"/>
          <p:cNvSpPr>
            <a:spLocks noGrp="1"/>
          </p:cNvSpPr>
          <p:nvPr>
            <p:ph type="ctrTitle" sz="quarter"/>
          </p:nvPr>
        </p:nvSpPr>
        <p:spPr>
          <a:xfrm>
            <a:off x="4267200" y="2130425"/>
            <a:ext cx="7401984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>
              <a:defRPr kern="1200"/>
            </a:lvl1pPr>
          </a:lstStyle>
          <a:p>
            <a:pPr lvl="0" fontAlgn="base"/>
            <a:r>
              <a:rPr lang="en-US" altLang="zh-CN" strike="noStrike" noProof="1"/>
              <a:t>Click to edit Master title style</a:t>
            </a:r>
            <a:endParaRPr lang="en-US" altLang="zh-CN" strike="noStrike" noProof="1"/>
          </a:p>
        </p:txBody>
      </p:sp>
      <p:sp>
        <p:nvSpPr>
          <p:cNvPr id="2069" name="副标题 2068"/>
          <p:cNvSpPr>
            <a:spLocks noGrp="1"/>
          </p:cNvSpPr>
          <p:nvPr>
            <p:ph type="subTitle" sz="quarter" idx="1"/>
          </p:nvPr>
        </p:nvSpPr>
        <p:spPr>
          <a:xfrm>
            <a:off x="4483100" y="1066800"/>
            <a:ext cx="6646333" cy="10779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en-US" altLang="zh-CN" strike="noStrike" noProof="1"/>
              <a:t>Click to edit Master subtitle style</a:t>
            </a:r>
            <a:endParaRPr lang="en-US" altLang="zh-CN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36441 0.19316 C -0.32413 0.10664 -0.28368 0.02013 -0.22292 -0.01202 C -0.16232 -0.04418 -0.03715 -0.00208 -4.44444E-6 -1.50821E-6 " pathEditMode="relative" ptsTypes="aaA">
                                      <p:cBhvr>
                                        <p:cTn id="2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0.15538 -0.15125 C -0.13941 -0.14362 -0.08507 -0.12928 -0.0592 -0.10407 C -0.03333 -0.07887 -0.01232 -0.02174 -1.38889E-6 4.04255E-6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7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25538 -0.14283 C -0.23385 -0.12315 -0.16823 -0.04885 -0.12569 -0.025 C -0.08316 -0.00116 -0.02621 -0.0051 -1.66667E-6 4.81481E-6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fontAlgn="base"/>
            <a:endParaRPr 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</a:fld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fontAlgn="base"/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7F0FC"/>
            </a:gs>
            <a:gs pos="52000">
              <a:srgbClr val="FFEFDE"/>
            </a:gs>
            <a:gs pos="100000">
              <a:srgbClr val="FFDC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025"/>
          <p:cNvSpPr/>
          <p:nvPr/>
        </p:nvSpPr>
        <p:spPr>
          <a:xfrm>
            <a:off x="0" y="0"/>
            <a:ext cx="12192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rgbClr val="FFFFFF">
                  <a:alpha val="39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 anchorCtr="0"/>
          <a:p>
            <a:pPr lvl="0" indent="0"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7" name="椭圆 1026"/>
          <p:cNvSpPr/>
          <p:nvPr/>
        </p:nvSpPr>
        <p:spPr>
          <a:xfrm>
            <a:off x="11082867" y="6394450"/>
            <a:ext cx="203200" cy="152400"/>
          </a:xfrm>
          <a:prstGeom prst="ellipse">
            <a:avLst/>
          </a:prstGeom>
          <a:solidFill>
            <a:schemeClr val="hlink"/>
          </a:solidFill>
          <a:ln w="9525">
            <a:noFill/>
          </a:ln>
        </p:spPr>
        <p:txBody>
          <a:bodyPr anchor="t" anchorCtr="0"/>
          <a:p>
            <a:pPr lvl="0" indent="0"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8" name="椭圆 1027"/>
          <p:cNvSpPr/>
          <p:nvPr/>
        </p:nvSpPr>
        <p:spPr>
          <a:xfrm>
            <a:off x="11402484" y="6392863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/>
          <a:p>
            <a:pPr lvl="0" indent="0"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9" name="椭圆 1028"/>
          <p:cNvSpPr/>
          <p:nvPr/>
        </p:nvSpPr>
        <p:spPr>
          <a:xfrm>
            <a:off x="10447867" y="6394450"/>
            <a:ext cx="203200" cy="15240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anchor="t" anchorCtr="0"/>
          <a:p>
            <a:pPr lvl="0" indent="0"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0" name="椭圆 1029"/>
          <p:cNvSpPr/>
          <p:nvPr/>
        </p:nvSpPr>
        <p:spPr>
          <a:xfrm>
            <a:off x="10767484" y="6392863"/>
            <a:ext cx="203200" cy="152400"/>
          </a:xfrm>
          <a:prstGeom prst="ellipse">
            <a:avLst/>
          </a:prstGeom>
          <a:solidFill>
            <a:schemeClr val="folHlink"/>
          </a:solidFill>
          <a:ln w="9525">
            <a:noFill/>
          </a:ln>
        </p:spPr>
        <p:txBody>
          <a:bodyPr anchor="t" anchorCtr="0"/>
          <a:p>
            <a:pPr lvl="0" indent="0"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1" name="文本占位符 1030"/>
          <p:cNvSpPr>
            <a:spLocks noGrp="1"/>
          </p:cNvSpPr>
          <p:nvPr>
            <p:ph type="body"/>
          </p:nvPr>
        </p:nvSpPr>
        <p:spPr>
          <a:xfrm>
            <a:off x="609600" y="1328738"/>
            <a:ext cx="109728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32" name="矩形 1031"/>
          <p:cNvSpPr/>
          <p:nvPr/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0" algn="ctr"/>
            <a:endParaRPr lang="en-US" altLang="en-US" sz="1400" b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3" name="矩形 1032"/>
          <p:cNvSpPr/>
          <p:nvPr/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0" algn="r"/>
            <a:endParaRPr lang="en-US" altLang="en-US" sz="1400" b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4" name="页脚占位符 103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5" name="灯片编号占位符 103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</a:fld>
            <a:endParaRPr lang="en-US" strike="noStrike" noProof="1"/>
          </a:p>
        </p:txBody>
      </p:sp>
      <p:sp>
        <p:nvSpPr>
          <p:cNvPr id="1036" name="矩形 1035"/>
          <p:cNvSpPr/>
          <p:nvPr/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0"/>
            <a:endParaRPr lang="en-US" altLang="en-US" sz="1400" b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7" name="日期占位符 1036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8" name="标题 1037"/>
          <p:cNvSpPr>
            <a:spLocks noGrp="1"/>
          </p:cNvSpPr>
          <p:nvPr>
            <p:ph type="title"/>
          </p:nvPr>
        </p:nvSpPr>
        <p:spPr>
          <a:xfrm>
            <a:off x="311151" y="0"/>
            <a:ext cx="11582400" cy="1087438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ctr" anchorCtr="0"/>
          <a:p>
            <a:pPr lvl="0" indent="0"/>
            <a:r>
              <a:rPr lang="en-US" altLang="zh-CN"/>
              <a:t>Click to edit Master title style</a:t>
            </a:r>
            <a:endParaRPr lang="en-US" altLang="zh-CN"/>
          </a:p>
        </p:txBody>
      </p:sp>
      <p:pic>
        <p:nvPicPr>
          <p:cNvPr id="1039" name="图片 1038" descr="hab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25498">
            <a:off x="3083984" y="6267450"/>
            <a:ext cx="296333" cy="4968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40" name="组合 1039"/>
          <p:cNvGrpSpPr/>
          <p:nvPr/>
        </p:nvGrpSpPr>
        <p:grpSpPr>
          <a:xfrm rot="264869">
            <a:off x="220133" y="5657850"/>
            <a:ext cx="1049867" cy="352425"/>
            <a:chOff x="0" y="0"/>
            <a:chExt cx="1329" cy="596"/>
          </a:xfrm>
        </p:grpSpPr>
        <p:pic>
          <p:nvPicPr>
            <p:cNvPr id="1041" name="图片 1040" descr="haba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4260956">
              <a:off x="365" y="-361"/>
              <a:ext cx="592" cy="13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2" name="未知"/>
            <p:cNvSpPr/>
            <p:nvPr userDrawn="1"/>
          </p:nvSpPr>
          <p:spPr>
            <a:xfrm rot="4245780">
              <a:off x="374" y="-369"/>
              <a:ext cx="586" cy="1324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3" name="组合 1042"/>
          <p:cNvGrpSpPr/>
          <p:nvPr/>
        </p:nvGrpSpPr>
        <p:grpSpPr>
          <a:xfrm rot="1366339" flipV="1">
            <a:off x="1428751" y="5967413"/>
            <a:ext cx="867833" cy="292100"/>
            <a:chOff x="0" y="0"/>
            <a:chExt cx="1329" cy="596"/>
          </a:xfrm>
        </p:grpSpPr>
        <p:pic>
          <p:nvPicPr>
            <p:cNvPr id="1044" name="图片 1043" descr="haba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4260956">
              <a:off x="365" y="-361"/>
              <a:ext cx="592" cy="13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5" name="未知"/>
            <p:cNvSpPr/>
            <p:nvPr userDrawn="1"/>
          </p:nvSpPr>
          <p:spPr>
            <a:xfrm rot="4245780">
              <a:off x="374" y="-369"/>
              <a:ext cx="586" cy="1324"/>
            </a:xfrm>
            <a:custGeom>
              <a:avLst/>
              <a:gdLst/>
              <a:ahLst/>
              <a:cxnLst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45000"/>
                  </a:schemeClr>
                </a:gs>
                <a:gs pos="100000">
                  <a:schemeClr val="hlink">
                    <a:alpha val="4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18 0.16535 C -0.27587 0.10476 -0.25556 0.0444 -0.20625 0.01688 C -0.15695 -0.01064 -0.0342 0.00277 -2.77778E-7 3.92229E-6 " pathEditMode="relative" ptsTypes="aaA">
                                      <p:cBhvr>
                                        <p:cTn id="1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9358 -0.04237 C -0.08611 -0.04098 -0.06545 -0.04237 -0.04879 -0.03357 C -0.03212 -0.02477 -0.00521 0.00138 0.00625 0.01041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11129 -0.06273 C -0.10486 -0.05486 -0.09167 -0.02569 -0.07309 -0.01527 C -0.05452 -0.00486 -0.01528 -0.00324 2.22222E-6 -2.96296E-6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2400" b="1" i="0" u="none" kern="1200" baseline="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1" i="0" u="none" kern="1200" baseline="0">
          <a:solidFill>
            <a:schemeClr val="accent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.xml"/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4168140" y="848994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72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第一单元</a:t>
            </a:r>
            <a:endParaRPr lang="zh-CN" altLang="en-US" sz="72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86350" y="2298065"/>
            <a:ext cx="2019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72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负数</a:t>
            </a:r>
            <a:endParaRPr lang="zh-CN" altLang="en-US" sz="72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2"/>
          <p:cNvSpPr txBox="1"/>
          <p:nvPr/>
        </p:nvSpPr>
        <p:spPr>
          <a:xfrm>
            <a:off x="1741488" y="852488"/>
            <a:ext cx="76911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、因为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℃比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℃低，所以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℃比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-18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℃低。（ 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68958" y="577850"/>
            <a:ext cx="62801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0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×</a:t>
            </a:r>
            <a:endParaRPr lang="zh-CN" altLang="en-US" sz="60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0483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20484" name="Picture 15" descr="best-10013_s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6" descr="best-10013-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1"/>
          <p:cNvSpPr txBox="1"/>
          <p:nvPr/>
        </p:nvSpPr>
        <p:spPr>
          <a:xfrm>
            <a:off x="1692275" y="841375"/>
            <a:ext cx="63093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、负数前面的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“-”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不可以省略。（     ）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82142" y="657860"/>
            <a:ext cx="51752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48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√</a:t>
            </a:r>
            <a:endParaRPr lang="en-US" altLang="zh-CN" sz="48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507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21508" name="Picture 15" descr="best-10013_s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9" name="Picture 16" descr="best-10013-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1"/>
          <p:cNvSpPr txBox="1"/>
          <p:nvPr/>
        </p:nvSpPr>
        <p:spPr>
          <a:xfrm>
            <a:off x="1716088" y="766763"/>
            <a:ext cx="676656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、规定顺时针旋转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圈记作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+5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，那么逆时针旋转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圈记作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-3.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54208" y="1108075"/>
            <a:ext cx="43370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36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√</a:t>
            </a:r>
            <a:endParaRPr lang="en-US" altLang="zh-CN" sz="36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2531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22532" name="Picture 15" descr="best-10013_s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3" name="Picture 16" descr="best-10013-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框 1"/>
          <p:cNvSpPr txBox="1"/>
          <p:nvPr/>
        </p:nvSpPr>
        <p:spPr>
          <a:xfrm>
            <a:off x="1631950" y="730250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三、选择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4" name="文本框 2"/>
          <p:cNvSpPr txBox="1"/>
          <p:nvPr/>
        </p:nvSpPr>
        <p:spPr>
          <a:xfrm>
            <a:off x="1739900" y="1187450"/>
            <a:ext cx="44716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、下面温度最低的是（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5" name="文本框 3"/>
          <p:cNvSpPr txBox="1"/>
          <p:nvPr/>
        </p:nvSpPr>
        <p:spPr>
          <a:xfrm>
            <a:off x="1814513" y="1766888"/>
            <a:ext cx="54000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14.5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℃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-9.5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℃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36845" y="1035050"/>
            <a:ext cx="54991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40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B</a:t>
            </a:r>
            <a:endParaRPr lang="en-US" altLang="zh-CN" sz="40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3557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23558" name="Picture 15" descr="best-10013_s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9" name="Picture 16" descr="best-10013-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框 1"/>
          <p:cNvSpPr txBox="1"/>
          <p:nvPr/>
        </p:nvSpPr>
        <p:spPr>
          <a:xfrm>
            <a:off x="1704975" y="1035050"/>
            <a:ext cx="5695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、下面各组数中都是正数的是（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78" name="文本框 2"/>
          <p:cNvSpPr txBox="1"/>
          <p:nvPr/>
        </p:nvSpPr>
        <p:spPr>
          <a:xfrm>
            <a:off x="2422525" y="1751013"/>
            <a:ext cx="27914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+2.8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0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79" name="文本框 3"/>
          <p:cNvSpPr txBox="1"/>
          <p:nvPr/>
        </p:nvSpPr>
        <p:spPr>
          <a:xfrm>
            <a:off x="2422525" y="2546350"/>
            <a:ext cx="6426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4580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35300" y="2466975"/>
          <a:ext cx="2381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52400" imgH="393700" progId="Equation.KSEE3">
                  <p:embed/>
                </p:oleObj>
              </mc:Choice>
              <mc:Fallback>
                <p:oleObj name="" r:id="rId1" imgW="152400" imgH="3937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35300" y="2466975"/>
                        <a:ext cx="238125" cy="614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文本框 5"/>
          <p:cNvSpPr txBox="1"/>
          <p:nvPr/>
        </p:nvSpPr>
        <p:spPr>
          <a:xfrm>
            <a:off x="3349625" y="2546350"/>
            <a:ext cx="15646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+20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-3.5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2" name="文本框 8"/>
          <p:cNvSpPr txBox="1"/>
          <p:nvPr/>
        </p:nvSpPr>
        <p:spPr>
          <a:xfrm>
            <a:off x="2544763" y="3263900"/>
            <a:ext cx="26377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0.6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  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4583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78275" y="3081338"/>
          <a:ext cx="3063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52400" imgH="393700" progId="Equation.KSEE3">
                  <p:embed/>
                </p:oleObj>
              </mc:Choice>
              <mc:Fallback>
                <p:oleObj name="" r:id="rId3" imgW="152400" imgH="3937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8275" y="3081338"/>
                        <a:ext cx="306388" cy="788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259194" y="913127"/>
            <a:ext cx="843281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40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C</a:t>
            </a:r>
            <a:endParaRPr lang="en-US" altLang="zh-CN" sz="40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grpSp>
        <p:nvGrpSpPr>
          <p:cNvPr id="24585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24586" name="Picture 15" descr="best-10013_s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7" name="Picture 16" descr="best-10013-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文本框 1"/>
          <p:cNvSpPr txBox="1"/>
          <p:nvPr/>
        </p:nvSpPr>
        <p:spPr>
          <a:xfrm>
            <a:off x="1898650" y="1120775"/>
            <a:ext cx="69227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、如果规定向东走为正，那么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-100m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表示（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2" name="文本框 2"/>
          <p:cNvSpPr txBox="1"/>
          <p:nvPr/>
        </p:nvSpPr>
        <p:spPr>
          <a:xfrm>
            <a:off x="2667000" y="1838325"/>
            <a:ext cx="21755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、向西走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100m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3" name="文本框 3"/>
          <p:cNvSpPr txBox="1"/>
          <p:nvPr/>
        </p:nvSpPr>
        <p:spPr>
          <a:xfrm>
            <a:off x="2667000" y="2460625"/>
            <a:ext cx="21755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、向东走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100m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4" name="文本框 5"/>
          <p:cNvSpPr txBox="1"/>
          <p:nvPr/>
        </p:nvSpPr>
        <p:spPr>
          <a:xfrm>
            <a:off x="2667000" y="3021013"/>
            <a:ext cx="21755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、向南走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100m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16545" y="998852"/>
            <a:ext cx="54991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40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A</a:t>
            </a:r>
            <a:endParaRPr lang="en-US" altLang="zh-CN" sz="40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grpSp>
        <p:nvGrpSpPr>
          <p:cNvPr id="25606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25607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8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1"/>
          <p:cNvSpPr txBox="1"/>
          <p:nvPr/>
        </p:nvSpPr>
        <p:spPr>
          <a:xfrm>
            <a:off x="2051050" y="936625"/>
            <a:ext cx="676783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、大胖火锅城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月份营业额比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月份增长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-20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-20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％表示（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26" name="文本框 2"/>
          <p:cNvSpPr txBox="1"/>
          <p:nvPr/>
        </p:nvSpPr>
        <p:spPr>
          <a:xfrm>
            <a:off x="2781300" y="1984375"/>
            <a:ext cx="462407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月份营业额比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月份增长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月份营业额比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月份增长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月份营业额比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月份下降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93260" y="1283335"/>
            <a:ext cx="54991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40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C</a:t>
            </a:r>
            <a:endParaRPr lang="en-US" altLang="zh-CN" sz="40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grpSp>
        <p:nvGrpSpPr>
          <p:cNvPr id="26628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26629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1"/>
          <p:cNvSpPr txBox="1"/>
          <p:nvPr/>
        </p:nvSpPr>
        <p:spPr>
          <a:xfrm>
            <a:off x="2136775" y="962025"/>
            <a:ext cx="4318000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、是负数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、是正数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、既不是正数也不是负数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21379" y="880744"/>
            <a:ext cx="47625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32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C</a:t>
            </a:r>
            <a:endParaRPr lang="en-US" altLang="zh-CN" sz="32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grpSp>
        <p:nvGrpSpPr>
          <p:cNvPr id="27651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27652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3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1"/>
          <p:cNvSpPr txBox="1"/>
          <p:nvPr/>
        </p:nvSpPr>
        <p:spPr>
          <a:xfrm>
            <a:off x="2027238" y="1069975"/>
            <a:ext cx="6790690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四、按要求做题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、在直线上表示下列各数。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  -3.5               2      2.5     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8674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43438" y="1928813"/>
          <a:ext cx="2984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52400" imgH="393700" progId="Equation.KSEE3">
                  <p:embed/>
                </p:oleObj>
              </mc:Choice>
              <mc:Fallback>
                <p:oleObj name="" r:id="rId1" imgW="152400" imgH="393700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43438" y="1928813"/>
                        <a:ext cx="298450" cy="773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87963" y="1928813"/>
          <a:ext cx="4841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254000" imgH="393700" progId="Equation.KSEE3">
                  <p:embed/>
                </p:oleObj>
              </mc:Choice>
              <mc:Fallback>
                <p:oleObj name="" r:id="rId3" imgW="254000" imgH="3937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7963" y="1928813"/>
                        <a:ext cx="484187" cy="754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6" name="组合 55"/>
          <p:cNvGrpSpPr/>
          <p:nvPr/>
        </p:nvGrpSpPr>
        <p:grpSpPr>
          <a:xfrm>
            <a:off x="2692400" y="3375025"/>
            <a:ext cx="7296150" cy="670484"/>
            <a:chOff x="1879" y="5798"/>
            <a:chExt cx="7812" cy="625"/>
          </a:xfrm>
        </p:grpSpPr>
        <p:cxnSp>
          <p:nvCxnSpPr>
            <p:cNvPr id="19" name="直接箭头连接符 18"/>
            <p:cNvCxnSpPr/>
            <p:nvPr/>
          </p:nvCxnSpPr>
          <p:spPr>
            <a:xfrm flipV="1">
              <a:off x="1879" y="6016"/>
              <a:ext cx="7812" cy="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377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975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573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171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769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367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965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63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161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759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351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946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0" name="文本框 37"/>
            <p:cNvSpPr txBox="1"/>
            <p:nvPr/>
          </p:nvSpPr>
          <p:spPr>
            <a:xfrm>
              <a:off x="5232" y="6013"/>
              <a:ext cx="597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691" name="文本框 40"/>
            <p:cNvSpPr txBox="1"/>
            <p:nvPr/>
          </p:nvSpPr>
          <p:spPr>
            <a:xfrm>
              <a:off x="3895" y="6013"/>
              <a:ext cx="996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692" name="文本框 45"/>
            <p:cNvSpPr txBox="1"/>
            <p:nvPr/>
          </p:nvSpPr>
          <p:spPr>
            <a:xfrm>
              <a:off x="4521" y="6013"/>
              <a:ext cx="6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693" name="文本框 46"/>
            <p:cNvSpPr txBox="1"/>
            <p:nvPr/>
          </p:nvSpPr>
          <p:spPr>
            <a:xfrm>
              <a:off x="5829" y="6013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694" name="文本框 47"/>
            <p:cNvSpPr txBox="1"/>
            <p:nvPr/>
          </p:nvSpPr>
          <p:spPr>
            <a:xfrm>
              <a:off x="6994" y="6013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695" name="文本框 48"/>
            <p:cNvSpPr txBox="1"/>
            <p:nvPr/>
          </p:nvSpPr>
          <p:spPr>
            <a:xfrm>
              <a:off x="6396" y="6016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696" name="文本框 49"/>
            <p:cNvSpPr txBox="1"/>
            <p:nvPr/>
          </p:nvSpPr>
          <p:spPr>
            <a:xfrm>
              <a:off x="7586" y="6051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697" name="文本框 50"/>
            <p:cNvSpPr txBox="1"/>
            <p:nvPr/>
          </p:nvSpPr>
          <p:spPr>
            <a:xfrm>
              <a:off x="8181" y="6037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698" name="文本框 51"/>
            <p:cNvSpPr txBox="1"/>
            <p:nvPr/>
          </p:nvSpPr>
          <p:spPr>
            <a:xfrm>
              <a:off x="8691" y="6051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699" name="文本框 52"/>
            <p:cNvSpPr txBox="1"/>
            <p:nvPr/>
          </p:nvSpPr>
          <p:spPr>
            <a:xfrm>
              <a:off x="3252" y="6036"/>
              <a:ext cx="643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700" name="文本框 53"/>
            <p:cNvSpPr txBox="1"/>
            <p:nvPr/>
          </p:nvSpPr>
          <p:spPr>
            <a:xfrm>
              <a:off x="2698" y="6036"/>
              <a:ext cx="643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-4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701" name="文本框 54"/>
            <p:cNvSpPr txBox="1"/>
            <p:nvPr/>
          </p:nvSpPr>
          <p:spPr>
            <a:xfrm>
              <a:off x="2055" y="6013"/>
              <a:ext cx="643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8702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28703" name="Picture 15" descr="best-10013_s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4" name="Picture 16" descr="best-10013-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椭圆 1"/>
          <p:cNvSpPr/>
          <p:nvPr/>
        </p:nvSpPr>
        <p:spPr>
          <a:xfrm>
            <a:off x="3973513" y="3544888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椭圆 2"/>
          <p:cNvSpPr/>
          <p:nvPr/>
        </p:nvSpPr>
        <p:spPr>
          <a:xfrm>
            <a:off x="5075238" y="3546475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6186488" y="3544888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椭圆 4"/>
          <p:cNvSpPr/>
          <p:nvPr/>
        </p:nvSpPr>
        <p:spPr>
          <a:xfrm>
            <a:off x="7024688" y="3578225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椭圆 5"/>
          <p:cNvSpPr/>
          <p:nvPr/>
        </p:nvSpPr>
        <p:spPr>
          <a:xfrm>
            <a:off x="7302500" y="356076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1"/>
          <p:cNvSpPr txBox="1"/>
          <p:nvPr/>
        </p:nvSpPr>
        <p:spPr>
          <a:xfrm>
            <a:off x="1855788" y="1058863"/>
            <a:ext cx="61556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、把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表示的数填在括号里。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698" name="文本框 2"/>
          <p:cNvSpPr txBox="1"/>
          <p:nvPr/>
        </p:nvSpPr>
        <p:spPr>
          <a:xfrm>
            <a:off x="2508250" y="1516063"/>
            <a:ext cx="724027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、（     ）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、（     ）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、（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、（     ）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、（     ）   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9699" name="组合 55"/>
          <p:cNvGrpSpPr/>
          <p:nvPr/>
        </p:nvGrpSpPr>
        <p:grpSpPr>
          <a:xfrm>
            <a:off x="2717800" y="3343275"/>
            <a:ext cx="7296150" cy="670484"/>
            <a:chOff x="1879" y="5798"/>
            <a:chExt cx="7812" cy="625"/>
          </a:xfrm>
        </p:grpSpPr>
        <p:cxnSp>
          <p:nvCxnSpPr>
            <p:cNvPr id="19" name="直接箭头连接符 18"/>
            <p:cNvCxnSpPr/>
            <p:nvPr/>
          </p:nvCxnSpPr>
          <p:spPr>
            <a:xfrm flipV="1">
              <a:off x="1879" y="6016"/>
              <a:ext cx="7812" cy="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377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975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573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171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769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367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965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63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161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759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351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946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3" name="文本框 37"/>
            <p:cNvSpPr txBox="1"/>
            <p:nvPr/>
          </p:nvSpPr>
          <p:spPr>
            <a:xfrm>
              <a:off x="5232" y="6013"/>
              <a:ext cx="597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714" name="文本框 40"/>
            <p:cNvSpPr txBox="1"/>
            <p:nvPr/>
          </p:nvSpPr>
          <p:spPr>
            <a:xfrm>
              <a:off x="3895" y="6013"/>
              <a:ext cx="996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715" name="文本框 45"/>
            <p:cNvSpPr txBox="1"/>
            <p:nvPr/>
          </p:nvSpPr>
          <p:spPr>
            <a:xfrm>
              <a:off x="4521" y="6013"/>
              <a:ext cx="6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716" name="文本框 46"/>
            <p:cNvSpPr txBox="1"/>
            <p:nvPr/>
          </p:nvSpPr>
          <p:spPr>
            <a:xfrm>
              <a:off x="5829" y="6013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717" name="文本框 47"/>
            <p:cNvSpPr txBox="1"/>
            <p:nvPr/>
          </p:nvSpPr>
          <p:spPr>
            <a:xfrm>
              <a:off x="6994" y="6013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718" name="文本框 48"/>
            <p:cNvSpPr txBox="1"/>
            <p:nvPr/>
          </p:nvSpPr>
          <p:spPr>
            <a:xfrm>
              <a:off x="6396" y="6016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719" name="文本框 49"/>
            <p:cNvSpPr txBox="1"/>
            <p:nvPr/>
          </p:nvSpPr>
          <p:spPr>
            <a:xfrm>
              <a:off x="7586" y="6051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720" name="文本框 50"/>
            <p:cNvSpPr txBox="1"/>
            <p:nvPr/>
          </p:nvSpPr>
          <p:spPr>
            <a:xfrm>
              <a:off x="8181" y="6037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721" name="文本框 51"/>
            <p:cNvSpPr txBox="1"/>
            <p:nvPr/>
          </p:nvSpPr>
          <p:spPr>
            <a:xfrm>
              <a:off x="8691" y="6051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722" name="文本框 52"/>
            <p:cNvSpPr txBox="1"/>
            <p:nvPr/>
          </p:nvSpPr>
          <p:spPr>
            <a:xfrm>
              <a:off x="3252" y="6036"/>
              <a:ext cx="643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723" name="文本框 53"/>
            <p:cNvSpPr txBox="1"/>
            <p:nvPr/>
          </p:nvSpPr>
          <p:spPr>
            <a:xfrm>
              <a:off x="2698" y="6036"/>
              <a:ext cx="643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-4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724" name="文本框 54"/>
            <p:cNvSpPr txBox="1"/>
            <p:nvPr/>
          </p:nvSpPr>
          <p:spPr>
            <a:xfrm>
              <a:off x="2055" y="6013"/>
              <a:ext cx="643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9725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29726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27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椭圆 1"/>
          <p:cNvSpPr/>
          <p:nvPr/>
        </p:nvSpPr>
        <p:spPr>
          <a:xfrm>
            <a:off x="4514850" y="3544888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8166100" y="352901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椭圆 4"/>
          <p:cNvSpPr/>
          <p:nvPr/>
        </p:nvSpPr>
        <p:spPr>
          <a:xfrm>
            <a:off x="6491288" y="352901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椭圆 5"/>
          <p:cNvSpPr/>
          <p:nvPr/>
        </p:nvSpPr>
        <p:spPr>
          <a:xfrm>
            <a:off x="5932488" y="3544888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椭圆 6"/>
          <p:cNvSpPr/>
          <p:nvPr/>
        </p:nvSpPr>
        <p:spPr>
          <a:xfrm>
            <a:off x="3140075" y="352901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9733" name="文本框 7"/>
          <p:cNvSpPr txBox="1"/>
          <p:nvPr/>
        </p:nvSpPr>
        <p:spPr>
          <a:xfrm>
            <a:off x="6365875" y="2886075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34" name="文本框 8"/>
          <p:cNvSpPr txBox="1"/>
          <p:nvPr/>
        </p:nvSpPr>
        <p:spPr>
          <a:xfrm>
            <a:off x="4389438" y="2886075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35" name="文本框 9"/>
          <p:cNvSpPr txBox="1"/>
          <p:nvPr/>
        </p:nvSpPr>
        <p:spPr>
          <a:xfrm>
            <a:off x="3013075" y="2886075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36" name="文本框 10"/>
          <p:cNvSpPr txBox="1"/>
          <p:nvPr/>
        </p:nvSpPr>
        <p:spPr>
          <a:xfrm>
            <a:off x="8048625" y="2886075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37" name="文本框 11"/>
          <p:cNvSpPr txBox="1"/>
          <p:nvPr/>
        </p:nvSpPr>
        <p:spPr>
          <a:xfrm>
            <a:off x="5807075" y="2886075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65207" y="1428115"/>
            <a:ext cx="3524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11862" y="1516379"/>
            <a:ext cx="7080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-2.5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25522" y="1516379"/>
            <a:ext cx="4540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-5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65208" y="1885315"/>
            <a:ext cx="3524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4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23953" y="1885315"/>
            <a:ext cx="3524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0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1"/>
          <p:cNvSpPr txBox="1"/>
          <p:nvPr/>
        </p:nvSpPr>
        <p:spPr>
          <a:xfrm>
            <a:off x="1708150" y="79057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一、填空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文本框 5"/>
          <p:cNvSpPr txBox="1"/>
          <p:nvPr/>
        </p:nvSpPr>
        <p:spPr>
          <a:xfrm>
            <a:off x="1985963" y="1839913"/>
            <a:ext cx="6584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291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44775" y="1463675"/>
          <a:ext cx="78105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54000" imgH="393700" progId="Equation.KSEE3">
                  <p:embed/>
                </p:oleObj>
              </mc:Choice>
              <mc:Fallback>
                <p:oleObj name="" r:id="rId1" imgW="254000" imgH="3937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44775" y="1463675"/>
                        <a:ext cx="781050" cy="1211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文本框 9"/>
          <p:cNvSpPr txBox="1"/>
          <p:nvPr/>
        </p:nvSpPr>
        <p:spPr>
          <a:xfrm>
            <a:off x="3425825" y="1839913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读作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3" name="文本框 15"/>
          <p:cNvSpPr txBox="1"/>
          <p:nvPr/>
        </p:nvSpPr>
        <p:spPr>
          <a:xfrm>
            <a:off x="2644775" y="2781300"/>
            <a:ext cx="4181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+0.5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读作（         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4" name="文本框 16"/>
          <p:cNvSpPr txBox="1"/>
          <p:nvPr/>
        </p:nvSpPr>
        <p:spPr>
          <a:xfrm>
            <a:off x="3963988" y="1839913"/>
            <a:ext cx="2574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             ）     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5" name="文本框 2"/>
          <p:cNvSpPr txBox="1"/>
          <p:nvPr/>
        </p:nvSpPr>
        <p:spPr>
          <a:xfrm>
            <a:off x="4535488" y="1841500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负三分之二</a:t>
            </a:r>
            <a:endParaRPr lang="zh-CN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6" name="文本框 3"/>
          <p:cNvSpPr txBox="1"/>
          <p:nvPr/>
        </p:nvSpPr>
        <p:spPr>
          <a:xfrm>
            <a:off x="4535488" y="2781300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正零点五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9175" y="3375025"/>
            <a:ext cx="817943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l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正负数的读写方法：（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）写正数时，带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“+”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或省略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“+”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两种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  <a:p>
            <a:pPr algn="l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形式都可以，但是读正数时，带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“+”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的，一定要读出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“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正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”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字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algn="l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省略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“+”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的，这个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“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正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”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字就不需要读出来。（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）写负数时，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algn="l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一定要写出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“—”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，读负数时也一定要读出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“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负</a:t>
            </a:r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”</a:t>
            </a:r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字。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12298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12299" name="Picture 15" descr="best-10013_s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0" name="Picture 16" descr="best-10013-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295" grpId="0"/>
      <p:bldP spid="122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1"/>
          <p:cNvSpPr txBox="1"/>
          <p:nvPr/>
        </p:nvSpPr>
        <p:spPr>
          <a:xfrm>
            <a:off x="2003425" y="1009650"/>
            <a:ext cx="799465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、如果规定向东为正，小旺先走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+5m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，又走了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-6m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+5m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+6m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各表示什么意思？在直线上标出小旺现在的位置。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0722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30723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4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25" name="组合 55"/>
          <p:cNvGrpSpPr/>
          <p:nvPr/>
        </p:nvGrpSpPr>
        <p:grpSpPr>
          <a:xfrm>
            <a:off x="2717800" y="3343275"/>
            <a:ext cx="7296150" cy="670484"/>
            <a:chOff x="1879" y="5798"/>
            <a:chExt cx="7812" cy="625"/>
          </a:xfrm>
        </p:grpSpPr>
        <p:cxnSp>
          <p:nvCxnSpPr>
            <p:cNvPr id="19" name="直接箭头连接符 18"/>
            <p:cNvCxnSpPr/>
            <p:nvPr/>
          </p:nvCxnSpPr>
          <p:spPr>
            <a:xfrm flipV="1">
              <a:off x="1879" y="6016"/>
              <a:ext cx="7812" cy="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377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975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573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171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769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367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965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63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161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759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351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946" y="5798"/>
              <a:ext cx="0" cy="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9" name="文本框 37"/>
            <p:cNvSpPr txBox="1"/>
            <p:nvPr/>
          </p:nvSpPr>
          <p:spPr>
            <a:xfrm>
              <a:off x="5232" y="6013"/>
              <a:ext cx="597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40" name="文本框 40"/>
            <p:cNvSpPr txBox="1"/>
            <p:nvPr/>
          </p:nvSpPr>
          <p:spPr>
            <a:xfrm>
              <a:off x="3895" y="6013"/>
              <a:ext cx="996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41" name="文本框 45"/>
            <p:cNvSpPr txBox="1"/>
            <p:nvPr/>
          </p:nvSpPr>
          <p:spPr>
            <a:xfrm>
              <a:off x="4521" y="6013"/>
              <a:ext cx="655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42" name="文本框 46"/>
            <p:cNvSpPr txBox="1"/>
            <p:nvPr/>
          </p:nvSpPr>
          <p:spPr>
            <a:xfrm>
              <a:off x="5829" y="6013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43" name="文本框 47"/>
            <p:cNvSpPr txBox="1"/>
            <p:nvPr/>
          </p:nvSpPr>
          <p:spPr>
            <a:xfrm>
              <a:off x="6994" y="6013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44" name="文本框 48"/>
            <p:cNvSpPr txBox="1"/>
            <p:nvPr/>
          </p:nvSpPr>
          <p:spPr>
            <a:xfrm>
              <a:off x="6396" y="6016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45" name="文本框 49"/>
            <p:cNvSpPr txBox="1"/>
            <p:nvPr/>
          </p:nvSpPr>
          <p:spPr>
            <a:xfrm>
              <a:off x="7586" y="6051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46" name="文本框 50"/>
            <p:cNvSpPr txBox="1"/>
            <p:nvPr/>
          </p:nvSpPr>
          <p:spPr>
            <a:xfrm>
              <a:off x="8181" y="6037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47" name="文本框 51"/>
            <p:cNvSpPr txBox="1"/>
            <p:nvPr/>
          </p:nvSpPr>
          <p:spPr>
            <a:xfrm>
              <a:off x="8691" y="6051"/>
              <a:ext cx="51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48" name="文本框 52"/>
            <p:cNvSpPr txBox="1"/>
            <p:nvPr/>
          </p:nvSpPr>
          <p:spPr>
            <a:xfrm>
              <a:off x="3252" y="6036"/>
              <a:ext cx="643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49" name="文本框 53"/>
            <p:cNvSpPr txBox="1"/>
            <p:nvPr/>
          </p:nvSpPr>
          <p:spPr>
            <a:xfrm>
              <a:off x="2698" y="6036"/>
              <a:ext cx="643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-4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50" name="文本框 54"/>
            <p:cNvSpPr txBox="1"/>
            <p:nvPr/>
          </p:nvSpPr>
          <p:spPr>
            <a:xfrm>
              <a:off x="2055" y="6013"/>
              <a:ext cx="643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  <a:endParaRPr lang="en-US" altLang="zh-CN" sz="20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5932488" y="3544888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文本框 1"/>
          <p:cNvSpPr txBox="1"/>
          <p:nvPr/>
        </p:nvSpPr>
        <p:spPr>
          <a:xfrm>
            <a:off x="2038350" y="1009650"/>
            <a:ext cx="59982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五、未来一周内的周一至周五的天气情况。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4650" y="1566863"/>
            <a:ext cx="2887663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1747" name="文本框 3"/>
          <p:cNvSpPr txBox="1"/>
          <p:nvPr/>
        </p:nvSpPr>
        <p:spPr>
          <a:xfrm>
            <a:off x="4281488" y="1824038"/>
            <a:ext cx="2790190" cy="203009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周一     多云     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-5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℃  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周二     晴       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-8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℃   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周三     晴      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-4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℃    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周四     阴      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-7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℃   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-1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周五     小雪     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-9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℃   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-2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8" name="文本框 4"/>
          <p:cNvSpPr txBox="1"/>
          <p:nvPr/>
        </p:nvSpPr>
        <p:spPr>
          <a:xfrm>
            <a:off x="6278563" y="1824038"/>
            <a:ext cx="28702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US" altLang="zh-CN" sz="14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49" name="文本框 4"/>
          <p:cNvSpPr txBox="1"/>
          <p:nvPr/>
        </p:nvSpPr>
        <p:spPr>
          <a:xfrm>
            <a:off x="6342063" y="2255838"/>
            <a:ext cx="28702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US" altLang="zh-CN" sz="14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50" name="文本框 4"/>
          <p:cNvSpPr txBox="1"/>
          <p:nvPr/>
        </p:nvSpPr>
        <p:spPr>
          <a:xfrm>
            <a:off x="6278563" y="2678113"/>
            <a:ext cx="28702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US" altLang="zh-CN" sz="14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51" name="文本框 4"/>
          <p:cNvSpPr txBox="1"/>
          <p:nvPr/>
        </p:nvSpPr>
        <p:spPr>
          <a:xfrm>
            <a:off x="6278563" y="3054350"/>
            <a:ext cx="28702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US" altLang="zh-CN" sz="14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52" name="文本框 4"/>
          <p:cNvSpPr txBox="1"/>
          <p:nvPr/>
        </p:nvSpPr>
        <p:spPr>
          <a:xfrm flipH="1">
            <a:off x="6342063" y="3530600"/>
            <a:ext cx="415925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US" altLang="zh-CN" sz="14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753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31754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5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1756" name="图片 40" descr="24f41c516a7e19211058332ad184cc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350" y="1458913"/>
            <a:ext cx="1014413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文本框 1"/>
          <p:cNvSpPr txBox="1"/>
          <p:nvPr/>
        </p:nvSpPr>
        <p:spPr>
          <a:xfrm>
            <a:off x="2160588" y="1290638"/>
            <a:ext cx="539623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六、按规律填数。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、（   ）、（   ）、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-6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0" name="文本框 3"/>
          <p:cNvSpPr txBox="1"/>
          <p:nvPr/>
        </p:nvSpPr>
        <p:spPr>
          <a:xfrm>
            <a:off x="2611438" y="3609975"/>
            <a:ext cx="52425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、（   ）、（   ）、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2771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32772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3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矩形 1"/>
          <p:cNvSpPr/>
          <p:nvPr/>
        </p:nvSpPr>
        <p:spPr>
          <a:xfrm>
            <a:off x="4725987" y="1656079"/>
            <a:ext cx="4540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-2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71553" y="1656079"/>
            <a:ext cx="4540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-4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5388" y="3609975"/>
            <a:ext cx="4540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-3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72543" y="3609975"/>
            <a:ext cx="4540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-2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文本框 1"/>
          <p:cNvSpPr txBox="1"/>
          <p:nvPr/>
        </p:nvSpPr>
        <p:spPr>
          <a:xfrm>
            <a:off x="2051050" y="1209675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知识窗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4" name="文本框 2"/>
          <p:cNvSpPr txBox="1"/>
          <p:nvPr/>
        </p:nvSpPr>
        <p:spPr>
          <a:xfrm>
            <a:off x="2222500" y="2049463"/>
            <a:ext cx="5709920" cy="23069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我国历史上的五圣：史圣（     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       医圣（     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       书圣（     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       诗圣（     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       画圣（     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3795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33796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797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1"/>
          <p:cNvSpPr txBox="1"/>
          <p:nvPr/>
        </p:nvSpPr>
        <p:spPr>
          <a:xfrm>
            <a:off x="1874838" y="889000"/>
            <a:ext cx="676783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、用有正数和负数的直线可以表示（      ）和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相反的（        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11035" y="889635"/>
            <a:ext cx="140970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距离    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37299" y="1255394"/>
            <a:ext cx="140970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方向    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316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13317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8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1"/>
          <p:cNvSpPr txBox="1"/>
          <p:nvPr/>
        </p:nvSpPr>
        <p:spPr>
          <a:xfrm>
            <a:off x="1716088" y="779463"/>
            <a:ext cx="83032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、小明向南走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记做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+4m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，那么向北走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记做（       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84540" y="779144"/>
            <a:ext cx="92837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—5m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grpSp>
        <p:nvGrpSpPr>
          <p:cNvPr id="14339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14340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1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3"/>
          <p:cNvSpPr txBox="1"/>
          <p:nvPr/>
        </p:nvSpPr>
        <p:spPr>
          <a:xfrm>
            <a:off x="1655763" y="754063"/>
            <a:ext cx="7990840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、通常，我们规定海平面的海拔高度为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0m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，高于海平面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的为正。泰山的海拔高度为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1545m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记做（           ），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吐鲁番盆地的海拔高度记做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-155m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，表示吐鲁番盆地的海拔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高度比海平面的海拔高度（        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80589" y="1092200"/>
            <a:ext cx="131000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+1545m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62266" y="1852294"/>
            <a:ext cx="126746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en-US" altLang="zh-CN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—155m</a:t>
            </a:r>
            <a:endParaRPr lang="en-US" altLang="zh-CN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grpSp>
        <p:nvGrpSpPr>
          <p:cNvPr id="15364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15365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6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3"/>
          <p:cNvSpPr txBox="1"/>
          <p:nvPr/>
        </p:nvSpPr>
        <p:spPr>
          <a:xfrm>
            <a:off x="1728788" y="815975"/>
            <a:ext cx="83045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、用（        ）和（        ）可以表示相反意义的量。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16580" y="815975"/>
            <a:ext cx="7950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正数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71769" y="815975"/>
            <a:ext cx="7950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base"/>
            <a:r>
              <a:rPr lang="zh-CN" altLang="en-US" sz="2400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负数</a:t>
            </a:r>
            <a:endParaRPr lang="zh-CN" altLang="en-US" sz="2400" strike="noStrike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grpSp>
        <p:nvGrpSpPr>
          <p:cNvPr id="16388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16389" name="Picture 15" descr="best-10013_s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0" name="Picture 16" descr="best-10013-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40"/>
          <p:cNvSpPr/>
          <p:nvPr/>
        </p:nvSpPr>
        <p:spPr>
          <a:xfrm>
            <a:off x="6237288" y="665163"/>
            <a:ext cx="264795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latinLnBrk="1" hangingPunct="0">
              <a:buFont typeface="Wingdings" panose="05000000000000000000" pitchFamily="2" charset="2"/>
            </a:pPr>
            <a:r>
              <a:rPr lang="en-US" altLang="zh-CN" sz="1600" b="0" dirty="0">
                <a:solidFill>
                  <a:srgbClr val="FFFFFF"/>
                </a:solidFill>
                <a:latin typeface="HY헤드라인M" pitchFamily="2" charset="-127"/>
                <a:ea typeface="HY헤드라인M" pitchFamily="2" charset="-127"/>
              </a:rPr>
              <a:t>( e-Business </a:t>
            </a:r>
            <a:r>
              <a:rPr lang="ko-KR" altLang="en-US" sz="1600" b="0" dirty="0">
                <a:solidFill>
                  <a:srgbClr val="FFFFFF"/>
                </a:solidFill>
                <a:latin typeface="HY헤드라인M" pitchFamily="2" charset="-127"/>
                <a:ea typeface="HY헤드라인M" pitchFamily="2" charset="-127"/>
              </a:rPr>
              <a:t>혁신 단계 </a:t>
            </a:r>
            <a:r>
              <a:rPr lang="en-US" altLang="zh-CN" sz="1600" b="0" dirty="0">
                <a:solidFill>
                  <a:srgbClr val="FFFFFF"/>
                </a:solidFill>
                <a:latin typeface="HY헤드라인M" pitchFamily="2" charset="-127"/>
                <a:ea typeface="HY헤드라인M" pitchFamily="2" charset="-127"/>
              </a:rPr>
              <a:t>)</a:t>
            </a:r>
            <a:endParaRPr lang="en-US" altLang="zh-CN" sz="1600" b="0" dirty="0">
              <a:solidFill>
                <a:srgbClr val="FFFFFF"/>
              </a:solidFill>
              <a:latin typeface="HY헤드라인M" pitchFamily="2" charset="-127"/>
              <a:ea typeface="HY헤드라인M" pitchFamily="2" charset="-127"/>
            </a:endParaRPr>
          </a:p>
        </p:txBody>
      </p:sp>
      <p:sp>
        <p:nvSpPr>
          <p:cNvPr id="17410" name="文本框 1"/>
          <p:cNvSpPr txBox="1"/>
          <p:nvPr/>
        </p:nvSpPr>
        <p:spPr>
          <a:xfrm>
            <a:off x="1741488" y="779463"/>
            <a:ext cx="540004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℃表示  （               ）；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+2.5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℃表示（               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71338" y="779774"/>
            <a:ext cx="17132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负八摄氏度</a:t>
            </a:r>
            <a:endParaRPr lang="zh-CN" altLang="en-US" sz="24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71020" y="1511300"/>
            <a:ext cx="183070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正</a:t>
            </a:r>
            <a:r>
              <a:rPr lang="en-US" altLang="zh-CN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2.5</a:t>
            </a:r>
            <a:r>
              <a:rPr lang="zh-CN" altLang="en-US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摄氏度</a:t>
            </a:r>
            <a:endParaRPr lang="zh-CN" altLang="en-US" sz="24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46626" y="2225675"/>
            <a:ext cx="572389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 fontAlgn="base"/>
            <a:r>
              <a:rPr lang="zh-CN" altLang="en-US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﹣</a:t>
            </a:r>
            <a:r>
              <a:rPr lang="en-US" altLang="zh-CN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3</a:t>
            </a:r>
            <a:r>
              <a:rPr lang="zh-CN" altLang="en-US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℃表示零下</a:t>
            </a:r>
            <a:r>
              <a:rPr lang="en-US" altLang="zh-CN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</a:t>
            </a:r>
            <a:r>
              <a:rPr lang="zh-CN" altLang="en-US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摄氏度，读作负三摄氏度</a:t>
            </a:r>
            <a:endParaRPr lang="zh-CN" altLang="en-US" sz="24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  <p:grpSp>
        <p:nvGrpSpPr>
          <p:cNvPr id="17414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17415" name="Picture 15" descr="best-10013_s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6" name="Picture 16" descr="best-10013-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1"/>
          <p:cNvSpPr txBox="1"/>
          <p:nvPr/>
        </p:nvSpPr>
        <p:spPr>
          <a:xfrm>
            <a:off x="1728788" y="83978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二、判断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4" name="文本框 2"/>
          <p:cNvSpPr txBox="1"/>
          <p:nvPr/>
        </p:nvSpPr>
        <p:spPr>
          <a:xfrm>
            <a:off x="1874838" y="1558925"/>
            <a:ext cx="4625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℃表示没有温度。（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974" y="1406525"/>
            <a:ext cx="58420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4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×</a:t>
            </a:r>
            <a:endParaRPr lang="zh-CN" altLang="en-US" sz="44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40874" y="2168525"/>
            <a:ext cx="831024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0</a:t>
            </a:r>
            <a:r>
              <a:rPr lang="zh-CN" altLang="en-US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摄氏度不是没有温度，而是零上温度和零下温度的分界点。</a:t>
            </a:r>
            <a:endParaRPr lang="zh-CN" altLang="en-US" sz="24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algn="ctr" fontAlgn="base"/>
            <a:endParaRPr lang="zh-CN" altLang="en-US" sz="24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  <p:grpSp>
        <p:nvGrpSpPr>
          <p:cNvPr id="18437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18438" name="Picture 15" descr="best-10013_s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16" descr="best-10013-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1"/>
          <p:cNvSpPr txBox="1"/>
          <p:nvPr/>
        </p:nvSpPr>
        <p:spPr>
          <a:xfrm>
            <a:off x="1668463" y="865188"/>
            <a:ext cx="6920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、没有既不是正数，也不是负数的数。（   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50772" y="591185"/>
            <a:ext cx="62801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0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×</a:t>
            </a:r>
            <a:endParaRPr lang="zh-CN" altLang="en-US" sz="60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27552" y="1482090"/>
            <a:ext cx="769810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 fontAlgn="base"/>
            <a:r>
              <a:rPr lang="en-US" altLang="zh-CN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0</a:t>
            </a:r>
            <a:r>
              <a:rPr lang="zh-CN" altLang="en-US" sz="2400" strike="noStrike" noProof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既不是正数，也不是负数，它是正数与负数的分界点。</a:t>
            </a:r>
            <a:endParaRPr lang="zh-CN" altLang="en-US" sz="2400" strike="noStrike" noProof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  <p:grpSp>
        <p:nvGrpSpPr>
          <p:cNvPr id="19460" name="组合 22541"/>
          <p:cNvGrpSpPr>
            <a:grpSpLocks noChangeAspect="1"/>
          </p:cNvGrpSpPr>
          <p:nvPr/>
        </p:nvGrpSpPr>
        <p:grpSpPr>
          <a:xfrm>
            <a:off x="9323388" y="5832475"/>
            <a:ext cx="969962" cy="485775"/>
            <a:chOff x="0" y="0"/>
            <a:chExt cx="2433" cy="1166"/>
          </a:xfrm>
        </p:grpSpPr>
        <p:pic>
          <p:nvPicPr>
            <p:cNvPr id="19461" name="Picture 15" descr="best-10013_s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6"/>
              <a:ext cx="2358" cy="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2" name="Picture 16" descr="best-10013-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48" y="0"/>
              <a:ext cx="2385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1C1C1C"/>
      </a:dk1>
      <a:lt1>
        <a:srgbClr val="FFFFFF"/>
      </a:lt1>
      <a:dk2>
        <a:srgbClr val="080808"/>
      </a:dk2>
      <a:lt2>
        <a:srgbClr val="DDDDDD"/>
      </a:lt2>
      <a:accent1>
        <a:srgbClr val="EE3516"/>
      </a:accent1>
      <a:accent2>
        <a:srgbClr val="F3BD33"/>
      </a:accent2>
      <a:accent3>
        <a:srgbClr val="FFFFFF"/>
      </a:accent3>
      <a:accent4>
        <a:srgbClr val="161616"/>
      </a:accent4>
      <a:accent5>
        <a:srgbClr val="F5AEAA"/>
      </a:accent5>
      <a:accent6>
        <a:srgbClr val="DAA92D"/>
      </a:accent6>
      <a:hlink>
        <a:srgbClr val="AED925"/>
      </a:hlink>
      <a:folHlink>
        <a:srgbClr val="4E9D4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/>
        </a:ln>
      </a:spPr>
      <a:bodyPr wrap="square" anchor="t">
        <a:spAutoFit/>
      </a:bodyPr>
      <a:lstStyle>
        <a:defPPr lvl="0">
          <a:defRPr lang="en-US" altLang="zh-CN" sz="1200">
            <a:latin typeface="Arial" panose="020B0604020202020204" pitchFamily="34" charset="0"/>
            <a:ea typeface="Arial" panose="020B0604020202020204" pitchFamily="34" charset="0"/>
          </a:defRPr>
        </a:defPPr>
      </a:lstStyle>
    </a:txDef>
  </a:objectDefaults>
  <a:extraClrSchemeLst>
    <a:extraClrScheme>
      <a:clrScheme name="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E3516"/>
        </a:accent1>
        <a:accent2>
          <a:srgbClr val="F3BD33"/>
        </a:accent2>
        <a:accent3>
          <a:srgbClr val="FFFFFF"/>
        </a:accent3>
        <a:accent4>
          <a:srgbClr val="161616"/>
        </a:accent4>
        <a:accent5>
          <a:srgbClr val="F5AEAA"/>
        </a:accent5>
        <a:accent6>
          <a:srgbClr val="DAA92D"/>
        </a:accent6>
        <a:hlink>
          <a:srgbClr val="AED925"/>
        </a:hlink>
        <a:folHlink>
          <a:srgbClr val="4E9D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25A757"/>
        </a:accent1>
        <a:accent2>
          <a:srgbClr val="8DA955"/>
        </a:accent2>
        <a:accent3>
          <a:srgbClr val="FFFFFF"/>
        </a:accent3>
        <a:accent4>
          <a:srgbClr val="161616"/>
        </a:accent4>
        <a:accent5>
          <a:srgbClr val="ABD0B5"/>
        </a:accent5>
        <a:accent6>
          <a:srgbClr val="7E974C"/>
        </a:accent6>
        <a:hlink>
          <a:srgbClr val="D5B35D"/>
        </a:hlink>
        <a:folHlink>
          <a:srgbClr val="B86A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FC119"/>
        </a:accent1>
        <a:accent2>
          <a:srgbClr val="8CCF49"/>
        </a:accent2>
        <a:accent3>
          <a:srgbClr val="FFFFFF"/>
        </a:accent3>
        <a:accent4>
          <a:srgbClr val="161616"/>
        </a:accent4>
        <a:accent5>
          <a:srgbClr val="F5DCAA"/>
        </a:accent5>
        <a:accent6>
          <a:srgbClr val="7DB941"/>
        </a:accent6>
        <a:hlink>
          <a:srgbClr val="74D3FE"/>
        </a:hlink>
        <a:folHlink>
          <a:srgbClr val="3075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1694</Words>
  <Application>WPS 演示</Application>
  <PresentationFormat>On-screen Show</PresentationFormat>
  <Paragraphs>284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63" baseType="lpstr">
      <vt:lpstr>Arial</vt:lpstr>
      <vt:lpstr>宋体</vt:lpstr>
      <vt:lpstr>Wingdings</vt:lpstr>
      <vt:lpstr>Verdana</vt:lpstr>
      <vt:lpstr>Oxygen</vt:lpstr>
      <vt:lpstr>方圆魂心体</vt:lpstr>
      <vt:lpstr>Latha</vt:lpstr>
      <vt:lpstr>Times New Roman</vt:lpstr>
      <vt:lpstr>Arial Black</vt:lpstr>
      <vt:lpstr>微软雅黑</vt:lpstr>
      <vt:lpstr>Calibri</vt:lpstr>
      <vt:lpstr>Lucida Sans Unicode</vt:lpstr>
      <vt:lpstr>黑体</vt:lpstr>
      <vt:lpstr>华文中宋</vt:lpstr>
      <vt:lpstr>Arial Unicode MS</vt:lpstr>
      <vt:lpstr>Batang</vt:lpstr>
      <vt:lpstr>Constantia</vt:lpstr>
      <vt:lpstr>Symbol</vt:lpstr>
      <vt:lpstr>HY견고딕</vt:lpstr>
      <vt:lpstr>Adobe Myungjo Std M</vt:lpstr>
      <vt:lpstr>Gulim</vt:lpstr>
      <vt:lpstr>HY헤드라인M</vt:lpstr>
      <vt:lpstr>HY각헤드라인M</vt:lpstr>
      <vt:lpstr>Monotype Sorts</vt:lpstr>
      <vt:lpstr>Wingdings</vt:lpstr>
      <vt:lpstr>Calibri Light</vt:lpstr>
      <vt:lpstr>仿宋_GB2312</vt:lpstr>
      <vt:lpstr>仿宋</vt:lpstr>
      <vt:lpstr>楷体_GB2312</vt:lpstr>
      <vt:lpstr>新宋体</vt:lpstr>
      <vt:lpstr>Batang</vt:lpstr>
      <vt:lpstr>Courier New</vt:lpstr>
      <vt:lpstr>Dotum</vt:lpstr>
      <vt:lpstr>Cambria</vt:lpstr>
      <vt:lpstr>1_Default Design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Testpc1</dc:creator>
  <cp:lastModifiedBy>偏执</cp:lastModifiedBy>
  <cp:revision>608</cp:revision>
  <dcterms:created xsi:type="dcterms:W3CDTF">2005-01-06T00:36:03Z</dcterms:created>
  <dcterms:modified xsi:type="dcterms:W3CDTF">2026-03-22T07:48:45Z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1EE6B4F04CBB43558148AFE5FEB7E79D_13</vt:lpwstr>
  </property>
</Properties>
</file>