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8"/>
  </p:notesMasterIdLst>
  <p:sldIdLst>
    <p:sldId id="434" r:id="rId3"/>
    <p:sldId id="2230" r:id="rId4"/>
    <p:sldId id="2517" r:id="rId5"/>
    <p:sldId id="2516" r:id="rId6"/>
    <p:sldId id="2515" r:id="rId7"/>
    <p:sldId id="2513" r:id="rId8"/>
    <p:sldId id="2514" r:id="rId9"/>
    <p:sldId id="2511" r:id="rId10"/>
    <p:sldId id="2512" r:id="rId11"/>
    <p:sldId id="2231" r:id="rId12"/>
    <p:sldId id="2510" r:id="rId13"/>
    <p:sldId id="2509" r:id="rId14"/>
    <p:sldId id="2232" r:id="rId15"/>
    <p:sldId id="2518" r:id="rId16"/>
    <p:sldId id="2519" r:id="rId17"/>
    <p:sldId id="2520" r:id="rId18"/>
    <p:sldId id="2521" r:id="rId19"/>
    <p:sldId id="2522" r:id="rId20"/>
    <p:sldId id="2523" r:id="rId21"/>
    <p:sldId id="2524" r:id="rId22"/>
    <p:sldId id="2525" r:id="rId23"/>
    <p:sldId id="2526" r:id="rId24"/>
    <p:sldId id="2527" r:id="rId25"/>
    <p:sldId id="2528" r:id="rId26"/>
    <p:sldId id="2529" r:id="rId27"/>
    <p:sldId id="2530" r:id="rId28"/>
    <p:sldId id="2531" r:id="rId29"/>
    <p:sldId id="2532" r:id="rId30"/>
    <p:sldId id="2533" r:id="rId31"/>
    <p:sldId id="2534" r:id="rId32"/>
    <p:sldId id="2535" r:id="rId33"/>
    <p:sldId id="2536" r:id="rId34"/>
    <p:sldId id="2537" r:id="rId35"/>
    <p:sldId id="2588" r:id="rId36"/>
    <p:sldId id="2589" r:id="rId37"/>
    <p:sldId id="2590" r:id="rId38"/>
    <p:sldId id="2592" r:id="rId39"/>
    <p:sldId id="2593" r:id="rId40"/>
    <p:sldId id="2594" r:id="rId41"/>
    <p:sldId id="2595" r:id="rId42"/>
    <p:sldId id="2596" r:id="rId43"/>
    <p:sldId id="2597" r:id="rId44"/>
    <p:sldId id="2598" r:id="rId45"/>
    <p:sldId id="2599" r:id="rId46"/>
    <p:sldId id="2600" r:id="rId47"/>
  </p:sldIdLst>
  <p:sldSz cx="12192000" cy="6858000"/>
  <p:notesSz cx="9723120" cy="6858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5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1C1C"/>
    <a:srgbClr val="92EEEA"/>
    <a:srgbClr val="FF00FF"/>
    <a:srgbClr val="A5F1ED"/>
    <a:srgbClr val="777777"/>
    <a:srgbClr val="B2B2B2"/>
    <a:srgbClr val="C2A0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725" y="67"/>
      </p:cViewPr>
      <p:guideLst>
        <p:guide orient="horz" pos="2858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1" Type="http://schemas.openxmlformats.org/officeDocument/2006/relationships/tableStyles" Target="tableStyles.xml"/><Relationship Id="rId50" Type="http://schemas.openxmlformats.org/officeDocument/2006/relationships/viewProps" Target="viewProps.xml"/><Relationship Id="rId5" Type="http://schemas.openxmlformats.org/officeDocument/2006/relationships/slide" Target="slides/slide3.xml"/><Relationship Id="rId49" Type="http://schemas.openxmlformats.org/officeDocument/2006/relationships/presProps" Target="presProps.xml"/><Relationship Id="rId48" Type="http://schemas.openxmlformats.org/officeDocument/2006/relationships/notesMaster" Target="notesMasters/notesMaster1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5507038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algn="r" fontAlgn="base"/>
            <a:endParaRPr lang="en-US" sz="1200" b="0" strike="noStrike" noProof="1"/>
          </a:p>
        </p:txBody>
      </p:sp>
      <p:sp>
        <p:nvSpPr>
          <p:cNvPr id="14340" name="幻灯片图像占位符 3075"/>
          <p:cNvSpPr>
            <a:spLocks noGrp="1" noRot="1" noChangeAspect="1"/>
          </p:cNvSpPr>
          <p:nvPr>
            <p:ph type="sldImg"/>
          </p:nvPr>
        </p:nvSpPr>
        <p:spPr>
          <a:xfrm>
            <a:off x="2576288" y="514350"/>
            <a:ext cx="4572450" cy="257175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14341" name="文本占位符 3076"/>
          <p:cNvSpPr>
            <a:spLocks noGrp="1" noRot="1"/>
          </p:cNvSpPr>
          <p:nvPr>
            <p:ph type="body" sz="quarter"/>
          </p:nvPr>
        </p:nvSpPr>
        <p:spPr>
          <a:xfrm>
            <a:off x="971550" y="3257550"/>
            <a:ext cx="7780338" cy="30861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 indent="0"/>
            <a:r>
              <a:rPr lang="en-US" altLang="zh-CN"/>
              <a:t>Second level</a:t>
            </a:r>
            <a:endParaRPr lang="en-US" altLang="zh-CN"/>
          </a:p>
          <a:p>
            <a:pPr lvl="2" indent="0"/>
            <a:r>
              <a:rPr lang="en-US" altLang="zh-CN"/>
              <a:t>Third level</a:t>
            </a:r>
            <a:endParaRPr lang="en-US" altLang="zh-CN"/>
          </a:p>
          <a:p>
            <a:pPr lvl="3" indent="0"/>
            <a:r>
              <a:rPr lang="en-US" altLang="zh-CN"/>
              <a:t>Fourth level</a:t>
            </a:r>
            <a:endParaRPr lang="en-US" altLang="zh-CN"/>
          </a:p>
          <a:p>
            <a:pPr lvl="4" indent="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5507038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en-US" sz="1200" b="0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z="1200" b="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1pPr>
    <a:lvl2pPr marL="457200" lvl="1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2pPr>
    <a:lvl3pPr marL="914400" lvl="2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3pPr>
    <a:lvl4pPr marL="1371600" lvl="3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4pPr>
    <a:lvl5pPr marL="1828800" lvl="4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5pPr>
    <a:lvl6pPr marL="2286000" lvl="5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0" lvl="0" indent="0" algn="ctr" defTabSz="9144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46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3200" b="1" i="0" u="none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slide" Target="slide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4.wmf"/><Relationship Id="rId1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6.wmf"/><Relationship Id="rId1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7.wmf"/><Relationship Id="rId1" Type="http://schemas.openxmlformats.org/officeDocument/2006/relationships/oleObject" Target="../embeddings/oleObject5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5.vml"/><Relationship Id="rId6" Type="http://schemas.openxmlformats.org/officeDocument/2006/relationships/slideLayout" Target="../slideLayouts/slideLayout4.x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6.bin"/></Relationships>
</file>

<file path=ppt/slides/_rels/slide3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0.wmf"/><Relationship Id="rId1" Type="http://schemas.openxmlformats.org/officeDocument/2006/relationships/oleObject" Target="../embeddings/oleObject9.bin"/></Relationships>
</file>

<file path=ppt/slides/_rels/slide3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8.wmf"/><Relationship Id="rId1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2.jpeg"/><Relationship Id="rId2" Type="http://schemas.openxmlformats.org/officeDocument/2006/relationships/tags" Target="../tags/tag1.xml"/><Relationship Id="rId1" Type="http://schemas.openxmlformats.org/officeDocument/2006/relationships/slide" Target="slid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8.vml"/><Relationship Id="rId4" Type="http://schemas.openxmlformats.org/officeDocument/2006/relationships/slideLayout" Target="../slideLayouts/slideLayout4.xml"/><Relationship Id="rId3" Type="http://schemas.openxmlformats.org/officeDocument/2006/relationships/oleObject" Target="../embeddings/oleObject12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11.bin"/></Relationships>
</file>

<file path=ppt/slides/_rels/slide4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9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8.wmf"/><Relationship Id="rId1" Type="http://schemas.openxmlformats.org/officeDocument/2006/relationships/oleObject" Target="../embeddings/oleObject13.bin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图片 1" descr="学校书页眉标头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-16935" y="-1151918"/>
            <a:ext cx="6769767" cy="90602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2" name="矩形 16387"/>
          <p:cNvSpPr/>
          <p:nvPr/>
        </p:nvSpPr>
        <p:spPr>
          <a:xfrm>
            <a:off x="5120722" y="437856"/>
            <a:ext cx="3588103" cy="9568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48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364" name="矩形 16387"/>
          <p:cNvSpPr/>
          <p:nvPr/>
        </p:nvSpPr>
        <p:spPr>
          <a:xfrm>
            <a:off x="9072927" y="706699"/>
            <a:ext cx="611778" cy="6879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2665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3615" y="2348865"/>
            <a:ext cx="10031095" cy="17532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圆的知识部分应用题</a:t>
            </a:r>
            <a:endParaRPr lang="zh-CN" altLang="en-US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/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流程图: 联系 6">
            <a:hlinkClick r:id="rId2" action="ppaction://hlinksldjump"/>
          </p:cNvPr>
          <p:cNvSpPr/>
          <p:nvPr/>
        </p:nvSpPr>
        <p:spPr>
          <a:xfrm>
            <a:off x="11356690" y="7349255"/>
            <a:ext cx="255206" cy="26938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69875" y="1059815"/>
            <a:ext cx="11652250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如图,圆的周长为12.56cm,A,C两点把圆角分成相等的两段,</a:t>
            </a:r>
            <a:endParaRPr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阴影部分①的面积与阴影部分②的面积相等。求平行四边形ABCD</a:t>
            </a:r>
            <a:endParaRPr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的面积。</a:t>
            </a:r>
            <a:endParaRPr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8676005" y="3575685"/>
            <a:ext cx="1800000" cy="1800000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平行四边形 5"/>
          <p:cNvSpPr/>
          <p:nvPr/>
        </p:nvSpPr>
        <p:spPr>
          <a:xfrm>
            <a:off x="8373745" y="3964305"/>
            <a:ext cx="2374265" cy="1115060"/>
          </a:xfrm>
          <a:prstGeom prst="parallelogram">
            <a:avLst>
              <a:gd name="adj" fmla="val 40675"/>
            </a:avLst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任意多边形 7"/>
          <p:cNvSpPr/>
          <p:nvPr/>
        </p:nvSpPr>
        <p:spPr>
          <a:xfrm rot="10800000">
            <a:off x="8388985" y="4309745"/>
            <a:ext cx="478790" cy="76962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754" h="1212">
                <a:moveTo>
                  <a:pt x="0" y="0"/>
                </a:moveTo>
                <a:lnTo>
                  <a:pt x="754" y="0"/>
                </a:lnTo>
                <a:lnTo>
                  <a:pt x="261" y="1212"/>
                </a:lnTo>
                <a:lnTo>
                  <a:pt x="265" y="1194"/>
                </a:lnTo>
                <a:cubicBezTo>
                  <a:pt x="289" y="1092"/>
                  <a:pt x="302" y="984"/>
                  <a:pt x="302" y="874"/>
                </a:cubicBezTo>
                <a:cubicBezTo>
                  <a:pt x="302" y="556"/>
                  <a:pt x="197" y="263"/>
                  <a:pt x="20" y="2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000" b="1">
                <a:solidFill>
                  <a:schemeClr val="tx1"/>
                </a:solidFill>
                <a:latin typeface="Calibri" panose="020F0502020204030204" charset="0"/>
              </a:rPr>
              <a:t>①</a:t>
            </a:r>
            <a:endParaRPr lang="zh-CN" altLang="en-US" sz="2000" b="1">
              <a:solidFill>
                <a:schemeClr val="tx1"/>
              </a:solidFill>
              <a:latin typeface="Calibri" panose="020F0502020204030204" charset="0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8851900" y="3575050"/>
            <a:ext cx="1416685" cy="38925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2231" h="543">
                <a:moveTo>
                  <a:pt x="1116" y="0"/>
                </a:moveTo>
                <a:cubicBezTo>
                  <a:pt x="1568" y="0"/>
                  <a:pt x="1971" y="212"/>
                  <a:pt x="2231" y="542"/>
                </a:cubicBezTo>
                <a:lnTo>
                  <a:pt x="2231" y="543"/>
                </a:lnTo>
                <a:lnTo>
                  <a:pt x="0" y="543"/>
                </a:lnTo>
                <a:lnTo>
                  <a:pt x="1" y="542"/>
                </a:lnTo>
                <a:cubicBezTo>
                  <a:pt x="260" y="212"/>
                  <a:pt x="663" y="0"/>
                  <a:pt x="1116" y="0"/>
                </a:cubicBez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9133205" y="3575685"/>
            <a:ext cx="886460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②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413750" y="4537075"/>
            <a:ext cx="454025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①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335010" y="3575685"/>
            <a:ext cx="58610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0748010" y="3575685"/>
            <a:ext cx="58610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7923530" y="4792345"/>
            <a:ext cx="58610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0268585" y="4792345"/>
            <a:ext cx="58610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11480" y="2628265"/>
            <a:ext cx="766318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由题目分析可知，圆的面积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平行四边形的面积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11480" y="3716020"/>
            <a:ext cx="76631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12.56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（厘米）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69595" y="4537075"/>
            <a:ext cx="76631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3.14=12.56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69595" y="5220335"/>
            <a:ext cx="76631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答：平行四边形的面积是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12.56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平方厘米。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69875" y="1059815"/>
            <a:ext cx="1165225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用6m长的绳子在一棵树上绕3周,还余0.348m,这棵树的半径</a:t>
            </a:r>
            <a:endParaRPr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是多少米?</a:t>
            </a:r>
            <a:endParaRPr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17575" y="2689225"/>
            <a:ext cx="85026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0.348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2=0.3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（米）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17575" y="3544570"/>
            <a:ext cx="85026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这棵树的半径是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0.3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69875" y="1059815"/>
            <a:ext cx="1165225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小明骑自行车过一座长2260.8m的桥,自行车车轮的直径是0.6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,每分钟转100周,自行车几分钟可以通过桥面?</a:t>
            </a:r>
            <a:endParaRPr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17575" y="2689225"/>
            <a:ext cx="85026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2260.8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100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（分钟）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43585" y="3272790"/>
            <a:ext cx="85026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自行车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分钟可以通过桥面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组合 27"/>
          <p:cNvGrpSpPr/>
          <p:nvPr/>
        </p:nvGrpSpPr>
        <p:grpSpPr>
          <a:xfrm>
            <a:off x="8679815" y="2406650"/>
            <a:ext cx="2843530" cy="1535430"/>
            <a:chOff x="3412" y="7749"/>
            <a:chExt cx="4478" cy="2418"/>
          </a:xfrm>
        </p:grpSpPr>
        <p:sp>
          <p:nvSpPr>
            <p:cNvPr id="14" name="任意多边形 13"/>
            <p:cNvSpPr/>
            <p:nvPr/>
          </p:nvSpPr>
          <p:spPr>
            <a:xfrm>
              <a:off x="3412" y="7899"/>
              <a:ext cx="4479" cy="2268"/>
            </a:xfrm>
            <a:custGeom>
              <a:avLst/>
              <a:gdLst>
                <a:gd name="adj1" fmla="val 10796460"/>
                <a:gd name="adj2" fmla="val 1988"/>
                <a:gd name="stAng" fmla="pin 0 adj1 21599999"/>
                <a:gd name="enAng" fmla="pin 0 adj2 21599999"/>
                <a:gd name="sw1" fmla="+- enAng 0 stAng"/>
                <a:gd name="sw2" fmla="+- sw1 21600000 0"/>
                <a:gd name="swAng" fmla="?: sw1 sw1 sw2"/>
                <a:gd name="wt1" fmla="sin wd2 stAng"/>
                <a:gd name="ht1" fmla="cos hd2 stAng"/>
                <a:gd name="dx1" fmla="cat2 wd2 ht1 wt1"/>
                <a:gd name="dy1" fmla="sat2 hd2 ht1 wt1"/>
                <a:gd name="x1" fmla="+- hc dx1 0"/>
                <a:gd name="y1" fmla="+- vc dy1 0"/>
                <a:gd name="wt2" fmla="sin wd2 enAng"/>
                <a:gd name="ht2" fmla="cos hd2 enAng"/>
                <a:gd name="dx2" fmla="cat2 wd2 ht2 wt2"/>
                <a:gd name="dy2" fmla="sat2 hd2 ht2 wt2"/>
                <a:gd name="x2" fmla="+- hc dx2 0"/>
                <a:gd name="y2" fmla="+- vc dy2 0"/>
                <a:gd name="idx" fmla="cos wd2 2700000"/>
                <a:gd name="idy" fmla="sin hd2 2700000"/>
                <a:gd name="il" fmla="+- hc 0 idx"/>
                <a:gd name="ir" fmla="+- hc idx 0"/>
                <a:gd name="it" fmla="+- vc 0 idy"/>
                <a:gd name="ib" fmla="+- vc idy 0"/>
              </a:gdLst>
              <a:ahLst/>
              <a:cxnLst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3">
                  <a:pos x="hc" y="t"/>
                </a:cxn>
              </a:cxnLst>
              <a:rect l="l" t="t" r="r" b="b"/>
              <a:pathLst>
                <a:path w="4479" h="2268">
                  <a:moveTo>
                    <a:pt x="2120" y="0"/>
                  </a:moveTo>
                  <a:lnTo>
                    <a:pt x="4478" y="2199"/>
                  </a:lnTo>
                  <a:lnTo>
                    <a:pt x="4478" y="2207"/>
                  </a:lnTo>
                  <a:lnTo>
                    <a:pt x="4479" y="2241"/>
                  </a:lnTo>
                  <a:lnTo>
                    <a:pt x="1743" y="2266"/>
                  </a:lnTo>
                  <a:lnTo>
                    <a:pt x="0" y="2268"/>
                  </a:lnTo>
                  <a:lnTo>
                    <a:pt x="5" y="2262"/>
                  </a:lnTo>
                  <a:lnTo>
                    <a:pt x="3273" y="1115"/>
                  </a:lnTo>
                  <a:lnTo>
                    <a:pt x="2078" y="40"/>
                  </a:lnTo>
                  <a:lnTo>
                    <a:pt x="2115" y="0"/>
                  </a:lnTo>
                  <a:lnTo>
                    <a:pt x="2120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>
                      <a:lumMod val="10000"/>
                      <a:lumOff val="90000"/>
                    </a:schemeClr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lvl1pPr marL="0" lvl="0" indent="0" algn="l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5336" y="7749"/>
              <a:ext cx="1821" cy="12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8" name="任意多边形 17"/>
          <p:cNvSpPr/>
          <p:nvPr/>
        </p:nvSpPr>
        <p:spPr>
          <a:xfrm rot="5820000">
            <a:off x="10043160" y="2320290"/>
            <a:ext cx="1270635" cy="1714500"/>
          </a:xfrm>
          <a:custGeom>
            <a:avLst/>
            <a:gdLst>
              <a:gd name="adj1" fmla="val 10796460"/>
              <a:gd name="adj2" fmla="val 1988"/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x1" fmla="+- hc dx1 0"/>
              <a:gd name="y1" fmla="+- vc dy1 0"/>
              <a:gd name="wt2" fmla="sin wd2 enAng"/>
              <a:gd name="ht2" fmla="cos hd2 enAng"/>
              <a:gd name="dx2" fmla="cat2 wd2 ht2 wt2"/>
              <a:gd name="dy2" fmla="sat2 hd2 ht2 wt2"/>
              <a:gd name="x2" fmla="+- hc dx2 0"/>
              <a:gd name="y2" fmla="+- vc dy2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">
                <a:pos x="hc" y="t"/>
              </a:cxn>
            </a:cxnLst>
            <a:rect l="l" t="t" r="r" b="b"/>
            <a:pathLst>
              <a:path w="2081" h="2262">
                <a:moveTo>
                  <a:pt x="2081" y="0"/>
                </a:moveTo>
                <a:lnTo>
                  <a:pt x="44" y="2262"/>
                </a:lnTo>
                <a:lnTo>
                  <a:pt x="0" y="2262"/>
                </a:lnTo>
                <a:cubicBezTo>
                  <a:pt x="0" y="2262"/>
                  <a:pt x="0" y="2261"/>
                  <a:pt x="0" y="2260"/>
                </a:cubicBezTo>
                <a:cubicBezTo>
                  <a:pt x="0" y="1085"/>
                  <a:pt x="894" y="118"/>
                  <a:pt x="2039" y="4"/>
                </a:cubicBezTo>
                <a:lnTo>
                  <a:pt x="208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2">
                    <a:lumMod val="10000"/>
                    <a:lumOff val="9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5260" y="965200"/>
            <a:ext cx="1165225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如图所示,直径BC=8cm,AB=AC,D为AC的中点.求阴影部分的面积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饼形 1"/>
          <p:cNvSpPr/>
          <p:nvPr/>
        </p:nvSpPr>
        <p:spPr>
          <a:xfrm>
            <a:off x="8644255" y="2487930"/>
            <a:ext cx="2880000" cy="2880000"/>
          </a:xfrm>
          <a:prstGeom prst="pie">
            <a:avLst>
              <a:gd name="adj1" fmla="val 10796460"/>
              <a:gd name="adj2" fmla="val 1988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直角三角形 4"/>
          <p:cNvSpPr/>
          <p:nvPr/>
        </p:nvSpPr>
        <p:spPr>
          <a:xfrm rot="7980000">
            <a:off x="9091930" y="2894965"/>
            <a:ext cx="1983740" cy="2088515"/>
          </a:xfrm>
          <a:prstGeom prst="rtTriangle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任意多边形 12"/>
          <p:cNvSpPr/>
          <p:nvPr/>
        </p:nvSpPr>
        <p:spPr>
          <a:xfrm>
            <a:off x="8645362" y="2501646"/>
            <a:ext cx="2074681" cy="1411373"/>
          </a:xfrm>
          <a:custGeom>
            <a:avLst/>
            <a:gdLst>
              <a:gd name="adj1" fmla="val 10796460"/>
              <a:gd name="adj2" fmla="val 1988"/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x1" fmla="+- hc dx1 0"/>
              <a:gd name="y1" fmla="+- vc dy1 0"/>
              <a:gd name="wt2" fmla="sin wd2 enAng"/>
              <a:gd name="ht2" fmla="cos hd2 enAng"/>
              <a:gd name="dx2" fmla="cat2 wd2 ht2 wt2"/>
              <a:gd name="dy2" fmla="sat2 hd2 ht2 wt2"/>
              <a:gd name="x2" fmla="+- hc dx2 0"/>
              <a:gd name="y2" fmla="+- vc dy2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">
                <a:pos x="hc" y="t"/>
              </a:cxn>
            </a:cxnLst>
            <a:rect l="l" t="t" r="r" b="b"/>
            <a:pathLst>
              <a:path w="3267" h="2223">
                <a:moveTo>
                  <a:pt x="2073" y="0"/>
                </a:moveTo>
                <a:lnTo>
                  <a:pt x="3267" y="1076"/>
                </a:lnTo>
                <a:lnTo>
                  <a:pt x="0" y="2223"/>
                </a:lnTo>
                <a:lnTo>
                  <a:pt x="2073" y="0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15720000">
            <a:off x="8590280" y="2516505"/>
            <a:ext cx="1323975" cy="1353185"/>
          </a:xfrm>
          <a:custGeom>
            <a:avLst/>
            <a:gdLst>
              <a:gd name="adj1" fmla="val 10796460"/>
              <a:gd name="adj2" fmla="val 1988"/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x1" fmla="+- hc dx1 0"/>
              <a:gd name="y1" fmla="+- vc dy1 0"/>
              <a:gd name="wt2" fmla="sin wd2 enAng"/>
              <a:gd name="ht2" fmla="cos hd2 enAng"/>
              <a:gd name="dx2" fmla="cat2 wd2 ht2 wt2"/>
              <a:gd name="dy2" fmla="sat2 hd2 ht2 wt2"/>
              <a:gd name="x2" fmla="+- hc dx2 0"/>
              <a:gd name="y2" fmla="+- vc dy2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">
                <a:pos x="hc" y="t"/>
              </a:cxn>
            </a:cxnLst>
            <a:rect l="l" t="t" r="r" b="b"/>
            <a:pathLst>
              <a:path w="2358" h="2201">
                <a:moveTo>
                  <a:pt x="92" y="0"/>
                </a:moveTo>
                <a:cubicBezTo>
                  <a:pt x="1305" y="0"/>
                  <a:pt x="2296" y="953"/>
                  <a:pt x="2356" y="2151"/>
                </a:cubicBezTo>
                <a:lnTo>
                  <a:pt x="2358" y="2201"/>
                </a:lnTo>
                <a:lnTo>
                  <a:pt x="0" y="2"/>
                </a:lnTo>
                <a:lnTo>
                  <a:pt x="33" y="1"/>
                </a:lnTo>
                <a:cubicBezTo>
                  <a:pt x="52" y="0"/>
                  <a:pt x="72" y="0"/>
                  <a:pt x="92" y="0"/>
                </a:cubicBez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0" name="任意多边形 19"/>
          <p:cNvSpPr/>
          <p:nvPr/>
        </p:nvSpPr>
        <p:spPr>
          <a:xfrm>
            <a:off x="8644255" y="2501900"/>
            <a:ext cx="2075815" cy="1425575"/>
          </a:xfrm>
          <a:custGeom>
            <a:avLst/>
            <a:gdLst>
              <a:gd name="adj1" fmla="val 10796460"/>
              <a:gd name="adj2" fmla="val 1988"/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x1" fmla="+- hc dx1 0"/>
              <a:gd name="y1" fmla="+- vc dy1 0"/>
              <a:gd name="wt2" fmla="sin wd2 enAng"/>
              <a:gd name="ht2" fmla="cos hd2 enAng"/>
              <a:gd name="dx2" fmla="cat2 wd2 ht2 wt2"/>
              <a:gd name="dy2" fmla="sat2 hd2 ht2 wt2"/>
              <a:gd name="x2" fmla="+- hc dx2 0"/>
              <a:gd name="y2" fmla="+- vc dy2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">
                <a:pos x="hc" y="t"/>
              </a:cxn>
            </a:cxnLst>
            <a:rect l="l" t="t" r="r" b="b"/>
            <a:pathLst>
              <a:path w="3267" h="2223">
                <a:moveTo>
                  <a:pt x="2073" y="0"/>
                </a:moveTo>
                <a:lnTo>
                  <a:pt x="3267" y="1076"/>
                </a:lnTo>
                <a:lnTo>
                  <a:pt x="0" y="2223"/>
                </a:lnTo>
                <a:lnTo>
                  <a:pt x="2073" y="0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9791065" y="1763395"/>
            <a:ext cx="586105" cy="58356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093710" y="3912235"/>
            <a:ext cx="58610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1635105" y="3774440"/>
            <a:ext cx="58610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0678795" y="2849245"/>
            <a:ext cx="58610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5" name="任意多边形 24"/>
          <p:cNvSpPr/>
          <p:nvPr/>
        </p:nvSpPr>
        <p:spPr>
          <a:xfrm>
            <a:off x="8645525" y="2443480"/>
            <a:ext cx="1334770" cy="1469390"/>
          </a:xfrm>
          <a:custGeom>
            <a:avLst/>
            <a:gdLst>
              <a:gd name="adj1" fmla="val 10796460"/>
              <a:gd name="adj2" fmla="val 1988"/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x1" fmla="+- hc dx1 0"/>
              <a:gd name="y1" fmla="+- vc dy1 0"/>
              <a:gd name="wt2" fmla="sin wd2 enAng"/>
              <a:gd name="ht2" fmla="cos hd2 enAng"/>
              <a:gd name="dx2" fmla="cat2 wd2 ht2 wt2"/>
              <a:gd name="dy2" fmla="sat2 hd2 ht2 wt2"/>
              <a:gd name="x2" fmla="+- hc dx2 0"/>
              <a:gd name="y2" fmla="+- vc dy2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">
                <a:pos x="hc" y="t"/>
              </a:cxn>
            </a:cxnLst>
            <a:rect l="l" t="t" r="r" b="b"/>
            <a:pathLst>
              <a:path w="2081" h="2262">
                <a:moveTo>
                  <a:pt x="2081" y="0"/>
                </a:moveTo>
                <a:lnTo>
                  <a:pt x="44" y="2262"/>
                </a:lnTo>
                <a:lnTo>
                  <a:pt x="0" y="2262"/>
                </a:lnTo>
                <a:cubicBezTo>
                  <a:pt x="0" y="2262"/>
                  <a:pt x="0" y="2261"/>
                  <a:pt x="0" y="2260"/>
                </a:cubicBezTo>
                <a:cubicBezTo>
                  <a:pt x="0" y="1085"/>
                  <a:pt x="894" y="118"/>
                  <a:pt x="2039" y="4"/>
                </a:cubicBezTo>
                <a:lnTo>
                  <a:pt x="2081" y="0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29" name="直接连接符 28"/>
          <p:cNvCxnSpPr/>
          <p:nvPr/>
        </p:nvCxnSpPr>
        <p:spPr>
          <a:xfrm flipH="1">
            <a:off x="10006330" y="2514600"/>
            <a:ext cx="15875" cy="142557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506095" y="2927350"/>
            <a:ext cx="7821930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Arial" panose="020B0604020202020204" pitchFamily="34" charset="0"/>
                <a:ea typeface="Arial" panose="020B0604020202020204" pitchFamily="34" charset="0"/>
              </a:rPr>
              <a:t>8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2=4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（厘米）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π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4=12.56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（平方厘米）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答：阴影部分的面积是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12.56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平方厘米。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969 -0.046204 L -0.562343 -0.080834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7" y="-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04 -0.060093 L -0.609063 -0.078612 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5" y="-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-0.027686 L -0.658437 0.092407 " pathEditMode="relative" rAng="0" ptsTypes="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9" y="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04 0.020833 L -0.497396 0.106203 " pathEditMode="relative" rAng="0" ptsTypes="">
                                      <p:cBhvr>
                                        <p:cTn id="1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" y="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 animBg="1"/>
      <p:bldP spid="16" grpId="0" bldLvl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75260" y="965200"/>
            <a:ext cx="1165225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在花齐博览会上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布置了一个直径是10米的圆形展区,如果把这个展区的半径向外延伸2米,新展区的周长是多少?</a:t>
            </a:r>
            <a:endParaRPr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743585" y="2644775"/>
            <a:ext cx="965898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＋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2=7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（厘米）</a:t>
            </a:r>
            <a:endParaRPr lang="en-US" altLang="zh-CN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7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3.14=43.96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（厘米）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答：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新展区的周长是</a:t>
            </a:r>
            <a:r>
              <a:rPr lang="en-US" altLang="zh-CN" sz="3200">
                <a:ea typeface="宋体" panose="02010600030101010101" pitchFamily="2" charset="-122"/>
                <a:sym typeface="+mn-ea"/>
              </a:rPr>
              <a:t>43.964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厘米。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75260" y="965200"/>
            <a:ext cx="116522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如图所示,AB=BC=8cm,求阴影部分的面积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8455025" y="1818005"/>
            <a:ext cx="2880000" cy="2880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直角三角形 2"/>
          <p:cNvSpPr/>
          <p:nvPr/>
        </p:nvSpPr>
        <p:spPr>
          <a:xfrm rot="16200000">
            <a:off x="8455025" y="488315"/>
            <a:ext cx="2880000" cy="288000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/>
              <a:t>8</a:t>
            </a:r>
            <a:endParaRPr lang="en-US" altLang="zh-CN"/>
          </a:p>
        </p:txBody>
      </p:sp>
      <p:sp>
        <p:nvSpPr>
          <p:cNvPr id="21" name="文本框 20"/>
          <p:cNvSpPr txBox="1"/>
          <p:nvPr/>
        </p:nvSpPr>
        <p:spPr>
          <a:xfrm>
            <a:off x="7679690" y="3235960"/>
            <a:ext cx="586105" cy="58356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437620" y="3136900"/>
            <a:ext cx="586105" cy="58356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605895" y="243205"/>
            <a:ext cx="586105" cy="58356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601835" y="3552190"/>
            <a:ext cx="586105" cy="58356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O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4" name="任意多边形 33"/>
          <p:cNvSpPr/>
          <p:nvPr/>
        </p:nvSpPr>
        <p:spPr>
          <a:xfrm>
            <a:off x="8418195" y="1787525"/>
            <a:ext cx="1563370" cy="1611630"/>
          </a:xfrm>
          <a:custGeom>
            <a:avLst/>
            <a:gdLst>
              <a:gd name="adj1" fmla="val 10915937"/>
              <a:gd name="adj2" fmla="val 2834"/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x1" fmla="+- hc dx1 0"/>
              <a:gd name="y1" fmla="+- vc dy1 0"/>
              <a:gd name="wt2" fmla="sin wd2 enAng"/>
              <a:gd name="ht2" fmla="cos hd2 enAng"/>
              <a:gd name="dx2" fmla="cat2 wd2 ht2 wt2"/>
              <a:gd name="dy2" fmla="sat2 hd2 ht2 wt2"/>
              <a:gd name="x2" fmla="+- hc dx2 0"/>
              <a:gd name="y2" fmla="+- vc dy2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">
                <a:pos x="hc" y="t"/>
              </a:cxn>
            </a:cxnLst>
            <a:rect l="l" t="t" r="r" b="b"/>
            <a:pathLst>
              <a:path w="2171" h="2171">
                <a:moveTo>
                  <a:pt x="2171" y="0"/>
                </a:moveTo>
                <a:lnTo>
                  <a:pt x="35" y="2136"/>
                </a:lnTo>
                <a:lnTo>
                  <a:pt x="0" y="2171"/>
                </a:lnTo>
                <a:lnTo>
                  <a:pt x="2" y="2132"/>
                </a:lnTo>
                <a:cubicBezTo>
                  <a:pt x="69" y="979"/>
                  <a:pt x="996" y="58"/>
                  <a:pt x="2151" y="1"/>
                </a:cubicBezTo>
                <a:lnTo>
                  <a:pt x="2171" y="0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5" name="任意多边形 34"/>
          <p:cNvSpPr/>
          <p:nvPr/>
        </p:nvSpPr>
        <p:spPr>
          <a:xfrm>
            <a:off x="8486140" y="474345"/>
            <a:ext cx="2848610" cy="2893695"/>
          </a:xfrm>
          <a:custGeom>
            <a:avLst/>
            <a:gdLst>
              <a:gd name="connsiteX0" fmla="*/ 0 w 4486"/>
              <a:gd name="connsiteY0" fmla="*/ 4529 h 4557"/>
              <a:gd name="connsiteX1" fmla="*/ 4486 w 4486"/>
              <a:gd name="connsiteY1" fmla="*/ 0 h 4557"/>
              <a:gd name="connsiteX2" fmla="*/ 2244 w 4486"/>
              <a:gd name="connsiteY2" fmla="*/ 4557 h 4557"/>
              <a:gd name="connsiteX3" fmla="*/ 0 w 4486"/>
              <a:gd name="connsiteY3" fmla="*/ 4529 h 4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86" h="4557">
                <a:moveTo>
                  <a:pt x="0" y="4529"/>
                </a:moveTo>
                <a:lnTo>
                  <a:pt x="4486" y="0"/>
                </a:lnTo>
                <a:lnTo>
                  <a:pt x="2244" y="4557"/>
                </a:lnTo>
                <a:lnTo>
                  <a:pt x="0" y="4529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39" name="直接连接符 38"/>
          <p:cNvCxnSpPr>
            <a:stCxn id="35" idx="2"/>
          </p:cNvCxnSpPr>
          <p:nvPr/>
        </p:nvCxnSpPr>
        <p:spPr>
          <a:xfrm flipV="1">
            <a:off x="9911080" y="1844675"/>
            <a:ext cx="47625" cy="152336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>
            <a:off x="506095" y="1644650"/>
            <a:ext cx="695769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过点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O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做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AB 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的垂直线段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OD</a:t>
            </a:r>
            <a:endParaRPr lang="en-US" altLang="zh-CN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阴影部分面积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=S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扇形</a:t>
            </a:r>
            <a:r>
              <a:rPr lang="en-US" altLang="zh-CN" sz="3200" baseline="-25000">
                <a:latin typeface="Arial" panose="020B0604020202020204" pitchFamily="34" charset="0"/>
                <a:ea typeface="宋体" panose="02010600030101010101" pitchFamily="2" charset="-122"/>
              </a:rPr>
              <a:t>AOD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＋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S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△</a:t>
            </a:r>
            <a:r>
              <a:rPr lang="en-US" altLang="zh-CN" sz="3200" baseline="-25000">
                <a:latin typeface="Arial" panose="020B0604020202020204" pitchFamily="34" charset="0"/>
                <a:ea typeface="宋体" panose="02010600030101010101" pitchFamily="2" charset="-122"/>
              </a:rPr>
              <a:t>CDO</a:t>
            </a:r>
            <a:endParaRPr lang="en-US" altLang="zh-CN" sz="3200" baseline="-250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9601835" y="1061085"/>
            <a:ext cx="586105" cy="58356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528955" y="3060065"/>
            <a:ext cx="9658985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sz="3200">
                <a:latin typeface="Arial" panose="020B0604020202020204" pitchFamily="34" charset="0"/>
                <a:ea typeface="宋体" panose="02010600030101010101" pitchFamily="2" charset="-122"/>
              </a:rPr>
              <a:t>8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2=4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（厘米）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ea typeface="宋体" panose="02010600030101010101" pitchFamily="2" charset="-122"/>
                <a:sym typeface="+mn-ea"/>
              </a:rPr>
              <a:t>S</a:t>
            </a:r>
            <a:r>
              <a:rPr lang="zh-CN" altLang="en-US" sz="3200">
                <a:ea typeface="宋体" panose="02010600030101010101" pitchFamily="2" charset="-122"/>
                <a:sym typeface="+mn-ea"/>
              </a:rPr>
              <a:t>扇形</a:t>
            </a:r>
            <a:r>
              <a:rPr lang="en-US" altLang="zh-CN" sz="3200" baseline="-25000">
                <a:ea typeface="宋体" panose="02010600030101010101" pitchFamily="2" charset="-122"/>
                <a:sym typeface="+mn-ea"/>
              </a:rPr>
              <a:t>AOD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=4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3.14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4=12.56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（平方厘米）</a:t>
            </a:r>
            <a:endParaRPr 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ea typeface="宋体" panose="02010600030101010101" pitchFamily="2" charset="-122"/>
                <a:sym typeface="+mn-ea"/>
              </a:rPr>
              <a:t>S</a:t>
            </a:r>
            <a:r>
              <a:rPr lang="zh-CN" altLang="en-US" sz="3200">
                <a:ea typeface="宋体" panose="02010600030101010101" pitchFamily="2" charset="-122"/>
                <a:sym typeface="+mn-ea"/>
              </a:rPr>
              <a:t>△</a:t>
            </a:r>
            <a:r>
              <a:rPr lang="en-US" altLang="zh-CN" sz="3200" baseline="-25000">
                <a:ea typeface="宋体" panose="02010600030101010101" pitchFamily="2" charset="-122"/>
                <a:sym typeface="+mn-ea"/>
              </a:rPr>
              <a:t>CDO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=4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2=8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（平方厘米）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S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阴影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=12.56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＋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8=20.56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平方厘米</a:t>
            </a:r>
            <a:endParaRPr lang="en-US" altLang="zh-CN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答：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阴影部分的面积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</a:t>
            </a:r>
            <a:r>
              <a:rPr lang="en-US" altLang="zh-CN" sz="3200">
                <a:ea typeface="宋体" panose="02010600030101010101" pitchFamily="2" charset="-122"/>
                <a:sym typeface="+mn-ea"/>
              </a:rPr>
              <a:t>20.56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厘米。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75260" y="965200"/>
            <a:ext cx="116522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求下列图形的面积。(单位:cm)</a:t>
            </a:r>
            <a:endParaRPr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饼形 1"/>
          <p:cNvSpPr/>
          <p:nvPr/>
        </p:nvSpPr>
        <p:spPr>
          <a:xfrm>
            <a:off x="175260" y="1224915"/>
            <a:ext cx="2160270" cy="2160000"/>
          </a:xfrm>
          <a:prstGeom prst="pie">
            <a:avLst>
              <a:gd name="adj1" fmla="val 0"/>
              <a:gd name="adj2" fmla="val 5410407"/>
            </a:avLst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13815" y="1755140"/>
            <a:ext cx="1614805" cy="645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12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 rot="10800000">
            <a:off x="1187450" y="2272665"/>
            <a:ext cx="43243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┌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饼形 5"/>
          <p:cNvSpPr/>
          <p:nvPr/>
        </p:nvSpPr>
        <p:spPr>
          <a:xfrm rot="10800000">
            <a:off x="4369435" y="1755140"/>
            <a:ext cx="2160000" cy="2160000"/>
          </a:xfrm>
          <a:prstGeom prst="pie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 rot="16200000">
            <a:off x="5003800" y="2749550"/>
            <a:ext cx="43243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┌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59350" y="3106420"/>
            <a:ext cx="669290" cy="645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8423275" y="1755140"/>
            <a:ext cx="2160000" cy="216000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9269730" y="2600960"/>
            <a:ext cx="468000" cy="468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1" name="直接连接符 10"/>
          <p:cNvCxnSpPr>
            <a:endCxn id="9" idx="2"/>
          </p:cNvCxnSpPr>
          <p:nvPr/>
        </p:nvCxnSpPr>
        <p:spPr>
          <a:xfrm flipH="1">
            <a:off x="8423275" y="1374775"/>
            <a:ext cx="31115" cy="14605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H="1">
            <a:off x="10583545" y="1374775"/>
            <a:ext cx="31115" cy="14605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9238615" y="3068955"/>
            <a:ext cx="31115" cy="14605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9706610" y="2974340"/>
            <a:ext cx="31115" cy="14605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8423275" y="1501775"/>
            <a:ext cx="2200910" cy="15875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8914765" y="729615"/>
            <a:ext cx="1208405" cy="645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2.5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737725" y="3789680"/>
            <a:ext cx="1208405" cy="645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0.5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9" name="直接箭头连接符 18"/>
          <p:cNvCxnSpPr/>
          <p:nvPr/>
        </p:nvCxnSpPr>
        <p:spPr>
          <a:xfrm>
            <a:off x="9230360" y="4272280"/>
            <a:ext cx="474980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410845" y="4272280"/>
            <a:ext cx="840867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）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3.14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4=113.04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（平方厘米）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20" name="对象 1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63575" y="5668010"/>
          <a:ext cx="924750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3213100" imgH="393700" progId="Equation.KSEE3">
                  <p:embed/>
                </p:oleObj>
              </mc:Choice>
              <mc:Fallback>
                <p:oleObj name="" r:id="rId1" imgW="32131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63575" y="5668010"/>
                        <a:ext cx="9247505" cy="1190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对象 2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63575" y="4855845"/>
          <a:ext cx="8155940" cy="1097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" r:id="rId3" imgW="2602865" imgH="393700" progId="Equation.KSEE3">
                  <p:embed/>
                </p:oleObj>
              </mc:Choice>
              <mc:Fallback>
                <p:oleObj name="" r:id="rId3" imgW="2602865" imgH="393700" progId="Equation.KSEE3">
                  <p:embed/>
                  <p:pic>
                    <p:nvPicPr>
                      <p:cNvPr id="0" name="图片 204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3575" y="4855845"/>
                        <a:ext cx="8155940" cy="1097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75260" y="965200"/>
            <a:ext cx="1165225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如图所示,图中圆的直径AB是4cm,平行四边形ABCD的面积是7c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</a:t>
            </a:r>
            <a:r>
              <a:rPr lang="en-US" sz="32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,∠ABC=30°,求阴影部分的面积。(得数保留两位小数)</a:t>
            </a:r>
            <a:endParaRPr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8581390" y="2974340"/>
            <a:ext cx="2880000" cy="288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rot="4320000">
            <a:off x="7776691" y="1891780"/>
            <a:ext cx="2464435" cy="4460240"/>
          </a:xfrm>
          <a:custGeom>
            <a:avLst/>
            <a:gdLst>
              <a:gd name="connsiteX0" fmla="*/ 0 w 3881"/>
              <a:gd name="connsiteY0" fmla="*/ 7024 h 7024"/>
              <a:gd name="connsiteX1" fmla="*/ 1084 w 3881"/>
              <a:gd name="connsiteY1" fmla="*/ 3444 h 7024"/>
              <a:gd name="connsiteX2" fmla="*/ 3881 w 3881"/>
              <a:gd name="connsiteY2" fmla="*/ 0 h 7024"/>
              <a:gd name="connsiteX3" fmla="*/ 2613 w 3881"/>
              <a:gd name="connsiteY3" fmla="*/ 4308 h 7024"/>
              <a:gd name="connsiteX4" fmla="*/ 0 w 3881"/>
              <a:gd name="connsiteY4" fmla="*/ 7024 h 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1" h="7024">
                <a:moveTo>
                  <a:pt x="0" y="7024"/>
                </a:moveTo>
                <a:lnTo>
                  <a:pt x="1084" y="3444"/>
                </a:lnTo>
                <a:lnTo>
                  <a:pt x="3881" y="0"/>
                </a:lnTo>
                <a:lnTo>
                  <a:pt x="2613" y="4308"/>
                </a:lnTo>
                <a:lnTo>
                  <a:pt x="0" y="7024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 rot="4320000">
            <a:off x="5833143" y="4936562"/>
            <a:ext cx="7867" cy="11824"/>
          </a:xfrm>
          <a:custGeom>
            <a:avLst/>
            <a:gdLst>
              <a:gd name="connsiteX0" fmla="*/ 0 w 3881"/>
              <a:gd name="connsiteY0" fmla="*/ 7024 h 7024"/>
              <a:gd name="connsiteX1" fmla="*/ 1084 w 3881"/>
              <a:gd name="connsiteY1" fmla="*/ 3444 h 7024"/>
              <a:gd name="connsiteX2" fmla="*/ 3881 w 3881"/>
              <a:gd name="connsiteY2" fmla="*/ 0 h 7024"/>
              <a:gd name="connsiteX3" fmla="*/ 2613 w 3881"/>
              <a:gd name="connsiteY3" fmla="*/ 4308 h 7024"/>
              <a:gd name="connsiteX4" fmla="*/ 0 w 3881"/>
              <a:gd name="connsiteY4" fmla="*/ 7024 h 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" h="19">
                <a:moveTo>
                  <a:pt x="12" y="0"/>
                </a:moveTo>
                <a:lnTo>
                  <a:pt x="7" y="19"/>
                </a:lnTo>
                <a:lnTo>
                  <a:pt x="0" y="15"/>
                </a:lnTo>
                <a:lnTo>
                  <a:pt x="12" y="0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rot="4320000">
            <a:off x="6987242" y="2944427"/>
            <a:ext cx="1655970" cy="2278136"/>
          </a:xfrm>
          <a:custGeom>
            <a:avLst/>
            <a:gdLst>
              <a:gd name="connsiteX0" fmla="*/ 0 w 3881"/>
              <a:gd name="connsiteY0" fmla="*/ 7024 h 7024"/>
              <a:gd name="connsiteX1" fmla="*/ 1084 w 3881"/>
              <a:gd name="connsiteY1" fmla="*/ 3444 h 7024"/>
              <a:gd name="connsiteX2" fmla="*/ 3881 w 3881"/>
              <a:gd name="connsiteY2" fmla="*/ 0 h 7024"/>
              <a:gd name="connsiteX3" fmla="*/ 2613 w 3881"/>
              <a:gd name="connsiteY3" fmla="*/ 4308 h 7024"/>
              <a:gd name="connsiteX4" fmla="*/ 0 w 3881"/>
              <a:gd name="connsiteY4" fmla="*/ 7024 h 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08" h="3588">
                <a:moveTo>
                  <a:pt x="1090" y="0"/>
                </a:moveTo>
                <a:lnTo>
                  <a:pt x="1108" y="24"/>
                </a:lnTo>
                <a:cubicBezTo>
                  <a:pt x="1377" y="368"/>
                  <a:pt x="1748" y="639"/>
                  <a:pt x="2195" y="784"/>
                </a:cubicBezTo>
                <a:cubicBezTo>
                  <a:pt x="2325" y="826"/>
                  <a:pt x="2456" y="856"/>
                  <a:pt x="2587" y="874"/>
                </a:cubicBezTo>
                <a:lnTo>
                  <a:pt x="2608" y="877"/>
                </a:lnTo>
                <a:lnTo>
                  <a:pt x="0" y="3588"/>
                </a:lnTo>
                <a:lnTo>
                  <a:pt x="1084" y="8"/>
                </a:lnTo>
                <a:lnTo>
                  <a:pt x="1090" y="0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1" name="文本框 40"/>
          <p:cNvSpPr txBox="1"/>
          <p:nvPr/>
        </p:nvSpPr>
        <p:spPr>
          <a:xfrm>
            <a:off x="5920740" y="3295650"/>
            <a:ext cx="586105" cy="583565"/>
          </a:xfrm>
          <a:prstGeom prst="rect">
            <a:avLst/>
          </a:prstGeom>
          <a:noFill/>
          <a:ln w="9525">
            <a:noFill/>
            <a:miter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995285" y="4651375"/>
            <a:ext cx="586105" cy="583565"/>
          </a:xfrm>
          <a:prstGeom prst="rect">
            <a:avLst/>
          </a:prstGeom>
          <a:noFill/>
          <a:ln w="9525">
            <a:noFill/>
            <a:miter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510645" y="4353560"/>
            <a:ext cx="586105" cy="583565"/>
          </a:xfrm>
          <a:prstGeom prst="rect">
            <a:avLst/>
          </a:prstGeom>
          <a:noFill/>
          <a:ln w="9525">
            <a:noFill/>
            <a:miter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407400" y="2974340"/>
            <a:ext cx="586105" cy="583565"/>
          </a:xfrm>
          <a:prstGeom prst="rect">
            <a:avLst/>
          </a:prstGeom>
          <a:noFill/>
          <a:ln w="9525">
            <a:noFill/>
            <a:miter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560050" y="4122420"/>
            <a:ext cx="1045210" cy="583565"/>
          </a:xfrm>
          <a:prstGeom prst="rect">
            <a:avLst/>
          </a:prstGeom>
          <a:noFill/>
          <a:ln w="9525">
            <a:noFill/>
            <a:miter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30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°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75260" y="2260600"/>
            <a:ext cx="6330950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连接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OC</a:t>
            </a:r>
            <a:endParaRPr lang="en-US" altLang="zh-CN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AO=4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2=2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（厘米）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平行四边形的高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=7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4=7/4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（厘米）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75260" y="5276215"/>
          <a:ext cx="7992110" cy="995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" imgW="3162300" imgH="393700" progId="Equation.KSEE3">
                  <p:embed/>
                </p:oleObj>
              </mc:Choice>
              <mc:Fallback>
                <p:oleObj name="" r:id="rId1" imgW="31623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5260" y="5276215"/>
                        <a:ext cx="7992110" cy="9950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直接连接符 18"/>
          <p:cNvCxnSpPr/>
          <p:nvPr/>
        </p:nvCxnSpPr>
        <p:spPr>
          <a:xfrm>
            <a:off x="8865870" y="3600450"/>
            <a:ext cx="1092835" cy="10922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9728200" y="4692650"/>
            <a:ext cx="586105" cy="583565"/>
          </a:xfrm>
          <a:prstGeom prst="rect">
            <a:avLst/>
          </a:prstGeom>
          <a:noFill/>
          <a:ln w="9525">
            <a:noFill/>
            <a:miter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O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18135" y="965200"/>
            <a:ext cx="1150937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17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(小博士动脑筋)四个半径都是8c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的圆的位置如图所示,你能求出阴影部分的面积吗?</a:t>
            </a:r>
            <a:endParaRPr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任意多边形 1"/>
          <p:cNvSpPr/>
          <p:nvPr/>
        </p:nvSpPr>
        <p:spPr>
          <a:xfrm>
            <a:off x="6713220" y="2689225"/>
            <a:ext cx="2879725" cy="2881630"/>
          </a:xfrm>
          <a:custGeom>
            <a:avLst/>
            <a:gdLst>
              <a:gd name="connsiteX0" fmla="*/ 0 w 4535"/>
              <a:gd name="connsiteY0" fmla="*/ 947 h 4538"/>
              <a:gd name="connsiteX1" fmla="*/ 776 w 4535"/>
              <a:gd name="connsiteY1" fmla="*/ 25 h 4538"/>
              <a:gd name="connsiteX2" fmla="*/ 3466 w 4535"/>
              <a:gd name="connsiteY2" fmla="*/ 0 h 4538"/>
              <a:gd name="connsiteX3" fmla="*/ 4535 w 4535"/>
              <a:gd name="connsiteY3" fmla="*/ 947 h 4538"/>
              <a:gd name="connsiteX4" fmla="*/ 4513 w 4535"/>
              <a:gd name="connsiteY4" fmla="*/ 3640 h 4538"/>
              <a:gd name="connsiteX5" fmla="*/ 3615 w 4535"/>
              <a:gd name="connsiteY5" fmla="*/ 4463 h 4538"/>
              <a:gd name="connsiteX6" fmla="*/ 856 w 4535"/>
              <a:gd name="connsiteY6" fmla="*/ 4538 h 4538"/>
              <a:gd name="connsiteX7" fmla="*/ 0 w 4535"/>
              <a:gd name="connsiteY7" fmla="*/ 3640 h 4538"/>
              <a:gd name="connsiteX8" fmla="*/ 0 w 4535"/>
              <a:gd name="connsiteY8" fmla="*/ 947 h 4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35" h="4538">
                <a:moveTo>
                  <a:pt x="0" y="947"/>
                </a:moveTo>
                <a:cubicBezTo>
                  <a:pt x="0" y="529"/>
                  <a:pt x="448" y="224"/>
                  <a:pt x="776" y="25"/>
                </a:cubicBezTo>
                <a:lnTo>
                  <a:pt x="3466" y="0"/>
                </a:lnTo>
                <a:cubicBezTo>
                  <a:pt x="3883" y="0"/>
                  <a:pt x="4535" y="530"/>
                  <a:pt x="4535" y="947"/>
                </a:cubicBezTo>
                <a:lnTo>
                  <a:pt x="4513" y="3640"/>
                </a:lnTo>
                <a:cubicBezTo>
                  <a:pt x="4513" y="4058"/>
                  <a:pt x="4032" y="4463"/>
                  <a:pt x="3615" y="4463"/>
                </a:cubicBezTo>
                <a:lnTo>
                  <a:pt x="856" y="4538"/>
                </a:lnTo>
                <a:cubicBezTo>
                  <a:pt x="439" y="4538"/>
                  <a:pt x="0" y="4058"/>
                  <a:pt x="0" y="3640"/>
                </a:cubicBezTo>
                <a:lnTo>
                  <a:pt x="0" y="947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6682740" y="4130675"/>
            <a:ext cx="1440000" cy="1440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8152765" y="4128770"/>
            <a:ext cx="1440000" cy="1440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8152765" y="2708910"/>
            <a:ext cx="1440000" cy="1440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6682740" y="2688590"/>
            <a:ext cx="1440000" cy="1440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680085" y="2831465"/>
            <a:ext cx="6174105" cy="3538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Arial" panose="020B0604020202020204" pitchFamily="34" charset="0"/>
                <a:ea typeface="Arial" panose="020B0604020202020204" pitchFamily="34" charset="0"/>
              </a:rPr>
              <a:t>8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2=16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cm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  （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－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8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8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3.14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）×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endParaRPr lang="en-US" altLang="zh-CN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=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256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－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200.96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=55.04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endParaRPr lang="en-US" altLang="zh-CN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=165.12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cm</a:t>
            </a:r>
            <a:r>
              <a:rPr lang="en-US" altLang="zh-CN" sz="3200" baseline="3000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答：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阴影部分的面积</a:t>
            </a:r>
            <a:r>
              <a:rPr lang="en-US" altLang="zh-CN" sz="3200">
                <a:ea typeface="宋体" panose="02010600030101010101" pitchFamily="2" charset="-122"/>
                <a:sym typeface="+mn-ea"/>
              </a:rPr>
              <a:t>165.12cm</a:t>
            </a:r>
            <a:r>
              <a:rPr lang="en-US" altLang="zh-CN" sz="3200" baseline="30000">
                <a:ea typeface="宋体" panose="02010600030101010101" pitchFamily="2" charset="-122"/>
                <a:sym typeface="+mn-ea"/>
              </a:rPr>
              <a:t>2</a:t>
            </a:r>
            <a:endParaRPr lang="en-US" altLang="zh-CN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endParaRPr lang="en-US" altLang="zh-CN" sz="3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0195" y="923925"/>
            <a:ext cx="1122680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18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一个圆形喷泉的直径为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米，在它的周围有一条宽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1.5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米的石子路。石子路的面积是多少平方米？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0195" y="2094865"/>
            <a:ext cx="964374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半径：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（米）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6+1.5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2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en-US" altLang="zh-CN" sz="32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=63.585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（平方米）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石子路的面积是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63.585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平方米。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8065" y="1135756"/>
            <a:ext cx="11241863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、求下面图形中阴影部分的面积。(单位:c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856095" y="1881505"/>
            <a:ext cx="2160000" cy="216000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6856095" y="-278130"/>
            <a:ext cx="4319270" cy="4319270"/>
            <a:chOff x="4413" y="4933"/>
            <a:chExt cx="6802" cy="6802"/>
          </a:xfrm>
        </p:grpSpPr>
        <p:sp>
          <p:nvSpPr>
            <p:cNvPr id="5" name="饼形 4"/>
            <p:cNvSpPr/>
            <p:nvPr/>
          </p:nvSpPr>
          <p:spPr>
            <a:xfrm>
              <a:off x="4413" y="4933"/>
              <a:ext cx="6803" cy="6803"/>
            </a:xfrm>
            <a:prstGeom prst="pie">
              <a:avLst>
                <a:gd name="adj1" fmla="val 5389879"/>
                <a:gd name="adj2" fmla="val 10812665"/>
              </a:avLst>
            </a:prstGeom>
            <a:pattFill prst="pct25">
              <a:fgClr>
                <a:schemeClr val="tx2">
                  <a:lumMod val="50000"/>
                  <a:lumOff val="5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4" name="饼形 3"/>
            <p:cNvSpPr/>
            <p:nvPr/>
          </p:nvSpPr>
          <p:spPr>
            <a:xfrm>
              <a:off x="4413" y="6634"/>
              <a:ext cx="3402" cy="3402"/>
            </a:xfrm>
            <a:prstGeom prst="pie">
              <a:avLst>
                <a:gd name="adj1" fmla="val 0"/>
                <a:gd name="adj2" fmla="val 10812665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9" name="矩形 8"/>
          <p:cNvSpPr/>
          <p:nvPr/>
        </p:nvSpPr>
        <p:spPr>
          <a:xfrm>
            <a:off x="9016365" y="1881505"/>
            <a:ext cx="2160000" cy="2160000"/>
          </a:xfrm>
          <a:prstGeom prst="rect">
            <a:avLst/>
          </a:prstGeom>
          <a:pattFill prst="pct25">
            <a:fgClr>
              <a:schemeClr val="tx1"/>
            </a:fgClr>
            <a:bgClr>
              <a:schemeClr val="bg1"/>
            </a:bgClr>
          </a:pattFill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0" name="组合 9"/>
          <p:cNvGrpSpPr/>
          <p:nvPr/>
        </p:nvGrpSpPr>
        <p:grpSpPr>
          <a:xfrm>
            <a:off x="6856730" y="1882775"/>
            <a:ext cx="4319905" cy="4319270"/>
            <a:chOff x="236" y="3562"/>
            <a:chExt cx="6803" cy="6802"/>
          </a:xfrm>
        </p:grpSpPr>
        <p:sp>
          <p:nvSpPr>
            <p:cNvPr id="7" name="饼形 6"/>
            <p:cNvSpPr/>
            <p:nvPr/>
          </p:nvSpPr>
          <p:spPr>
            <a:xfrm rot="10800000">
              <a:off x="236" y="3562"/>
              <a:ext cx="6803" cy="6803"/>
            </a:xfrm>
            <a:prstGeom prst="pie">
              <a:avLst>
                <a:gd name="adj1" fmla="val 5389879"/>
                <a:gd name="adj2" fmla="val 10812665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饼形 5"/>
            <p:cNvSpPr/>
            <p:nvPr/>
          </p:nvSpPr>
          <p:spPr>
            <a:xfrm rot="10800000">
              <a:off x="3637" y="5262"/>
              <a:ext cx="3402" cy="3402"/>
            </a:xfrm>
            <a:prstGeom prst="pie">
              <a:avLst>
                <a:gd name="adj1" fmla="val 0"/>
                <a:gd name="adj2" fmla="val 10812665"/>
              </a:avLst>
            </a:prstGeom>
            <a:pattFill prst="pct2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7555865" y="2440305"/>
            <a:ext cx="76009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+mj-ea"/>
                <a:ea typeface="+mj-ea"/>
              </a:rPr>
              <a:t>6</a:t>
            </a:r>
            <a:endParaRPr lang="en-US" altLang="zh-CN" sz="2800">
              <a:latin typeface="+mj-ea"/>
              <a:ea typeface="+mj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1176635" y="2700655"/>
            <a:ext cx="33337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+mj-ea"/>
                <a:ea typeface="+mj-ea"/>
              </a:rPr>
              <a:t>6</a:t>
            </a:r>
            <a:endParaRPr lang="en-US" altLang="zh-CN" sz="2800">
              <a:latin typeface="+mj-ea"/>
              <a:ea typeface="+mj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820275" y="4041775"/>
            <a:ext cx="45910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+mj-ea"/>
                <a:ea typeface="+mj-ea"/>
              </a:rPr>
              <a:t>6</a:t>
            </a:r>
            <a:endParaRPr lang="en-US" altLang="zh-CN" sz="2800">
              <a:latin typeface="+mj-ea"/>
              <a:ea typeface="+mj-ea"/>
            </a:endParaRPr>
          </a:p>
        </p:txBody>
      </p:sp>
      <p:sp>
        <p:nvSpPr>
          <p:cNvPr id="15" name="任意多边形 14"/>
          <p:cNvSpPr/>
          <p:nvPr/>
        </p:nvSpPr>
        <p:spPr>
          <a:xfrm>
            <a:off x="6856696" y="1887835"/>
            <a:ext cx="2166346" cy="2167910"/>
          </a:xfrm>
          <a:custGeom>
            <a:avLst/>
            <a:gdLst>
              <a:gd name="adj1" fmla="val 5389879"/>
              <a:gd name="adj2" fmla="val 10812665"/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x1" fmla="+- hc dx1 0"/>
              <a:gd name="y1" fmla="+- vc dy1 0"/>
              <a:gd name="wt2" fmla="sin wd2 enAng"/>
              <a:gd name="ht2" fmla="cos hd2 enAng"/>
              <a:gd name="dx2" fmla="cat2 wd2 ht2 wt2"/>
              <a:gd name="dy2" fmla="sat2 hd2 ht2 wt2"/>
              <a:gd name="x2" fmla="+- hc dx2 0"/>
              <a:gd name="y2" fmla="+- vc dy2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">
                <a:pos x="hc" y="t"/>
              </a:cxn>
            </a:cxnLst>
            <a:rect l="l" t="t" r="r" b="b"/>
            <a:pathLst>
              <a:path w="3412" h="3414">
                <a:moveTo>
                  <a:pt x="0" y="0"/>
                </a:moveTo>
                <a:lnTo>
                  <a:pt x="2994" y="11"/>
                </a:lnTo>
                <a:lnTo>
                  <a:pt x="1701" y="11"/>
                </a:lnTo>
                <a:lnTo>
                  <a:pt x="0" y="5"/>
                </a:lnTo>
                <a:cubicBezTo>
                  <a:pt x="0" y="7"/>
                  <a:pt x="0" y="9"/>
                  <a:pt x="0" y="11"/>
                </a:cubicBezTo>
                <a:cubicBezTo>
                  <a:pt x="0" y="950"/>
                  <a:pt x="762" y="1712"/>
                  <a:pt x="1701" y="1712"/>
                </a:cubicBezTo>
                <a:cubicBezTo>
                  <a:pt x="2626" y="1712"/>
                  <a:pt x="3378" y="974"/>
                  <a:pt x="3401" y="55"/>
                </a:cubicBezTo>
                <a:lnTo>
                  <a:pt x="3402" y="43"/>
                </a:lnTo>
                <a:lnTo>
                  <a:pt x="3412" y="3414"/>
                </a:lnTo>
                <a:cubicBezTo>
                  <a:pt x="3408" y="3414"/>
                  <a:pt x="3405" y="3414"/>
                  <a:pt x="3402" y="3414"/>
                </a:cubicBezTo>
                <a:cubicBezTo>
                  <a:pt x="1523" y="3414"/>
                  <a:pt x="0" y="1891"/>
                  <a:pt x="0" y="13"/>
                </a:cubicBezTo>
                <a:cubicBezTo>
                  <a:pt x="0" y="8"/>
                  <a:pt x="0" y="4"/>
                  <a:pt x="0" y="0"/>
                </a:cubicBezTo>
                <a:close/>
              </a:path>
            </a:pathLst>
          </a:custGeom>
          <a:pattFill prst="pct25">
            <a:fgClr>
              <a:schemeClr val="tx2">
                <a:lumMod val="50000"/>
                <a:lumOff val="5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1076325" y="2553335"/>
            <a:ext cx="4765675" cy="645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600">
                <a:latin typeface="Arial" panose="020B0604020202020204" pitchFamily="34" charset="0"/>
                <a:ea typeface="Arial" panose="020B0604020202020204" pitchFamily="34" charset="0"/>
              </a:rPr>
              <a:t>6</a:t>
            </a:r>
            <a:r>
              <a:rPr lang="zh-CN" altLang="en-US" sz="3600">
                <a:latin typeface="Arial" panose="020B0604020202020204" pitchFamily="34" charset="0"/>
                <a:ea typeface="宋体" panose="02010600030101010101" pitchFamily="2" charset="-122"/>
              </a:rPr>
              <a:t>×</a:t>
            </a:r>
            <a:r>
              <a:rPr lang="en-US" altLang="zh-CN" sz="3600">
                <a:latin typeface="Arial" panose="020B0604020202020204" pitchFamily="34" charset="0"/>
                <a:ea typeface="宋体" panose="02010600030101010101" pitchFamily="2" charset="-122"/>
              </a:rPr>
              <a:t>6=36</a:t>
            </a:r>
            <a:r>
              <a:rPr lang="zh-CN" altLang="en-US" sz="3600">
                <a:latin typeface="Arial" panose="020B0604020202020204" pitchFamily="34" charset="0"/>
                <a:ea typeface="宋体" panose="02010600030101010101" pitchFamily="2" charset="-122"/>
              </a:rPr>
              <a:t>（平方厘米）</a:t>
            </a:r>
            <a:endParaRPr lang="zh-CN" altLang="en-US" sz="3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99135" y="4447540"/>
            <a:ext cx="6965315" cy="645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600">
                <a:latin typeface="Arial" panose="020B0604020202020204" pitchFamily="34" charset="0"/>
                <a:ea typeface="宋体" panose="02010600030101010101" pitchFamily="2" charset="-122"/>
              </a:rPr>
              <a:t>答：阴影部分面积</a:t>
            </a:r>
            <a:r>
              <a:rPr lang="en-US" altLang="zh-CN" sz="3600">
                <a:latin typeface="Arial" panose="020B0604020202020204" pitchFamily="34" charset="0"/>
                <a:ea typeface="宋体" panose="02010600030101010101" pitchFamily="2" charset="-122"/>
              </a:rPr>
              <a:t>36</a:t>
            </a:r>
            <a:r>
              <a:rPr lang="zh-CN" altLang="en-US" sz="3600">
                <a:latin typeface="Arial" panose="020B0604020202020204" pitchFamily="34" charset="0"/>
                <a:ea typeface="宋体" panose="02010600030101010101" pitchFamily="2" charset="-122"/>
              </a:rPr>
              <a:t>平方厘米。</a:t>
            </a:r>
            <a:endParaRPr lang="zh-CN" altLang="en-US" sz="3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0.178646 -0.000926 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15" grpId="1" animBg="1"/>
      <p:bldP spid="15" grpId="2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37820" y="1177290"/>
            <a:ext cx="1129093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在一张长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分米，宽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分米的长方形铁皮上，剪去一个最大的圆，剪去后剩下的铁皮的面积是多少？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32435" y="2737485"/>
            <a:ext cx="999236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半径：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（分米）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en-US" altLang="zh-CN" sz="32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=63.96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（平方分米）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剪去后剩下的铁皮的面积是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63.96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平方分米。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2570" y="1129665"/>
            <a:ext cx="1136904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一个圆环的外圆周长是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50.24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厘米，内圆周长是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37.68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厘米，这个圆环的面积是多少平方厘米？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43560" y="2474595"/>
            <a:ext cx="8472170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外圆半径：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50.24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2=8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厘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米）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内圆半径：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37.68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3.14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2=6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（厘米）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en-US" altLang="zh-CN" sz="32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en-US" altLang="zh-CN" sz="32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=87.92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厘米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这个圆环的面积是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87.92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平方厘米。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21945" y="1098550"/>
            <a:ext cx="1084707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21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一个可折叠的圆桌，直径是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米，折叠后变成正方形，如图：折叠后的桌面面积是多少？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64185" y="2807335"/>
            <a:ext cx="7403465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折叠后是正方形，</a:t>
            </a:r>
            <a:endParaRPr 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正方形的面积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对角线的乘积÷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endParaRPr lang="zh-CN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2=0.72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（平方米）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折叠后的桌面面积是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0.72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平方米。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8716010" y="2807335"/>
            <a:ext cx="2160000" cy="216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9021445" y="3131820"/>
            <a:ext cx="1543050" cy="151200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9003665" y="3156585"/>
            <a:ext cx="1584325" cy="15119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9612630" y="3274060"/>
            <a:ext cx="53911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5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lang="en-US" altLang="zh-CN" sz="5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518015" y="3392805"/>
            <a:ext cx="981075" cy="299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1.2</a:t>
            </a:r>
            <a:r>
              <a:rPr lang="zh-CN" altLang="en-US"/>
              <a:t>米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37820" y="1287780"/>
            <a:ext cx="1122680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.如图所示,∠1=15</a:t>
            </a:r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</a:t>
            </a:r>
            <a:r>
              <a:rPr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,圆的周长为62.8cm,平行四边形的面积为100cm,求阴影部分的面积。(得数保留两位小数)(和16题同类)</a:t>
            </a:r>
            <a:endParaRPr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8581390" y="2974340"/>
            <a:ext cx="2880000" cy="288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rot="4320000">
            <a:off x="7776691" y="1891780"/>
            <a:ext cx="2464435" cy="4460240"/>
          </a:xfrm>
          <a:custGeom>
            <a:avLst/>
            <a:gdLst>
              <a:gd name="connsiteX0" fmla="*/ 0 w 3881"/>
              <a:gd name="connsiteY0" fmla="*/ 7024 h 7024"/>
              <a:gd name="connsiteX1" fmla="*/ 1084 w 3881"/>
              <a:gd name="connsiteY1" fmla="*/ 3444 h 7024"/>
              <a:gd name="connsiteX2" fmla="*/ 3881 w 3881"/>
              <a:gd name="connsiteY2" fmla="*/ 0 h 7024"/>
              <a:gd name="connsiteX3" fmla="*/ 2613 w 3881"/>
              <a:gd name="connsiteY3" fmla="*/ 4308 h 7024"/>
              <a:gd name="connsiteX4" fmla="*/ 0 w 3881"/>
              <a:gd name="connsiteY4" fmla="*/ 7024 h 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1" h="7024">
                <a:moveTo>
                  <a:pt x="0" y="7024"/>
                </a:moveTo>
                <a:lnTo>
                  <a:pt x="1084" y="3444"/>
                </a:lnTo>
                <a:lnTo>
                  <a:pt x="3881" y="0"/>
                </a:lnTo>
                <a:lnTo>
                  <a:pt x="2613" y="4308"/>
                </a:lnTo>
                <a:lnTo>
                  <a:pt x="0" y="7024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 rot="4320000">
            <a:off x="5833143" y="4936562"/>
            <a:ext cx="7867" cy="11824"/>
          </a:xfrm>
          <a:custGeom>
            <a:avLst/>
            <a:gdLst>
              <a:gd name="connsiteX0" fmla="*/ 0 w 3881"/>
              <a:gd name="connsiteY0" fmla="*/ 7024 h 7024"/>
              <a:gd name="connsiteX1" fmla="*/ 1084 w 3881"/>
              <a:gd name="connsiteY1" fmla="*/ 3444 h 7024"/>
              <a:gd name="connsiteX2" fmla="*/ 3881 w 3881"/>
              <a:gd name="connsiteY2" fmla="*/ 0 h 7024"/>
              <a:gd name="connsiteX3" fmla="*/ 2613 w 3881"/>
              <a:gd name="connsiteY3" fmla="*/ 4308 h 7024"/>
              <a:gd name="connsiteX4" fmla="*/ 0 w 3881"/>
              <a:gd name="connsiteY4" fmla="*/ 7024 h 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" h="19">
                <a:moveTo>
                  <a:pt x="12" y="0"/>
                </a:moveTo>
                <a:lnTo>
                  <a:pt x="7" y="19"/>
                </a:lnTo>
                <a:lnTo>
                  <a:pt x="0" y="15"/>
                </a:lnTo>
                <a:lnTo>
                  <a:pt x="12" y="0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rot="4320000">
            <a:off x="6987242" y="2944427"/>
            <a:ext cx="1655970" cy="2278136"/>
          </a:xfrm>
          <a:custGeom>
            <a:avLst/>
            <a:gdLst>
              <a:gd name="connsiteX0" fmla="*/ 0 w 3881"/>
              <a:gd name="connsiteY0" fmla="*/ 7024 h 7024"/>
              <a:gd name="connsiteX1" fmla="*/ 1084 w 3881"/>
              <a:gd name="connsiteY1" fmla="*/ 3444 h 7024"/>
              <a:gd name="connsiteX2" fmla="*/ 3881 w 3881"/>
              <a:gd name="connsiteY2" fmla="*/ 0 h 7024"/>
              <a:gd name="connsiteX3" fmla="*/ 2613 w 3881"/>
              <a:gd name="connsiteY3" fmla="*/ 4308 h 7024"/>
              <a:gd name="connsiteX4" fmla="*/ 0 w 3881"/>
              <a:gd name="connsiteY4" fmla="*/ 7024 h 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08" h="3588">
                <a:moveTo>
                  <a:pt x="1090" y="0"/>
                </a:moveTo>
                <a:lnTo>
                  <a:pt x="1108" y="24"/>
                </a:lnTo>
                <a:cubicBezTo>
                  <a:pt x="1377" y="368"/>
                  <a:pt x="1748" y="639"/>
                  <a:pt x="2195" y="784"/>
                </a:cubicBezTo>
                <a:cubicBezTo>
                  <a:pt x="2325" y="826"/>
                  <a:pt x="2456" y="856"/>
                  <a:pt x="2587" y="874"/>
                </a:cubicBezTo>
                <a:lnTo>
                  <a:pt x="2608" y="877"/>
                </a:lnTo>
                <a:lnTo>
                  <a:pt x="0" y="3588"/>
                </a:lnTo>
                <a:lnTo>
                  <a:pt x="1084" y="8"/>
                </a:lnTo>
                <a:lnTo>
                  <a:pt x="1090" y="0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7995285" y="4651375"/>
            <a:ext cx="586105" cy="583565"/>
          </a:xfrm>
          <a:prstGeom prst="rect">
            <a:avLst/>
          </a:prstGeom>
          <a:noFill/>
          <a:ln w="9525">
            <a:noFill/>
            <a:miter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407400" y="2974340"/>
            <a:ext cx="586105" cy="583565"/>
          </a:xfrm>
          <a:prstGeom prst="rect">
            <a:avLst/>
          </a:prstGeom>
          <a:noFill/>
          <a:ln w="9525">
            <a:noFill/>
            <a:miter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560050" y="4122420"/>
            <a:ext cx="1045210" cy="583565"/>
          </a:xfrm>
          <a:prstGeom prst="rect">
            <a:avLst/>
          </a:prstGeom>
          <a:noFill/>
          <a:ln w="9525">
            <a:noFill/>
            <a:miter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15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°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>
            <a:off x="8865870" y="3600450"/>
            <a:ext cx="1092835" cy="10922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9728200" y="4692650"/>
            <a:ext cx="586105" cy="583565"/>
          </a:xfrm>
          <a:prstGeom prst="rect">
            <a:avLst/>
          </a:prstGeom>
          <a:noFill/>
          <a:ln w="9525">
            <a:noFill/>
            <a:miter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O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37820" y="2856230"/>
            <a:ext cx="7153910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连接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OA</a:t>
            </a:r>
            <a:endParaRPr lang="en-US" altLang="zh-CN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直径：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62.8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3.14=20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（厘米）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半径：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2=10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（厘米）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平行四边形的高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=100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10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=10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（厘米）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30555" y="4917440"/>
          <a:ext cx="4263390" cy="2163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2032000" imgH="1295400" progId="Equation.KSEE3">
                  <p:embed/>
                </p:oleObj>
              </mc:Choice>
              <mc:Fallback>
                <p:oleObj name="" r:id="rId1" imgW="2032000" imgH="12954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30555" y="4917440"/>
                        <a:ext cx="4263390" cy="21634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5050790" y="6078220"/>
            <a:ext cx="593534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答：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阴影部分的面积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48.83cm</a:t>
            </a:r>
            <a:r>
              <a:rPr lang="en-US" sz="32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endParaRPr lang="en-US" sz="3200" baseline="30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9915" y="923925"/>
            <a:ext cx="1125855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23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如图所示，三角形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ABC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的面积是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31.2cm</a:t>
            </a:r>
            <a:r>
              <a:rPr lang="en-US" altLang="zh-CN" sz="32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，圆的直径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AC=6cm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BD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DC=3:1.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求阴影部分的面积。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583565" y="2203450"/>
            <a:ext cx="6137275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连结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OD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，则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阴影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=S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扇形－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S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△</a:t>
            </a:r>
            <a:r>
              <a:rPr lang="en-US" altLang="zh-CN" sz="28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ADC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S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△</a:t>
            </a:r>
            <a:r>
              <a:rPr lang="en-US" altLang="zh-CN" sz="2800" b="1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ADC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=31.2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=3.9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</a:t>
            </a:r>
            <a:r>
              <a:rPr lang="en-US" altLang="zh-CN" sz="28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半径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=6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cm)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9.42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3.9=5.52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</a:t>
            </a:r>
            <a:r>
              <a:rPr lang="en-US" altLang="zh-CN" sz="28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阴影部分的面积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5.52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</a:t>
            </a:r>
            <a:r>
              <a:rPr lang="en-US" altLang="zh-CN" sz="2800" b="1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058910" y="1773555"/>
            <a:ext cx="372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8792210" y="2265045"/>
            <a:ext cx="1800000" cy="180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直角三角形 13"/>
          <p:cNvSpPr/>
          <p:nvPr/>
        </p:nvSpPr>
        <p:spPr>
          <a:xfrm flipH="1">
            <a:off x="6808470" y="2392045"/>
            <a:ext cx="2420620" cy="154686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直角三角形 14"/>
          <p:cNvSpPr/>
          <p:nvPr/>
        </p:nvSpPr>
        <p:spPr>
          <a:xfrm rot="5400000" flipH="1">
            <a:off x="8896985" y="2750820"/>
            <a:ext cx="1520190" cy="85598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6720840" y="4164330"/>
            <a:ext cx="372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058910" y="4065270"/>
            <a:ext cx="372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0131425" y="3961765"/>
            <a:ext cx="372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758045" y="2865120"/>
            <a:ext cx="372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O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483725" y="2541270"/>
            <a:ext cx="53911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5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lang="en-US" altLang="zh-CN" sz="5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5" name="任意多边形 24"/>
          <p:cNvSpPr/>
          <p:nvPr/>
        </p:nvSpPr>
        <p:spPr>
          <a:xfrm>
            <a:off x="8792210" y="2392045"/>
            <a:ext cx="436880" cy="152019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782" h="2435">
                <a:moveTo>
                  <a:pt x="782" y="0"/>
                </a:moveTo>
                <a:lnTo>
                  <a:pt x="782" y="2435"/>
                </a:lnTo>
                <a:lnTo>
                  <a:pt x="669" y="2435"/>
                </a:lnTo>
                <a:lnTo>
                  <a:pt x="653" y="2425"/>
                </a:lnTo>
                <a:cubicBezTo>
                  <a:pt x="260" y="2173"/>
                  <a:pt x="0" y="1733"/>
                  <a:pt x="0" y="1231"/>
                </a:cubicBezTo>
                <a:cubicBezTo>
                  <a:pt x="0" y="840"/>
                  <a:pt x="159" y="486"/>
                  <a:pt x="415" y="229"/>
                </a:cubicBezTo>
                <a:lnTo>
                  <a:pt x="437" y="208"/>
                </a:lnTo>
                <a:lnTo>
                  <a:pt x="782" y="0"/>
                </a:lnTo>
                <a:close/>
              </a:path>
            </a:pathLst>
          </a:custGeom>
          <a:solidFill>
            <a:schemeClr val="bg2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7" name="弧形 26"/>
          <p:cNvSpPr/>
          <p:nvPr/>
        </p:nvSpPr>
        <p:spPr>
          <a:xfrm rot="4140000" flipH="1" flipV="1">
            <a:off x="9783445" y="3795395"/>
            <a:ext cx="325120" cy="173990"/>
          </a:xfrm>
          <a:prstGeom prst="arc">
            <a:avLst>
              <a:gd name="adj1" fmla="val 16200000"/>
              <a:gd name="adj2" fmla="val 1788011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8" name="文本框 27"/>
          <p:cNvSpPr txBox="1"/>
          <p:nvPr/>
        </p:nvSpPr>
        <p:spPr>
          <a:xfrm>
            <a:off x="9443085" y="3416935"/>
            <a:ext cx="9817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</a:rPr>
              <a:t>60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°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9135110" y="3463290"/>
            <a:ext cx="4356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latin typeface="Arial" panose="020B0604020202020204" pitchFamily="34" charset="0"/>
                <a:cs typeface="Arial" panose="020B0604020202020204" pitchFamily="34" charset="0"/>
              </a:rPr>
              <a:t>┐</a:t>
            </a:r>
            <a:endParaRPr lang="zh-CN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直接连接符 29"/>
          <p:cNvCxnSpPr/>
          <p:nvPr/>
        </p:nvCxnSpPr>
        <p:spPr>
          <a:xfrm flipH="1">
            <a:off x="9258300" y="3145790"/>
            <a:ext cx="431800" cy="79184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7970" y="1060450"/>
            <a:ext cx="11619230" cy="430784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、有两根都是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6.28m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的铁丝， 小明用一根围成个正方形， 小光用另一根围成一个圆，问两人谁围成的图形的面积大。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正方形边长：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6.28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4=1.57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正方形面积：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1.57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1.57=2.4649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圆：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6.28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2=1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1²=3.14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3.14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＞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2.4649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答：圆的面积大。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6385" y="1060450"/>
            <a:ext cx="11793855" cy="304609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、如图所示，三角形ABC是等腰三角形。AC=6厘米，E是AC的中点。求阴影部分的面积。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2=4.5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阴影部分的面积是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4.5cm²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9469120" y="2777490"/>
            <a:ext cx="2160000" cy="2160000"/>
          </a:xfrm>
          <a:prstGeom prst="ellipse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flipH="1">
            <a:off x="9469120" y="2777490"/>
            <a:ext cx="1130103" cy="1130103"/>
          </a:xfrm>
          <a:custGeom>
            <a:avLst/>
            <a:gdLst>
              <a:gd name="it" fmla="*/ h 7 12"/>
              <a:gd name="ir" fmla="*/ w 7 12"/>
              <a:gd name="ib" fmla="*/ h 11 12"/>
            </a:gdLst>
            <a:ahLst/>
            <a:cxnLst>
              <a:cxn ang="3">
                <a:pos x="l" y="t"/>
              </a:cxn>
              <a:cxn ang="cd2">
                <a:pos x="l" y="vc"/>
              </a:cxn>
              <a:cxn ang="cd4">
                <a:pos x="l" y="b"/>
              </a:cxn>
              <a:cxn ang="cd4">
                <a:pos x="hc" y="b"/>
              </a:cxn>
              <a:cxn ang="cd4">
                <a:pos x="r" y="b"/>
              </a:cxn>
              <a:cxn ang="0">
                <a:pos x="hc" y="vc"/>
              </a:cxn>
            </a:cxnLst>
            <a:rect l="l" t="t" r="r" b="b"/>
            <a:pathLst>
              <a:path w="1780" h="1780">
                <a:moveTo>
                  <a:pt x="79" y="0"/>
                </a:moveTo>
                <a:cubicBezTo>
                  <a:pt x="1018" y="0"/>
                  <a:pt x="1780" y="761"/>
                  <a:pt x="1780" y="1701"/>
                </a:cubicBezTo>
                <a:cubicBezTo>
                  <a:pt x="1780" y="1715"/>
                  <a:pt x="1780" y="1730"/>
                  <a:pt x="1779" y="1745"/>
                </a:cubicBezTo>
                <a:lnTo>
                  <a:pt x="1778" y="1780"/>
                </a:lnTo>
                <a:lnTo>
                  <a:pt x="0" y="2"/>
                </a:lnTo>
                <a:lnTo>
                  <a:pt x="35" y="1"/>
                </a:lnTo>
                <a:cubicBezTo>
                  <a:pt x="50" y="0"/>
                  <a:pt x="64" y="0"/>
                  <a:pt x="79" y="0"/>
                </a:cubicBezTo>
                <a:close/>
              </a:path>
            </a:pathLst>
          </a:custGeom>
          <a:pattFill prst="wdUpDiag">
            <a:fgClr>
              <a:schemeClr val="tx1"/>
            </a:fgClr>
            <a:bgClr>
              <a:srgbClr val="FFFFFF"/>
            </a:bgClr>
          </a:pattFill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8" name="任意多边形 7"/>
          <p:cNvSpPr/>
          <p:nvPr/>
        </p:nvSpPr>
        <p:spPr>
          <a:xfrm flipH="1">
            <a:off x="9470317" y="2777417"/>
            <a:ext cx="2158803" cy="1130103"/>
          </a:xfrm>
          <a:custGeom>
            <a:avLst/>
            <a:gdLst>
              <a:gd name="it" fmla="*/ h 7 12"/>
              <a:gd name="ir" fmla="*/ w 7 12"/>
              <a:gd name="ib" fmla="*/ h 11 12"/>
            </a:gdLst>
            <a:ahLst/>
            <a:cxnLst>
              <a:cxn ang="3">
                <a:pos x="l" y="t"/>
              </a:cxn>
              <a:cxn ang="cd2">
                <a:pos x="l" y="vc"/>
              </a:cxn>
              <a:cxn ang="cd4">
                <a:pos x="l" y="b"/>
              </a:cxn>
              <a:cxn ang="cd4">
                <a:pos x="hc" y="b"/>
              </a:cxn>
              <a:cxn ang="cd4">
                <a:pos x="r" y="b"/>
              </a:cxn>
              <a:cxn ang="0">
                <a:pos x="hc" y="vc"/>
              </a:cxn>
            </a:cxnLst>
            <a:rect l="l" t="t" r="r" b="b"/>
            <a:pathLst>
              <a:path w="3400" h="1780">
                <a:moveTo>
                  <a:pt x="1622" y="0"/>
                </a:moveTo>
                <a:lnTo>
                  <a:pt x="3400" y="1778"/>
                </a:lnTo>
                <a:lnTo>
                  <a:pt x="3400" y="1780"/>
                </a:lnTo>
                <a:lnTo>
                  <a:pt x="2" y="1780"/>
                </a:lnTo>
                <a:lnTo>
                  <a:pt x="1" y="1743"/>
                </a:lnTo>
                <a:cubicBezTo>
                  <a:pt x="0" y="1728"/>
                  <a:pt x="0" y="1714"/>
                  <a:pt x="0" y="1699"/>
                </a:cubicBezTo>
                <a:cubicBezTo>
                  <a:pt x="0" y="789"/>
                  <a:pt x="715" y="46"/>
                  <a:pt x="1613" y="0"/>
                </a:cubicBezTo>
                <a:lnTo>
                  <a:pt x="1622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 flipH="1">
            <a:off x="10599223" y="1742440"/>
            <a:ext cx="1029897" cy="2160000"/>
          </a:xfrm>
          <a:custGeom>
            <a:avLst/>
            <a:gdLst>
              <a:gd name="it" fmla="*/ h 7 12"/>
              <a:gd name="ir" fmla="*/ w 7 12"/>
              <a:gd name="ib" fmla="*/ h 11 12"/>
            </a:gdLst>
            <a:ahLst/>
            <a:cxnLst>
              <a:cxn ang="3">
                <a:pos x="l" y="t"/>
              </a:cxn>
              <a:cxn ang="cd2">
                <a:pos x="l" y="vc"/>
              </a:cxn>
              <a:cxn ang="cd4">
                <a:pos x="l" y="b"/>
              </a:cxn>
              <a:cxn ang="cd4">
                <a:pos x="hc" y="b"/>
              </a:cxn>
              <a:cxn ang="cd4">
                <a:pos x="r" y="b"/>
              </a:cxn>
              <a:cxn ang="0">
                <a:pos x="hc" y="vc"/>
              </a:cxn>
            </a:cxnLst>
            <a:rect l="l" t="t" r="r" b="b"/>
            <a:pathLst>
              <a:path w="1622" h="3402">
                <a:moveTo>
                  <a:pt x="0" y="3321"/>
                </a:moveTo>
                <a:cubicBezTo>
                  <a:pt x="0" y="3335"/>
                  <a:pt x="0" y="3350"/>
                  <a:pt x="1" y="3365"/>
                </a:cubicBezTo>
                <a:lnTo>
                  <a:pt x="2" y="3402"/>
                </a:lnTo>
                <a:lnTo>
                  <a:pt x="0" y="3402"/>
                </a:lnTo>
                <a:lnTo>
                  <a:pt x="0" y="3321"/>
                </a:lnTo>
                <a:close/>
                <a:moveTo>
                  <a:pt x="0" y="0"/>
                </a:moveTo>
                <a:lnTo>
                  <a:pt x="1622" y="1622"/>
                </a:lnTo>
                <a:lnTo>
                  <a:pt x="1613" y="1622"/>
                </a:lnTo>
                <a:cubicBezTo>
                  <a:pt x="715" y="1668"/>
                  <a:pt x="0" y="2411"/>
                  <a:pt x="0" y="3321"/>
                </a:cubicBezTo>
                <a:lnTo>
                  <a:pt x="0" y="0"/>
                </a:lnTo>
                <a:close/>
              </a:path>
            </a:pathLst>
          </a:custGeom>
          <a:pattFill prst="wdUpDiag">
            <a:fgClr>
              <a:srgbClr val="333333"/>
            </a:fgClr>
            <a:bgClr>
              <a:srgbClr val="FFFFFF"/>
            </a:bgClr>
          </a:pattFill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9050655" y="3709670"/>
            <a:ext cx="67754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379075" y="3811270"/>
            <a:ext cx="67754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O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595735" y="3709670"/>
            <a:ext cx="67754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1585575" y="1381125"/>
            <a:ext cx="67754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321290" y="2316480"/>
            <a:ext cx="67754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E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10589260" y="2813050"/>
            <a:ext cx="1006475" cy="109474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任意多边形 17"/>
          <p:cNvSpPr/>
          <p:nvPr/>
        </p:nvSpPr>
        <p:spPr>
          <a:xfrm rot="5400000" flipH="1">
            <a:off x="10499090" y="2772410"/>
            <a:ext cx="1130103" cy="1130103"/>
          </a:xfrm>
          <a:custGeom>
            <a:avLst/>
            <a:gdLst>
              <a:gd name="it" fmla="*/ h 7 12"/>
              <a:gd name="ir" fmla="*/ w 7 12"/>
              <a:gd name="ib" fmla="*/ h 11 12"/>
            </a:gdLst>
            <a:ahLst/>
            <a:cxnLst>
              <a:cxn ang="3">
                <a:pos x="l" y="t"/>
              </a:cxn>
              <a:cxn ang="cd2">
                <a:pos x="l" y="vc"/>
              </a:cxn>
              <a:cxn ang="cd4">
                <a:pos x="l" y="b"/>
              </a:cxn>
              <a:cxn ang="cd4">
                <a:pos x="hc" y="b"/>
              </a:cxn>
              <a:cxn ang="cd4">
                <a:pos x="r" y="b"/>
              </a:cxn>
              <a:cxn ang="0">
                <a:pos x="hc" y="vc"/>
              </a:cxn>
            </a:cxnLst>
            <a:rect l="l" t="t" r="r" b="b"/>
            <a:pathLst>
              <a:path w="1780" h="1780">
                <a:moveTo>
                  <a:pt x="79" y="0"/>
                </a:moveTo>
                <a:cubicBezTo>
                  <a:pt x="1018" y="0"/>
                  <a:pt x="1780" y="761"/>
                  <a:pt x="1780" y="1701"/>
                </a:cubicBezTo>
                <a:cubicBezTo>
                  <a:pt x="1780" y="1715"/>
                  <a:pt x="1780" y="1730"/>
                  <a:pt x="1779" y="1745"/>
                </a:cubicBezTo>
                <a:lnTo>
                  <a:pt x="1778" y="1780"/>
                </a:lnTo>
                <a:lnTo>
                  <a:pt x="0" y="2"/>
                </a:lnTo>
                <a:lnTo>
                  <a:pt x="35" y="1"/>
                </a:lnTo>
                <a:cubicBezTo>
                  <a:pt x="50" y="0"/>
                  <a:pt x="64" y="0"/>
                  <a:pt x="79" y="0"/>
                </a:cubicBezTo>
                <a:close/>
              </a:path>
            </a:pathLst>
          </a:custGeom>
          <a:pattFill prst="wdUpDiag">
            <a:fgClr>
              <a:schemeClr val="tx1"/>
            </a:fgClr>
            <a:bgClr>
              <a:srgbClr val="FFFFFF"/>
            </a:bgClr>
          </a:pattFill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18" grpId="0" bldLvl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8450" y="1060450"/>
            <a:ext cx="11511915" cy="452310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、一辆货车的车厢从里面量，长1.9米，宽1.6米，这辆货车一次最多能装多少个底面周长是94.2厘米的煤气罐? (只能装一 层)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94.2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3.14=30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（厘米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3≈6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（个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≈5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（个）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6=30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（个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这辆货车一次最多能装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个。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6385" y="1044575"/>
            <a:ext cx="11619230" cy="452310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27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、把半径为5厘米和半径为2厘米的半圆放在桌面上(如下图)，覆盖桌面的面积是43.92平方厘米。阴影部分覆盖桌面的面积是多少?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5²+  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2²=45.53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45.53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43.92=1.61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阴影部分覆盖桌面的面积是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1.61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cm²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" name="任意多边形 6"/>
          <p:cNvSpPr/>
          <p:nvPr/>
        </p:nvSpPr>
        <p:spPr>
          <a:xfrm>
            <a:off x="10955072" y="3970020"/>
            <a:ext cx="877338" cy="72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382" h="1134">
                <a:moveTo>
                  <a:pt x="248" y="0"/>
                </a:moveTo>
                <a:cubicBezTo>
                  <a:pt x="874" y="0"/>
                  <a:pt x="1382" y="508"/>
                  <a:pt x="1382" y="1134"/>
                </a:cubicBezTo>
                <a:lnTo>
                  <a:pt x="224" y="1134"/>
                </a:lnTo>
                <a:lnTo>
                  <a:pt x="224" y="1097"/>
                </a:lnTo>
                <a:cubicBezTo>
                  <a:pt x="219" y="719"/>
                  <a:pt x="140" y="359"/>
                  <a:pt x="1" y="31"/>
                </a:cubicBezTo>
                <a:lnTo>
                  <a:pt x="0" y="27"/>
                </a:lnTo>
                <a:lnTo>
                  <a:pt x="19" y="23"/>
                </a:lnTo>
                <a:cubicBezTo>
                  <a:pt x="93" y="8"/>
                  <a:pt x="169" y="0"/>
                  <a:pt x="248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11097260" y="4618355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>
            <a:off x="7497445" y="2890090"/>
            <a:ext cx="3600000" cy="180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669" h="2835">
                <a:moveTo>
                  <a:pt x="2835" y="0"/>
                </a:moveTo>
                <a:cubicBezTo>
                  <a:pt x="3997" y="0"/>
                  <a:pt x="4995" y="699"/>
                  <a:pt x="5433" y="1700"/>
                </a:cubicBezTo>
                <a:lnTo>
                  <a:pt x="5445" y="1728"/>
                </a:lnTo>
                <a:lnTo>
                  <a:pt x="5437" y="1730"/>
                </a:lnTo>
                <a:cubicBezTo>
                  <a:pt x="4934" y="1846"/>
                  <a:pt x="4559" y="2296"/>
                  <a:pt x="4559" y="2835"/>
                </a:cubicBezTo>
                <a:lnTo>
                  <a:pt x="5669" y="2835"/>
                </a:lnTo>
                <a:lnTo>
                  <a:pt x="5669" y="2835"/>
                </a:lnTo>
                <a:lnTo>
                  <a:pt x="0" y="2835"/>
                </a:lnTo>
                <a:cubicBezTo>
                  <a:pt x="0" y="1269"/>
                  <a:pt x="1269" y="0"/>
                  <a:pt x="2835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cm²</a:t>
            </a:r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>
            <a:off x="10392410" y="3970166"/>
            <a:ext cx="705035" cy="702709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10" h="1107">
                <a:moveTo>
                  <a:pt x="886" y="0"/>
                </a:moveTo>
                <a:lnTo>
                  <a:pt x="888" y="3"/>
                </a:lnTo>
                <a:cubicBezTo>
                  <a:pt x="1026" y="332"/>
                  <a:pt x="1105" y="692"/>
                  <a:pt x="1110" y="1070"/>
                </a:cubicBezTo>
                <a:lnTo>
                  <a:pt x="1110" y="1107"/>
                </a:lnTo>
                <a:lnTo>
                  <a:pt x="0" y="1107"/>
                </a:lnTo>
                <a:cubicBezTo>
                  <a:pt x="0" y="568"/>
                  <a:pt x="375" y="118"/>
                  <a:pt x="878" y="2"/>
                </a:cubicBezTo>
                <a:lnTo>
                  <a:pt x="886" y="0"/>
                </a:lnTo>
                <a:close/>
              </a:path>
            </a:pathLst>
          </a:custGeom>
          <a:pattFill prst="wdUpDiag">
            <a:fgClr>
              <a:schemeClr val="tx1"/>
            </a:fgClr>
            <a:bgClr>
              <a:srgbClr val="FFFFFF"/>
            </a:bgClr>
          </a:pattFill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9261475" y="4672965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8046720" y="4181475"/>
            <a:ext cx="67754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1278870" y="4232910"/>
            <a:ext cx="67754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7970" y="1060450"/>
            <a:ext cx="11619230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、如图所示，正方形边长是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6cm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，求阴影部分的面积。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2=18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阴影部分的面积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18cm²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" name="任意多边形 6"/>
          <p:cNvSpPr/>
          <p:nvPr/>
        </p:nvSpPr>
        <p:spPr>
          <a:xfrm rot="16200000">
            <a:off x="8630760" y="2747805"/>
            <a:ext cx="250" cy="19749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h="31">
                <a:moveTo>
                  <a:pt x="0" y="0"/>
                </a:moveTo>
                <a:lnTo>
                  <a:pt x="0" y="0"/>
                </a:lnTo>
                <a:lnTo>
                  <a:pt x="0" y="31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 rot="16200000">
            <a:off x="7540885" y="3837680"/>
            <a:ext cx="2160000" cy="25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02">
                <a:moveTo>
                  <a:pt x="0" y="0"/>
                </a:moveTo>
                <a:lnTo>
                  <a:pt x="3402" y="0"/>
                </a:lnTo>
                <a:lnTo>
                  <a:pt x="3402" y="0"/>
                </a:lnTo>
                <a:lnTo>
                  <a:pt x="31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 rot="16200000">
            <a:off x="8630760" y="2767804"/>
            <a:ext cx="2160000" cy="2140001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02" h="3370">
                <a:moveTo>
                  <a:pt x="3402" y="0"/>
                </a:moveTo>
                <a:lnTo>
                  <a:pt x="3402" y="3370"/>
                </a:lnTo>
                <a:lnTo>
                  <a:pt x="0" y="3370"/>
                </a:lnTo>
                <a:lnTo>
                  <a:pt x="0" y="3370"/>
                </a:lnTo>
                <a:lnTo>
                  <a:pt x="43" y="3370"/>
                </a:lnTo>
                <a:cubicBezTo>
                  <a:pt x="948" y="3347"/>
                  <a:pt x="1677" y="2618"/>
                  <a:pt x="1700" y="1713"/>
                </a:cubicBezTo>
                <a:lnTo>
                  <a:pt x="1700" y="1670"/>
                </a:lnTo>
                <a:lnTo>
                  <a:pt x="1701" y="1670"/>
                </a:lnTo>
                <a:cubicBezTo>
                  <a:pt x="2626" y="1670"/>
                  <a:pt x="3378" y="932"/>
                  <a:pt x="3401" y="13"/>
                </a:cubicBezTo>
                <a:lnTo>
                  <a:pt x="340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rot="16200000">
            <a:off x="9160897" y="3297945"/>
            <a:ext cx="1079727" cy="2159993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1700" h="3402">
                <a:moveTo>
                  <a:pt x="0" y="0"/>
                </a:moveTo>
                <a:lnTo>
                  <a:pt x="31" y="0"/>
                </a:lnTo>
                <a:lnTo>
                  <a:pt x="0" y="0"/>
                </a:lnTo>
                <a:cubicBezTo>
                  <a:pt x="0" y="925"/>
                  <a:pt x="738" y="1677"/>
                  <a:pt x="1657" y="1701"/>
                </a:cubicBezTo>
                <a:lnTo>
                  <a:pt x="1700" y="1701"/>
                </a:lnTo>
                <a:lnTo>
                  <a:pt x="1700" y="1745"/>
                </a:lnTo>
                <a:cubicBezTo>
                  <a:pt x="1677" y="2649"/>
                  <a:pt x="948" y="3378"/>
                  <a:pt x="43" y="3401"/>
                </a:cubicBezTo>
                <a:lnTo>
                  <a:pt x="0" y="3402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3" name="任意多边形 12"/>
          <p:cNvSpPr/>
          <p:nvPr/>
        </p:nvSpPr>
        <p:spPr>
          <a:xfrm rot="16200000">
            <a:off x="9700625" y="3837940"/>
            <a:ext cx="270" cy="216000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h="3402">
                <a:moveTo>
                  <a:pt x="0" y="0"/>
                </a:moveTo>
                <a:lnTo>
                  <a:pt x="0" y="0"/>
                </a:lnTo>
                <a:lnTo>
                  <a:pt x="0" y="3402"/>
                </a:lnTo>
                <a:lnTo>
                  <a:pt x="0" y="3402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4" name="任意多边形 13"/>
          <p:cNvSpPr/>
          <p:nvPr/>
        </p:nvSpPr>
        <p:spPr>
          <a:xfrm rot="16200000">
            <a:off x="8621267" y="3837818"/>
            <a:ext cx="1079480" cy="1079993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1700" h="1701">
                <a:moveTo>
                  <a:pt x="0" y="0"/>
                </a:moveTo>
                <a:lnTo>
                  <a:pt x="30" y="0"/>
                </a:lnTo>
                <a:lnTo>
                  <a:pt x="43" y="0"/>
                </a:lnTo>
                <a:cubicBezTo>
                  <a:pt x="962" y="23"/>
                  <a:pt x="1700" y="776"/>
                  <a:pt x="1700" y="1700"/>
                </a:cubicBezTo>
                <a:lnTo>
                  <a:pt x="1700" y="1701"/>
                </a:lnTo>
                <a:lnTo>
                  <a:pt x="1657" y="1700"/>
                </a:lnTo>
                <a:cubicBezTo>
                  <a:pt x="738" y="1677"/>
                  <a:pt x="0" y="925"/>
                  <a:pt x="0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3" name="任意多边形 22"/>
          <p:cNvSpPr/>
          <p:nvPr/>
        </p:nvSpPr>
        <p:spPr>
          <a:xfrm>
            <a:off x="9701145" y="3837555"/>
            <a:ext cx="1079999" cy="1079888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1" h="1701">
                <a:moveTo>
                  <a:pt x="0" y="0"/>
                </a:moveTo>
                <a:cubicBezTo>
                  <a:pt x="925" y="0"/>
                  <a:pt x="1677" y="738"/>
                  <a:pt x="1700" y="1657"/>
                </a:cubicBezTo>
                <a:lnTo>
                  <a:pt x="1701" y="1701"/>
                </a:lnTo>
                <a:lnTo>
                  <a:pt x="1701" y="1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7" name="任意多边形 26"/>
          <p:cNvSpPr/>
          <p:nvPr/>
        </p:nvSpPr>
        <p:spPr>
          <a:xfrm>
            <a:off x="8621010" y="3837305"/>
            <a:ext cx="1080000" cy="108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1" h="1701">
                <a:moveTo>
                  <a:pt x="1700" y="0"/>
                </a:moveTo>
                <a:lnTo>
                  <a:pt x="1701" y="0"/>
                </a:lnTo>
                <a:lnTo>
                  <a:pt x="1701" y="0"/>
                </a:lnTo>
                <a:cubicBezTo>
                  <a:pt x="1701" y="925"/>
                  <a:pt x="963" y="1677"/>
                  <a:pt x="44" y="1700"/>
                </a:cubicBezTo>
                <a:lnTo>
                  <a:pt x="14" y="1701"/>
                </a:lnTo>
                <a:lnTo>
                  <a:pt x="0" y="1701"/>
                </a:lnTo>
                <a:lnTo>
                  <a:pt x="0" y="1670"/>
                </a:lnTo>
                <a:lnTo>
                  <a:pt x="0" y="1657"/>
                </a:lnTo>
                <a:cubicBezTo>
                  <a:pt x="23" y="738"/>
                  <a:pt x="776" y="0"/>
                  <a:pt x="170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8" name="任意多边形 27"/>
          <p:cNvSpPr/>
          <p:nvPr/>
        </p:nvSpPr>
        <p:spPr>
          <a:xfrm>
            <a:off x="8640559" y="2757808"/>
            <a:ext cx="1079750" cy="107986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0" h="1701">
                <a:moveTo>
                  <a:pt x="0" y="0"/>
                </a:moveTo>
                <a:lnTo>
                  <a:pt x="44" y="1"/>
                </a:lnTo>
                <a:cubicBezTo>
                  <a:pt x="948" y="23"/>
                  <a:pt x="1677" y="753"/>
                  <a:pt x="1700" y="1658"/>
                </a:cubicBezTo>
                <a:lnTo>
                  <a:pt x="1700" y="170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cxnSp>
        <p:nvCxnSpPr>
          <p:cNvPr id="30" name="直接连接符 29"/>
          <p:cNvCxnSpPr>
            <a:endCxn id="13" idx="4"/>
          </p:cNvCxnSpPr>
          <p:nvPr/>
        </p:nvCxnSpPr>
        <p:spPr>
          <a:xfrm>
            <a:off x="8620760" y="2747645"/>
            <a:ext cx="2160270" cy="217043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ldLvl="0" animBg="1"/>
      <p:bldP spid="28" grpId="0" bldLvl="0" animBg="1"/>
      <p:bldP spid="2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流程图: 联系 10">
            <a:hlinkClick r:id="rId1" action="ppaction://hlinksldjump"/>
          </p:cNvPr>
          <p:cNvSpPr/>
          <p:nvPr/>
        </p:nvSpPr>
        <p:spPr>
          <a:xfrm>
            <a:off x="11356690" y="7349255"/>
            <a:ext cx="255206" cy="26938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" name="文本框 1"/>
          <p:cNvSpPr txBox="1"/>
          <p:nvPr/>
        </p:nvSpPr>
        <p:spPr>
          <a:xfrm>
            <a:off x="272415" y="1132205"/>
            <a:ext cx="1063244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Arial" panose="020B0604020202020204" pitchFamily="34" charset="0"/>
                <a:ea typeface="Arial" panose="020B0604020202020204" pitchFamily="34" charset="0"/>
              </a:rPr>
              <a:t>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>
                <a:latin typeface="Arial" panose="020B0604020202020204" pitchFamily="34" charset="0"/>
                <a:ea typeface="Arial" panose="020B0604020202020204" pitchFamily="34" charset="0"/>
              </a:rPr>
              <a:t>下面两个圆的半径增加一米,哪个圆的周长增加的多?</a:t>
            </a:r>
            <a:endParaRPr lang="en-US" altLang="zh-CN" sz="320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001000" y="2663190"/>
            <a:ext cx="1080135" cy="1190625"/>
            <a:chOff x="10800" y="4194"/>
            <a:chExt cx="1701" cy="1875"/>
          </a:xfrm>
        </p:grpSpPr>
        <p:sp>
          <p:nvSpPr>
            <p:cNvPr id="3" name="椭圆 2"/>
            <p:cNvSpPr/>
            <p:nvPr/>
          </p:nvSpPr>
          <p:spPr>
            <a:xfrm>
              <a:off x="10800" y="4369"/>
              <a:ext cx="1701" cy="1701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cxnSp>
          <p:nvCxnSpPr>
            <p:cNvPr id="4" name="直接连接符 3"/>
            <p:cNvCxnSpPr>
              <a:endCxn id="3" idx="6"/>
            </p:cNvCxnSpPr>
            <p:nvPr/>
          </p:nvCxnSpPr>
          <p:spPr>
            <a:xfrm>
              <a:off x="11675" y="5219"/>
              <a:ext cx="826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文本框 4"/>
            <p:cNvSpPr txBox="1"/>
            <p:nvPr/>
          </p:nvSpPr>
          <p:spPr>
            <a:xfrm>
              <a:off x="11338" y="4194"/>
              <a:ext cx="625" cy="145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p>
              <a:pPr lvl="0"/>
              <a:r>
                <a:rPr lang="en-US" altLang="zh-CN" sz="5400">
                  <a:latin typeface="宋体" panose="02010600030101010101" pitchFamily="2" charset="-122"/>
                  <a:ea typeface="宋体" panose="02010600030101010101" pitchFamily="2" charset="-122"/>
                </a:rPr>
                <a:t>.</a:t>
              </a:r>
              <a:endParaRPr lang="en-US" altLang="zh-CN" sz="5400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8" name="椭圆 7"/>
          <p:cNvSpPr/>
          <p:nvPr/>
        </p:nvSpPr>
        <p:spPr>
          <a:xfrm>
            <a:off x="9464675" y="2661285"/>
            <a:ext cx="1440180" cy="1306195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9" name="直接连接符 8"/>
          <p:cNvCxnSpPr>
            <a:endCxn id="8" idx="6"/>
          </p:cNvCxnSpPr>
          <p:nvPr/>
        </p:nvCxnSpPr>
        <p:spPr>
          <a:xfrm>
            <a:off x="10205720" y="3314065"/>
            <a:ext cx="699135" cy="6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10016490" y="2679700"/>
            <a:ext cx="528955" cy="11150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5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lang="en-US" altLang="zh-CN" sz="5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30250" y="1948180"/>
            <a:ext cx="7000240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大圆半径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：直径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2R   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周长是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2πR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增加后的周长：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2π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2πR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2π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增加了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2π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30250" y="3967480"/>
            <a:ext cx="7000240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小圆半径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：直径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2r  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周长是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2πr 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增加后的周长：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2π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r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2πr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2π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增加了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2π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30250" y="6028690"/>
            <a:ext cx="671512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答：两个圆的周长增加的一样多。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6385" y="1010285"/>
            <a:ext cx="11619230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29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、求下面的阴影的部分面积。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4=8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下面的阴影的部分面积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8cm²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900795" y="2123440"/>
            <a:ext cx="720000" cy="144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0340975" y="2123440"/>
            <a:ext cx="720000" cy="144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>
            <a:off x="8907869" y="3370691"/>
            <a:ext cx="712971" cy="192749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23" h="304">
                <a:moveTo>
                  <a:pt x="1123" y="0"/>
                </a:moveTo>
                <a:lnTo>
                  <a:pt x="1123" y="304"/>
                </a:lnTo>
                <a:lnTo>
                  <a:pt x="0" y="304"/>
                </a:lnTo>
                <a:lnTo>
                  <a:pt x="47" y="303"/>
                </a:lnTo>
                <a:cubicBezTo>
                  <a:pt x="430" y="293"/>
                  <a:pt x="789" y="189"/>
                  <a:pt x="1103" y="12"/>
                </a:cubicBezTo>
                <a:lnTo>
                  <a:pt x="1123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9" name="任意多边形 18"/>
          <p:cNvSpPr/>
          <p:nvPr/>
        </p:nvSpPr>
        <p:spPr>
          <a:xfrm>
            <a:off x="9620840" y="2123530"/>
            <a:ext cx="1439955" cy="143991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268" h="2268">
                <a:moveTo>
                  <a:pt x="0" y="0"/>
                </a:moveTo>
                <a:lnTo>
                  <a:pt x="2268" y="0"/>
                </a:lnTo>
                <a:lnTo>
                  <a:pt x="2268" y="6"/>
                </a:lnTo>
                <a:lnTo>
                  <a:pt x="2267" y="58"/>
                </a:lnTo>
                <a:cubicBezTo>
                  <a:pt x="2237" y="1263"/>
                  <a:pt x="1265" y="2236"/>
                  <a:pt x="58" y="2266"/>
                </a:cubicBezTo>
                <a:lnTo>
                  <a:pt x="4" y="2268"/>
                </a:lnTo>
                <a:lnTo>
                  <a:pt x="0" y="2268"/>
                </a:lnTo>
                <a:lnTo>
                  <a:pt x="0" y="1964"/>
                </a:lnTo>
                <a:lnTo>
                  <a:pt x="26" y="1949"/>
                </a:lnTo>
                <a:cubicBezTo>
                  <a:pt x="690" y="1553"/>
                  <a:pt x="1134" y="828"/>
                  <a:pt x="1134" y="0"/>
                </a:cubicBez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9620885" y="2123440"/>
            <a:ext cx="720000" cy="144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8882380" y="1652270"/>
            <a:ext cx="89217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2cm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0295890" y="1652270"/>
            <a:ext cx="89217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2cm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9620885" y="3482340"/>
            <a:ext cx="89217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2cm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1061065" y="2489835"/>
            <a:ext cx="89217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4cm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2" name="任意多边形 31"/>
          <p:cNvSpPr/>
          <p:nvPr/>
        </p:nvSpPr>
        <p:spPr>
          <a:xfrm>
            <a:off x="10340975" y="3370665"/>
            <a:ext cx="720000" cy="1935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34" h="305">
                <a:moveTo>
                  <a:pt x="1134" y="0"/>
                </a:moveTo>
                <a:lnTo>
                  <a:pt x="1134" y="305"/>
                </a:lnTo>
                <a:lnTo>
                  <a:pt x="0" y="305"/>
                </a:lnTo>
                <a:lnTo>
                  <a:pt x="0" y="305"/>
                </a:lnTo>
                <a:lnTo>
                  <a:pt x="4" y="305"/>
                </a:lnTo>
                <a:lnTo>
                  <a:pt x="58" y="303"/>
                </a:lnTo>
                <a:cubicBezTo>
                  <a:pt x="435" y="293"/>
                  <a:pt x="789" y="192"/>
                  <a:pt x="1099" y="20"/>
                </a:cubicBezTo>
                <a:lnTo>
                  <a:pt x="1134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36" name="任意多边形 35"/>
          <p:cNvSpPr/>
          <p:nvPr/>
        </p:nvSpPr>
        <p:spPr>
          <a:xfrm>
            <a:off x="10467975" y="2250530"/>
            <a:ext cx="720000" cy="143991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34" h="2268">
                <a:moveTo>
                  <a:pt x="1134" y="0"/>
                </a:moveTo>
                <a:lnTo>
                  <a:pt x="1134" y="0"/>
                </a:lnTo>
                <a:lnTo>
                  <a:pt x="1134" y="1963"/>
                </a:lnTo>
                <a:lnTo>
                  <a:pt x="1099" y="1983"/>
                </a:lnTo>
                <a:cubicBezTo>
                  <a:pt x="789" y="2155"/>
                  <a:pt x="435" y="2256"/>
                  <a:pt x="58" y="2266"/>
                </a:cubicBezTo>
                <a:lnTo>
                  <a:pt x="4" y="2268"/>
                </a:lnTo>
                <a:lnTo>
                  <a:pt x="0" y="2268"/>
                </a:lnTo>
                <a:lnTo>
                  <a:pt x="0" y="1964"/>
                </a:lnTo>
                <a:lnTo>
                  <a:pt x="26" y="1949"/>
                </a:lnTo>
                <a:cubicBezTo>
                  <a:pt x="690" y="1553"/>
                  <a:pt x="1134" y="828"/>
                  <a:pt x="1134" y="0"/>
                </a:cubicBezTo>
                <a:close/>
                <a:moveTo>
                  <a:pt x="1134" y="0"/>
                </a:moveTo>
                <a:lnTo>
                  <a:pt x="0" y="0"/>
                </a:lnTo>
                <a:lnTo>
                  <a:pt x="1134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38" name="矩形 37"/>
          <p:cNvSpPr/>
          <p:nvPr/>
        </p:nvSpPr>
        <p:spPr>
          <a:xfrm>
            <a:off x="9620885" y="2124075"/>
            <a:ext cx="720000" cy="144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ldLvl="0" animBg="1"/>
      <p:bldP spid="6" grpId="0" bldLvl="0" animBg="1"/>
      <p:bldP spid="32" grpId="0" bldLvl="0" animBg="1"/>
      <p:bldP spid="36" grpId="0" bldLvl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67360" y="1067435"/>
            <a:ext cx="11472545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30.扇形中正方形的面积是80平方厘米，求阴影部分面积。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80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4-80=45.6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答：阴影部分面积是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45.6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平方厘米。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9164400" y="2009855"/>
            <a:ext cx="2160000" cy="216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983" h="1984">
                <a:moveTo>
                  <a:pt x="0" y="0"/>
                </a:moveTo>
                <a:cubicBezTo>
                  <a:pt x="86" y="0"/>
                  <a:pt x="170" y="5"/>
                  <a:pt x="253" y="16"/>
                </a:cubicBezTo>
                <a:lnTo>
                  <a:pt x="301" y="23"/>
                </a:lnTo>
                <a:lnTo>
                  <a:pt x="350" y="31"/>
                </a:lnTo>
                <a:cubicBezTo>
                  <a:pt x="1279" y="197"/>
                  <a:pt x="1983" y="1008"/>
                  <a:pt x="1983" y="1984"/>
                </a:cubicBezTo>
                <a:lnTo>
                  <a:pt x="0" y="1984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9164320" y="2654935"/>
            <a:ext cx="1530000" cy="153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67360" y="1067435"/>
            <a:ext cx="11472545" cy="304609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31.在正方形ABCD中，AC=6 厘米。求阴影部分的面积。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正方形面积：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2=18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18=56.52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平方厘米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18-56.52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=3.87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阴影部分的面积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3.87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平方厘米。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任意多边形 2"/>
          <p:cNvSpPr/>
          <p:nvPr/>
        </p:nvSpPr>
        <p:spPr>
          <a:xfrm>
            <a:off x="9100361" y="2482520"/>
            <a:ext cx="2149029" cy="214572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384" h="3379">
                <a:moveTo>
                  <a:pt x="3384" y="0"/>
                </a:moveTo>
                <a:lnTo>
                  <a:pt x="3384" y="3379"/>
                </a:lnTo>
                <a:lnTo>
                  <a:pt x="0" y="3379"/>
                </a:lnTo>
                <a:lnTo>
                  <a:pt x="38" y="3379"/>
                </a:lnTo>
                <a:cubicBezTo>
                  <a:pt x="166" y="3377"/>
                  <a:pt x="292" y="3368"/>
                  <a:pt x="417" y="3352"/>
                </a:cubicBezTo>
                <a:lnTo>
                  <a:pt x="499" y="3340"/>
                </a:lnTo>
                <a:lnTo>
                  <a:pt x="583" y="3326"/>
                </a:lnTo>
                <a:cubicBezTo>
                  <a:pt x="2164" y="3044"/>
                  <a:pt x="3366" y="1673"/>
                  <a:pt x="3384" y="17"/>
                </a:cubicBezTo>
                <a:lnTo>
                  <a:pt x="3384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>
            <a:off x="9089470" y="2468325"/>
            <a:ext cx="2159920" cy="215992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401" h="3401">
                <a:moveTo>
                  <a:pt x="0" y="0"/>
                </a:moveTo>
                <a:lnTo>
                  <a:pt x="3401" y="0"/>
                </a:lnTo>
                <a:lnTo>
                  <a:pt x="3401" y="22"/>
                </a:lnTo>
                <a:lnTo>
                  <a:pt x="3401" y="39"/>
                </a:lnTo>
                <a:cubicBezTo>
                  <a:pt x="3383" y="1695"/>
                  <a:pt x="2182" y="3066"/>
                  <a:pt x="600" y="3348"/>
                </a:cubicBezTo>
                <a:lnTo>
                  <a:pt x="516" y="3362"/>
                </a:lnTo>
                <a:lnTo>
                  <a:pt x="434" y="3374"/>
                </a:lnTo>
                <a:cubicBezTo>
                  <a:pt x="309" y="3391"/>
                  <a:pt x="184" y="3399"/>
                  <a:pt x="55" y="3401"/>
                </a:cubicBezTo>
                <a:lnTo>
                  <a:pt x="17" y="3401"/>
                </a:lnTo>
                <a:lnTo>
                  <a:pt x="0" y="3401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7" name="任意多边形 6"/>
          <p:cNvSpPr/>
          <p:nvPr/>
        </p:nvSpPr>
        <p:spPr>
          <a:xfrm>
            <a:off x="9088755" y="2506345"/>
            <a:ext cx="2160000" cy="216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402" h="3402">
                <a:moveTo>
                  <a:pt x="0" y="0"/>
                </a:moveTo>
                <a:lnTo>
                  <a:pt x="3402" y="0"/>
                </a:lnTo>
                <a:lnTo>
                  <a:pt x="3402" y="0"/>
                </a:lnTo>
                <a:lnTo>
                  <a:pt x="0" y="0"/>
                </a:lnTo>
                <a:lnTo>
                  <a:pt x="0" y="3402"/>
                </a:lnTo>
                <a:lnTo>
                  <a:pt x="0" y="3402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8824595" y="4577715"/>
            <a:ext cx="60261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104245" y="4577715"/>
            <a:ext cx="60261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249025" y="2218690"/>
            <a:ext cx="60261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8857615" y="2031365"/>
            <a:ext cx="60261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2" name="直接连接符 11"/>
          <p:cNvCxnSpPr/>
          <p:nvPr/>
        </p:nvCxnSpPr>
        <p:spPr>
          <a:xfrm flipH="1">
            <a:off x="9126220" y="2506345"/>
            <a:ext cx="2122805" cy="2098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10540" y="1071880"/>
            <a:ext cx="11418570" cy="34150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下图中，已知外面正方形的面积是500平方厘米，求中间圆的面积和里面小正方形的面积。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圆的面积：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500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3.14=392.5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小正方形面积：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500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2=250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中间圆的面积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392.5cm²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里面小正方形的面积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250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164955" y="2440305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9164955" y="2442210"/>
            <a:ext cx="2160000" cy="2160000"/>
          </a:xfrm>
          <a:prstGeom prst="ellipse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rot="2700000">
            <a:off x="9481185" y="2758440"/>
            <a:ext cx="1526400" cy="15264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7" grpId="1" bldLvl="0" animBg="1"/>
      <p:bldP spid="4" grpId="0" bldLvl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1335" y="1061085"/>
            <a:ext cx="11418570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33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、计算阴影部分面积。（单位：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6=24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阴影部分面积是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平方厘米。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9072880" y="1882640"/>
            <a:ext cx="2160000" cy="108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402" h="1701">
                <a:moveTo>
                  <a:pt x="0" y="0"/>
                </a:moveTo>
                <a:lnTo>
                  <a:pt x="3402" y="0"/>
                </a:lnTo>
                <a:lnTo>
                  <a:pt x="3402" y="0"/>
                </a:lnTo>
                <a:lnTo>
                  <a:pt x="1701" y="0"/>
                </a:lnTo>
                <a:lnTo>
                  <a:pt x="1701" y="1701"/>
                </a:lnTo>
                <a:lnTo>
                  <a:pt x="1701" y="1701"/>
                </a:lnTo>
                <a:cubicBezTo>
                  <a:pt x="776" y="1701"/>
                  <a:pt x="24" y="963"/>
                  <a:pt x="1" y="4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8" name="任意多边形 7"/>
          <p:cNvSpPr/>
          <p:nvPr/>
        </p:nvSpPr>
        <p:spPr>
          <a:xfrm>
            <a:off x="10153015" y="1882775"/>
            <a:ext cx="1080000" cy="162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1" h="2551">
                <a:moveTo>
                  <a:pt x="1701" y="0"/>
                </a:moveTo>
                <a:lnTo>
                  <a:pt x="1701" y="0"/>
                </a:lnTo>
                <a:lnTo>
                  <a:pt x="1701" y="2551"/>
                </a:lnTo>
                <a:lnTo>
                  <a:pt x="0" y="2551"/>
                </a:lnTo>
                <a:lnTo>
                  <a:pt x="0" y="1701"/>
                </a:lnTo>
                <a:lnTo>
                  <a:pt x="43" y="1700"/>
                </a:lnTo>
                <a:cubicBezTo>
                  <a:pt x="948" y="1677"/>
                  <a:pt x="1677" y="948"/>
                  <a:pt x="1700" y="44"/>
                </a:cubicBezTo>
                <a:lnTo>
                  <a:pt x="170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>
            <a:off x="10137775" y="1882775"/>
            <a:ext cx="1079863" cy="1079863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1" h="1701">
                <a:moveTo>
                  <a:pt x="0" y="0"/>
                </a:moveTo>
                <a:lnTo>
                  <a:pt x="1701" y="0"/>
                </a:lnTo>
                <a:lnTo>
                  <a:pt x="1700" y="44"/>
                </a:lnTo>
                <a:cubicBezTo>
                  <a:pt x="1677" y="948"/>
                  <a:pt x="948" y="1677"/>
                  <a:pt x="43" y="1700"/>
                </a:cubicBezTo>
                <a:lnTo>
                  <a:pt x="0" y="1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10564495" y="1401445"/>
            <a:ext cx="60261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1217910" y="2440940"/>
            <a:ext cx="60261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任意多边形 3"/>
          <p:cNvSpPr/>
          <p:nvPr/>
        </p:nvSpPr>
        <p:spPr>
          <a:xfrm>
            <a:off x="10153015" y="1882775"/>
            <a:ext cx="1079863" cy="1079863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1" h="1701">
                <a:moveTo>
                  <a:pt x="0" y="0"/>
                </a:moveTo>
                <a:lnTo>
                  <a:pt x="1701" y="0"/>
                </a:lnTo>
                <a:lnTo>
                  <a:pt x="1700" y="44"/>
                </a:lnTo>
                <a:cubicBezTo>
                  <a:pt x="1677" y="948"/>
                  <a:pt x="948" y="1677"/>
                  <a:pt x="43" y="1700"/>
                </a:cubicBezTo>
                <a:lnTo>
                  <a:pt x="0" y="1701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>
            <a:off x="9072880" y="1882640"/>
            <a:ext cx="2160000" cy="108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402" h="1701">
                <a:moveTo>
                  <a:pt x="0" y="0"/>
                </a:moveTo>
                <a:lnTo>
                  <a:pt x="3402" y="0"/>
                </a:lnTo>
                <a:lnTo>
                  <a:pt x="3402" y="0"/>
                </a:lnTo>
                <a:lnTo>
                  <a:pt x="1701" y="0"/>
                </a:lnTo>
                <a:lnTo>
                  <a:pt x="1701" y="1701"/>
                </a:lnTo>
                <a:lnTo>
                  <a:pt x="1701" y="1701"/>
                </a:lnTo>
                <a:cubicBezTo>
                  <a:pt x="776" y="1701"/>
                  <a:pt x="24" y="963"/>
                  <a:pt x="1" y="44"/>
                </a:cubicBez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85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9" grpId="0" bldLvl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1335" y="1061085"/>
            <a:ext cx="11418570" cy="243014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求阴影部分面积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图中正方形面积是20c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3.14=15.7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20-15.7=4.3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阴影部分面积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4.3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任意多边形 8"/>
          <p:cNvSpPr/>
          <p:nvPr/>
        </p:nvSpPr>
        <p:spPr>
          <a:xfrm>
            <a:off x="8876665" y="2222502"/>
            <a:ext cx="2160000" cy="216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402" h="3402">
                <a:moveTo>
                  <a:pt x="0" y="0"/>
                </a:moveTo>
                <a:lnTo>
                  <a:pt x="3402" y="0"/>
                </a:lnTo>
                <a:lnTo>
                  <a:pt x="3402" y="0"/>
                </a:lnTo>
                <a:lnTo>
                  <a:pt x="3315" y="1"/>
                </a:lnTo>
                <a:cubicBezTo>
                  <a:pt x="1491" y="47"/>
                  <a:pt x="23" y="1528"/>
                  <a:pt x="0" y="3358"/>
                </a:cubicBezTo>
                <a:lnTo>
                  <a:pt x="0" y="3402"/>
                </a:lnTo>
                <a:lnTo>
                  <a:pt x="0" y="340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8876665" y="2222500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1335" y="1061085"/>
            <a:ext cx="11418570" cy="304609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一个三角形与一个半径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厘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米的圆形面积相等，三角形的高是6.28厘米，三角形的底是多少厘米?</a:t>
            </a:r>
            <a:endParaRPr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6²=113.04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113.04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6.28=36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三角形的底是</a:t>
            </a:r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36</a:t>
            </a:r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厘米</a:t>
            </a:r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1335" y="1061085"/>
            <a:ext cx="11418570" cy="452310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、要在直径为2dm的半圆形钢板上取一个最大的三角形，它的面积应是多少?三角形的面积是这块钢板面积的几分之几?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三角形面积：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2=1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圆的面积：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2=1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=1.57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1.57=    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三角形的面积是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1dm²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三角形的面积是这块钢板面积的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17" name="对象 1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90720" y="3361055"/>
          <a:ext cx="292645" cy="7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490720" y="3361055"/>
                        <a:ext cx="292645" cy="7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098563" y="4056238"/>
          <a:ext cx="56134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292100" imgH="393700" progId="Equation.KSEE3">
                  <p:embed/>
                </p:oleObj>
              </mc:Choice>
              <mc:Fallback>
                <p:oleObj name="" r:id="rId3" imgW="2921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98563" y="4056238"/>
                        <a:ext cx="56134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1221358" y="4827763"/>
          <a:ext cx="56134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5" imgW="292100" imgH="393700" progId="Equation.KSEE3">
                  <p:embed/>
                </p:oleObj>
              </mc:Choice>
              <mc:Fallback>
                <p:oleObj name="" r:id="rId5" imgW="2921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221358" y="4827763"/>
                        <a:ext cx="56134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53720" y="1061085"/>
            <a:ext cx="11418570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37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、如图所示，正方形的面积是8平方厘米，你能算出阴影部分的面积吗?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=18.84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阴影部分的面积是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18.84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平方厘米。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7555865" y="2348865"/>
            <a:ext cx="2160000" cy="2160000"/>
          </a:xfrm>
          <a:prstGeom prst="ellipse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8636000" y="3429000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>
            <a:off x="7556182" y="2349182"/>
            <a:ext cx="2160000" cy="216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402" h="3402">
                <a:moveTo>
                  <a:pt x="1701" y="0"/>
                </a:moveTo>
                <a:cubicBezTo>
                  <a:pt x="2640" y="0"/>
                  <a:pt x="3402" y="761"/>
                  <a:pt x="3402" y="1701"/>
                </a:cubicBezTo>
                <a:lnTo>
                  <a:pt x="3402" y="1701"/>
                </a:lnTo>
                <a:lnTo>
                  <a:pt x="1701" y="1701"/>
                </a:lnTo>
                <a:lnTo>
                  <a:pt x="1701" y="3402"/>
                </a:lnTo>
                <a:lnTo>
                  <a:pt x="1701" y="3402"/>
                </a:lnTo>
                <a:cubicBezTo>
                  <a:pt x="761" y="3402"/>
                  <a:pt x="0" y="2640"/>
                  <a:pt x="0" y="1701"/>
                </a:cubicBezTo>
                <a:cubicBezTo>
                  <a:pt x="0" y="761"/>
                  <a:pt x="761" y="0"/>
                  <a:pt x="170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486298" y="2365868"/>
          <a:ext cx="29337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86298" y="2365868"/>
                        <a:ext cx="29337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1335" y="1061085"/>
            <a:ext cx="11418570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38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、三个圆心是等边三角形ABC的三个顶点，半径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都是2厘米，图中阴影部分的面积是多少?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=6.28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阴影部分的面积是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6.28cm²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等腰三角形 2"/>
          <p:cNvSpPr/>
          <p:nvPr/>
        </p:nvSpPr>
        <p:spPr>
          <a:xfrm>
            <a:off x="8728075" y="2489200"/>
            <a:ext cx="2507615" cy="2098675"/>
          </a:xfrm>
          <a:prstGeom prst="triangle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>
            <a:off x="9693682" y="2489200"/>
            <a:ext cx="576364" cy="56565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908" h="891">
                <a:moveTo>
                  <a:pt x="454" y="0"/>
                </a:moveTo>
                <a:lnTo>
                  <a:pt x="908" y="760"/>
                </a:lnTo>
                <a:lnTo>
                  <a:pt x="895" y="768"/>
                </a:lnTo>
                <a:cubicBezTo>
                  <a:pt x="766" y="846"/>
                  <a:pt x="615" y="891"/>
                  <a:pt x="454" y="891"/>
                </a:cubicBezTo>
                <a:cubicBezTo>
                  <a:pt x="292" y="891"/>
                  <a:pt x="141" y="846"/>
                  <a:pt x="13" y="768"/>
                </a:cubicBezTo>
                <a:lnTo>
                  <a:pt x="0" y="760"/>
                </a:lnTo>
                <a:lnTo>
                  <a:pt x="454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>
            <a:off x="10697210" y="4089192"/>
            <a:ext cx="538480" cy="498683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848" h="785">
                <a:moveTo>
                  <a:pt x="379" y="0"/>
                </a:moveTo>
                <a:lnTo>
                  <a:pt x="848" y="785"/>
                </a:lnTo>
                <a:lnTo>
                  <a:pt x="4" y="785"/>
                </a:lnTo>
                <a:lnTo>
                  <a:pt x="2" y="773"/>
                </a:lnTo>
                <a:cubicBezTo>
                  <a:pt x="1" y="752"/>
                  <a:pt x="0" y="730"/>
                  <a:pt x="0" y="708"/>
                </a:cubicBezTo>
                <a:cubicBezTo>
                  <a:pt x="0" y="414"/>
                  <a:pt x="149" y="155"/>
                  <a:pt x="375" y="3"/>
                </a:cubicBezTo>
                <a:lnTo>
                  <a:pt x="37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3" name="任意多边形 12"/>
          <p:cNvSpPr/>
          <p:nvPr/>
        </p:nvSpPr>
        <p:spPr>
          <a:xfrm>
            <a:off x="8728075" y="4089446"/>
            <a:ext cx="561205" cy="509224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884" h="802">
                <a:moveTo>
                  <a:pt x="479" y="0"/>
                </a:moveTo>
                <a:lnTo>
                  <a:pt x="492" y="8"/>
                </a:lnTo>
                <a:cubicBezTo>
                  <a:pt x="728" y="159"/>
                  <a:pt x="884" y="423"/>
                  <a:pt x="884" y="724"/>
                </a:cubicBezTo>
                <a:cubicBezTo>
                  <a:pt x="884" y="746"/>
                  <a:pt x="883" y="768"/>
                  <a:pt x="881" y="790"/>
                </a:cubicBezTo>
                <a:lnTo>
                  <a:pt x="880" y="802"/>
                </a:lnTo>
                <a:lnTo>
                  <a:pt x="0" y="802"/>
                </a:lnTo>
                <a:lnTo>
                  <a:pt x="47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graphicFrame>
        <p:nvGraphicFramePr>
          <p:cNvPr id="17" name="对象 1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14930" y="2393950"/>
          <a:ext cx="292645" cy="7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614930" y="2393950"/>
                        <a:ext cx="292645" cy="7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流程图: 联系 18">
            <a:hlinkClick r:id="rId1" action="ppaction://hlinksldjump"/>
          </p:cNvPr>
          <p:cNvSpPr/>
          <p:nvPr/>
        </p:nvSpPr>
        <p:spPr>
          <a:xfrm>
            <a:off x="11356690" y="7349255"/>
            <a:ext cx="255206" cy="26938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236315" y="1135756"/>
            <a:ext cx="11241863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一只小蚂沿下面的图形(两个半圆形)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爬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一圏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一共爬了多少米?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640830" y="1721485"/>
            <a:ext cx="5263515" cy="3050540"/>
            <a:chOff x="10858" y="2711"/>
            <a:chExt cx="8289" cy="4804"/>
          </a:xfrm>
        </p:grpSpPr>
        <p:sp>
          <p:nvSpPr>
            <p:cNvPr id="2" name="饼形 1"/>
            <p:cNvSpPr/>
            <p:nvPr/>
          </p:nvSpPr>
          <p:spPr>
            <a:xfrm rot="1740000">
              <a:off x="10858" y="2981"/>
              <a:ext cx="4535" cy="4535"/>
            </a:xfrm>
            <a:prstGeom prst="pie">
              <a:avLst>
                <a:gd name="adj1" fmla="val 0"/>
                <a:gd name="adj2" fmla="val 10829498"/>
              </a:avLst>
            </a:prstGeom>
            <a:noFill/>
            <a:ln w="28575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4" name="饼形 3"/>
            <p:cNvSpPr/>
            <p:nvPr/>
          </p:nvSpPr>
          <p:spPr>
            <a:xfrm rot="19260000">
              <a:off x="14613" y="2711"/>
              <a:ext cx="4535" cy="4535"/>
            </a:xfrm>
            <a:prstGeom prst="pie">
              <a:avLst>
                <a:gd name="adj1" fmla="val 0"/>
                <a:gd name="adj2" fmla="val 10829498"/>
              </a:avLst>
            </a:prstGeom>
            <a:noFill/>
            <a:ln w="28575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 rot="20700000">
              <a:off x="15636" y="4518"/>
              <a:ext cx="1450" cy="91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p>
              <a:pPr lvl="0"/>
              <a:r>
                <a:rPr lang="en-US" altLang="zh-CN" sz="3200">
                  <a:latin typeface="Arial" panose="020B0604020202020204" pitchFamily="34" charset="0"/>
                  <a:ea typeface="Arial" panose="020B0604020202020204" pitchFamily="34" charset="0"/>
                </a:rPr>
                <a:t>5</a:t>
              </a:r>
              <a:r>
                <a:rPr lang="zh-CN" altLang="en-US" sz="3200">
                  <a:latin typeface="Arial" panose="020B0604020202020204" pitchFamily="34" charset="0"/>
                  <a:ea typeface="宋体" panose="02010600030101010101" pitchFamily="2" charset="-122"/>
                </a:rPr>
                <a:t>米</a:t>
              </a:r>
              <a:endParaRPr lang="zh-CN" altLang="en-US" sz="32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 rot="1620000">
              <a:off x="12112" y="3763"/>
              <a:ext cx="1450" cy="91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p>
              <a:pPr lvl="0"/>
              <a:r>
                <a:rPr lang="en-US" altLang="zh-CN" sz="3200">
                  <a:latin typeface="Arial" panose="020B0604020202020204" pitchFamily="34" charset="0"/>
                  <a:ea typeface="Arial" panose="020B0604020202020204" pitchFamily="34" charset="0"/>
                </a:rPr>
                <a:t>5</a:t>
              </a:r>
              <a:r>
                <a:rPr lang="zh-CN" altLang="en-US" sz="3200">
                  <a:latin typeface="Arial" panose="020B0604020202020204" pitchFamily="34" charset="0"/>
                  <a:ea typeface="宋体" panose="02010600030101010101" pitchFamily="2" charset="-122"/>
                </a:rPr>
                <a:t>米</a:t>
              </a:r>
              <a:endParaRPr lang="zh-CN" altLang="en-US" sz="32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pic>
        <p:nvPicPr>
          <p:cNvPr id="10" name="图片 9" descr="蚂蚁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clrChange>
              <a:clrFrom>
                <a:srgbClr val="F6F6F6">
                  <a:alpha val="100000"/>
                </a:srgbClr>
              </a:clrFrom>
              <a:clrTo>
                <a:srgbClr val="F6F6F6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38825" y="1944370"/>
            <a:ext cx="1515745" cy="1078865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297180" y="2790190"/>
            <a:ext cx="53022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2=25.7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（米）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97180" y="3789680"/>
            <a:ext cx="53022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答：一共爬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25.7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米。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饼形 12"/>
          <p:cNvSpPr/>
          <p:nvPr/>
        </p:nvSpPr>
        <p:spPr>
          <a:xfrm rot="1860000">
            <a:off x="6659245" y="1873885"/>
            <a:ext cx="2880000" cy="2880000"/>
          </a:xfrm>
          <a:prstGeom prst="pie">
            <a:avLst>
              <a:gd name="adj1" fmla="val 0"/>
              <a:gd name="adj2" fmla="val 10829005"/>
            </a:avLst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4" name="饼形 13"/>
          <p:cNvSpPr/>
          <p:nvPr/>
        </p:nvSpPr>
        <p:spPr>
          <a:xfrm rot="19200000">
            <a:off x="9028430" y="1717040"/>
            <a:ext cx="2880000" cy="2880000"/>
          </a:xfrm>
          <a:prstGeom prst="pie">
            <a:avLst>
              <a:gd name="adj1" fmla="val 0"/>
              <a:gd name="adj2" fmla="val 10829005"/>
            </a:avLst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531 0.018519 L 0.027344 0.025463 L 0.033854 0.032408 L 0.041666 0.041667 L 0.048177 0.048612 L 0.054687 0.055556 L 0.061198 0.064815 L 0.067708 0.071760 L 0.074219 0.076389 L 0.080729 0.085649 L 0.087239 0.087963 L 0.093750 0.094908 L 0.100260 0.099538 L 0.106771 0.108797 L 0.113229 0.115741 L 0.118437 0.127223 L 0.124948 0.136482 L 0.131458 0.143426 L 0.137968 0.150371 L 0.144479 0.159630 L 0.150989 0.164260 L 0.157500 0.168889 L 0.164010 0.173519 L 0.170521 0.173519 L 0.177031 0.173519 L 0.183541 0.178149 L 0.190052 0.185093 L 0.196562 0.194352 L 0.203073 0.201297 L 0.209583 0.205926 L 0.216093 0.217500 L 0.222604 0.229075 L 0.229114 0.236019 L 0.231718 0.224445 L 0.235625 0.212871 L 0.242135 0.208241 L 0.248646 0.205926 L 0.256458 0.198982 L 0.262968 0.189723 L 0.268177 0.178149 L 0.274687 0.171204 L 0.281198 0.159630 L 0.286458 0.150371 L 0.292969 0.143426 L 0.300781 0.134167 L 0.307291 0.122686 L 0.313802 0.118056 L 0.320312 0.108797 L 0.329427 0.094908 L 0.335937 0.083334 L 0.339844 0.069445 L 0.347656 0.055556 L 0.354166 0.043982 L 0.360677 0.037038 L 0.367187 0.027778 L 0.373698 0.025463 L 0.381510 0.016204 L 0.388021 0.006945 L 0.394531 -0.002314 L 0.401041 -0.009259 L 0.408854 -0.016203 L 0.415364 -0.020833 L 0.421875 -0.023148 L 0.423177 -0.009259 L 0.423177 0.002315 L 0.423177 0.013889 L 0.425781 0.025463 L 0.427083 0.037038 L 0.428385 0.050926 L 0.428385 0.062500 L 0.428385 0.076389 L 0.428385 0.090278 L 0.430989 0.101852 L 0.430989 0.113426 L 0.430989 0.125000 L 0.430989 0.136482 L 0.433594 0.148056 L 0.433594 0.159630 L 0.434896 0.180463 L 0.430989 0.203612 L 0.424479 0.210556 L 0.429687 0.198982 L 0.424479 0.185093 L 0.417969 0.182778 L 0.423177 0.175834 L 0.395833 0.252223 L 0.345052 0.291575 L 0.268177 0.286945 L 0.231718 0.247593 L 0.222604 0.217500 L 0.190052 0.298519 L 0.122343 0.337963 L 0.067708 0.307778 L 0.029948 0.254538 L 0.005208 0.173519 L 0.000000 0.099538 L 0.016927 0.009260 L 0.019531 0.004630 " pathEditMode="relative" rAng="0" ptsTypes="">
                                      <p:cBhvr>
                                        <p:cTn id="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1335" y="1061085"/>
            <a:ext cx="11418570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39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、把一个圆形平均分成若干份，剪开拼成个长方形， 已知长方形周长比圆的周长多8厘米，求圆的面积。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4²=50.24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答：圆的面积是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50.24cm²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1335" y="1061085"/>
            <a:ext cx="11418570" cy="304609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、求图中阴影部分的面积。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=28.26+12.56-24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=16.82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阴影部分的面积是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16.82cm²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964930" y="2112010"/>
            <a:ext cx="2160000" cy="144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85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rot="16200000" flipH="1" flipV="1">
            <a:off x="9409932" y="947190"/>
            <a:ext cx="719820" cy="160982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1134" h="2535">
                <a:moveTo>
                  <a:pt x="1134" y="0"/>
                </a:moveTo>
                <a:lnTo>
                  <a:pt x="1134" y="2535"/>
                </a:lnTo>
                <a:lnTo>
                  <a:pt x="0" y="2535"/>
                </a:lnTo>
                <a:lnTo>
                  <a:pt x="0" y="2534"/>
                </a:lnTo>
                <a:cubicBezTo>
                  <a:pt x="0" y="1552"/>
                  <a:pt x="417" y="667"/>
                  <a:pt x="1083" y="46"/>
                </a:cubicBezTo>
                <a:lnTo>
                  <a:pt x="1134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6" name="任意多边形 15"/>
          <p:cNvSpPr/>
          <p:nvPr/>
        </p:nvSpPr>
        <p:spPr>
          <a:xfrm rot="16200000" flipH="1" flipV="1">
            <a:off x="9685791" y="2112872"/>
            <a:ext cx="1439820" cy="1439727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2267" h="2267">
                <a:moveTo>
                  <a:pt x="2267" y="0"/>
                </a:moveTo>
                <a:lnTo>
                  <a:pt x="2267" y="22"/>
                </a:lnTo>
                <a:lnTo>
                  <a:pt x="2267" y="57"/>
                </a:lnTo>
                <a:cubicBezTo>
                  <a:pt x="2237" y="1263"/>
                  <a:pt x="1265" y="2236"/>
                  <a:pt x="58" y="2267"/>
                </a:cubicBezTo>
                <a:lnTo>
                  <a:pt x="0" y="2267"/>
                </a:lnTo>
                <a:lnTo>
                  <a:pt x="0" y="866"/>
                </a:lnTo>
                <a:lnTo>
                  <a:pt x="8" y="859"/>
                </a:lnTo>
                <a:cubicBezTo>
                  <a:pt x="589" y="343"/>
                  <a:pt x="1347" y="22"/>
                  <a:pt x="2180" y="1"/>
                </a:cubicBezTo>
                <a:lnTo>
                  <a:pt x="2267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11125200" y="2571115"/>
            <a:ext cx="1140460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厘米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474835" y="3552190"/>
            <a:ext cx="1140460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厘米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任意多边形 27"/>
          <p:cNvSpPr/>
          <p:nvPr/>
        </p:nvSpPr>
        <p:spPr>
          <a:xfrm rot="16200000">
            <a:off x="8965045" y="1392055"/>
            <a:ext cx="2160000" cy="216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1" h="1700">
                <a:moveTo>
                  <a:pt x="0" y="0"/>
                </a:moveTo>
                <a:lnTo>
                  <a:pt x="1701" y="0"/>
                </a:lnTo>
                <a:lnTo>
                  <a:pt x="1700" y="44"/>
                </a:lnTo>
                <a:cubicBezTo>
                  <a:pt x="1677" y="963"/>
                  <a:pt x="925" y="1700"/>
                  <a:pt x="0" y="1700"/>
                </a:cubicBez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31" name="任意多边形 30"/>
          <p:cNvSpPr/>
          <p:nvPr/>
        </p:nvSpPr>
        <p:spPr>
          <a:xfrm rot="16200000" flipH="1" flipV="1">
            <a:off x="9685770" y="2112690"/>
            <a:ext cx="1440000" cy="144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1" h="1700">
                <a:moveTo>
                  <a:pt x="0" y="0"/>
                </a:moveTo>
                <a:lnTo>
                  <a:pt x="1701" y="0"/>
                </a:lnTo>
                <a:lnTo>
                  <a:pt x="1700" y="44"/>
                </a:lnTo>
                <a:cubicBezTo>
                  <a:pt x="1677" y="963"/>
                  <a:pt x="925" y="1700"/>
                  <a:pt x="0" y="1700"/>
                </a:cubicBez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graphicFrame>
        <p:nvGraphicFramePr>
          <p:cNvPr id="17" name="对象 1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802255" y="1873250"/>
          <a:ext cx="292645" cy="7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802255" y="1873250"/>
                        <a:ext cx="292645" cy="7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247005" y="1873250"/>
          <a:ext cx="292645" cy="7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247005" y="1873250"/>
                        <a:ext cx="292645" cy="7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ldLvl="0" animBg="1"/>
      <p:bldP spid="31" grpId="0" bldLvl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133" y="1023052"/>
            <a:ext cx="11241863" cy="23380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41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、半圆的周长是10.28cm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它的面积是多少平方厘米?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10.28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3.14+2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=6.28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答：半圆的面积是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6.28cm²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392805" y="2207895"/>
          <a:ext cx="292645" cy="7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392805" y="2207895"/>
                        <a:ext cx="292645" cy="7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380" y="1012825"/>
            <a:ext cx="11617960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利用圆的对称性，写出下图中阴影部分和空白部分面积的比。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阴影部分和空白部分面积的比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1:1</a:t>
            </a:r>
            <a:endParaRPr 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104630" y="2511425"/>
            <a:ext cx="2160000" cy="21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9104630" y="2511425"/>
            <a:ext cx="2160000" cy="2160000"/>
          </a:xfrm>
          <a:prstGeom prst="ellipse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>
            <a:off x="9104630" y="2511425"/>
            <a:ext cx="1080135" cy="108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1" h="1701">
                <a:moveTo>
                  <a:pt x="1701" y="0"/>
                </a:moveTo>
                <a:lnTo>
                  <a:pt x="1701" y="0"/>
                </a:lnTo>
                <a:lnTo>
                  <a:pt x="1701" y="0"/>
                </a:lnTo>
                <a:lnTo>
                  <a:pt x="1701" y="0"/>
                </a:lnTo>
                <a:close/>
                <a:moveTo>
                  <a:pt x="0" y="0"/>
                </a:moveTo>
                <a:lnTo>
                  <a:pt x="1701" y="0"/>
                </a:lnTo>
                <a:cubicBezTo>
                  <a:pt x="761" y="0"/>
                  <a:pt x="0" y="761"/>
                  <a:pt x="0" y="1701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5" name="任意多边形 14"/>
          <p:cNvSpPr/>
          <p:nvPr/>
        </p:nvSpPr>
        <p:spPr>
          <a:xfrm>
            <a:off x="10184765" y="3591425"/>
            <a:ext cx="1079865" cy="108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1" h="1701">
                <a:moveTo>
                  <a:pt x="1701" y="0"/>
                </a:moveTo>
                <a:lnTo>
                  <a:pt x="1701" y="1701"/>
                </a:lnTo>
                <a:lnTo>
                  <a:pt x="0" y="1701"/>
                </a:lnTo>
                <a:lnTo>
                  <a:pt x="0" y="1701"/>
                </a:lnTo>
                <a:lnTo>
                  <a:pt x="44" y="1700"/>
                </a:lnTo>
                <a:cubicBezTo>
                  <a:pt x="963" y="1677"/>
                  <a:pt x="1701" y="925"/>
                  <a:pt x="170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37" name="任意多边形 36"/>
          <p:cNvSpPr/>
          <p:nvPr/>
        </p:nvSpPr>
        <p:spPr>
          <a:xfrm>
            <a:off x="9418234" y="4354690"/>
            <a:ext cx="766378" cy="31700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07" h="499">
                <a:moveTo>
                  <a:pt x="1" y="0"/>
                </a:moveTo>
                <a:lnTo>
                  <a:pt x="1207" y="0"/>
                </a:lnTo>
                <a:lnTo>
                  <a:pt x="1207" y="499"/>
                </a:lnTo>
                <a:lnTo>
                  <a:pt x="1159" y="499"/>
                </a:lnTo>
                <a:lnTo>
                  <a:pt x="1115" y="498"/>
                </a:lnTo>
                <a:cubicBezTo>
                  <a:pt x="681" y="476"/>
                  <a:pt x="289" y="290"/>
                  <a:pt x="0" y="2"/>
                </a:cubicBezTo>
                <a:lnTo>
                  <a:pt x="0" y="1"/>
                </a:lnTo>
                <a:lnTo>
                  <a:pt x="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38" name="任意多边形 37"/>
          <p:cNvSpPr/>
          <p:nvPr/>
        </p:nvSpPr>
        <p:spPr>
          <a:xfrm rot="5400000">
            <a:off x="8885402" y="3811130"/>
            <a:ext cx="766800" cy="3278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08" h="516">
                <a:moveTo>
                  <a:pt x="1198" y="0"/>
                </a:moveTo>
                <a:lnTo>
                  <a:pt x="1208" y="10"/>
                </a:lnTo>
                <a:lnTo>
                  <a:pt x="1199" y="19"/>
                </a:lnTo>
                <a:cubicBezTo>
                  <a:pt x="910" y="307"/>
                  <a:pt x="518" y="493"/>
                  <a:pt x="84" y="515"/>
                </a:cubicBezTo>
                <a:lnTo>
                  <a:pt x="40" y="516"/>
                </a:lnTo>
                <a:lnTo>
                  <a:pt x="0" y="516"/>
                </a:lnTo>
                <a:lnTo>
                  <a:pt x="0" y="17"/>
                </a:lnTo>
                <a:lnTo>
                  <a:pt x="1198" y="17"/>
                </a:lnTo>
                <a:lnTo>
                  <a:pt x="119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39" name="任意多边形 38"/>
          <p:cNvSpPr/>
          <p:nvPr/>
        </p:nvSpPr>
        <p:spPr>
          <a:xfrm rot="5400000">
            <a:off x="8879754" y="3049765"/>
            <a:ext cx="766378" cy="31700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07" h="499">
                <a:moveTo>
                  <a:pt x="1" y="0"/>
                </a:moveTo>
                <a:lnTo>
                  <a:pt x="1207" y="0"/>
                </a:lnTo>
                <a:lnTo>
                  <a:pt x="1207" y="499"/>
                </a:lnTo>
                <a:lnTo>
                  <a:pt x="1159" y="499"/>
                </a:lnTo>
                <a:lnTo>
                  <a:pt x="1115" y="498"/>
                </a:lnTo>
                <a:cubicBezTo>
                  <a:pt x="681" y="476"/>
                  <a:pt x="289" y="290"/>
                  <a:pt x="0" y="2"/>
                </a:cubicBezTo>
                <a:lnTo>
                  <a:pt x="0" y="1"/>
                </a:lnTo>
                <a:lnTo>
                  <a:pt x="1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85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40" name="任意多边形 39"/>
          <p:cNvSpPr/>
          <p:nvPr/>
        </p:nvSpPr>
        <p:spPr>
          <a:xfrm>
            <a:off x="10184612" y="4343895"/>
            <a:ext cx="766800" cy="3278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08" h="516">
                <a:moveTo>
                  <a:pt x="1198" y="0"/>
                </a:moveTo>
                <a:lnTo>
                  <a:pt x="1208" y="10"/>
                </a:lnTo>
                <a:lnTo>
                  <a:pt x="1199" y="19"/>
                </a:lnTo>
                <a:cubicBezTo>
                  <a:pt x="910" y="307"/>
                  <a:pt x="518" y="493"/>
                  <a:pt x="84" y="515"/>
                </a:cubicBezTo>
                <a:lnTo>
                  <a:pt x="40" y="516"/>
                </a:lnTo>
                <a:lnTo>
                  <a:pt x="0" y="516"/>
                </a:lnTo>
                <a:lnTo>
                  <a:pt x="0" y="17"/>
                </a:lnTo>
                <a:lnTo>
                  <a:pt x="1198" y="17"/>
                </a:lnTo>
                <a:lnTo>
                  <a:pt x="1198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41" name="任意多边形 40"/>
          <p:cNvSpPr/>
          <p:nvPr/>
        </p:nvSpPr>
        <p:spPr>
          <a:xfrm rot="10800000">
            <a:off x="9417532" y="2527795"/>
            <a:ext cx="766800" cy="3278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08" h="516">
                <a:moveTo>
                  <a:pt x="1198" y="0"/>
                </a:moveTo>
                <a:lnTo>
                  <a:pt x="1208" y="10"/>
                </a:lnTo>
                <a:lnTo>
                  <a:pt x="1199" y="19"/>
                </a:lnTo>
                <a:cubicBezTo>
                  <a:pt x="910" y="307"/>
                  <a:pt x="518" y="493"/>
                  <a:pt x="84" y="515"/>
                </a:cubicBezTo>
                <a:lnTo>
                  <a:pt x="40" y="516"/>
                </a:lnTo>
                <a:lnTo>
                  <a:pt x="0" y="516"/>
                </a:lnTo>
                <a:lnTo>
                  <a:pt x="0" y="17"/>
                </a:lnTo>
                <a:lnTo>
                  <a:pt x="1198" y="17"/>
                </a:lnTo>
                <a:lnTo>
                  <a:pt x="1198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85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42" name="任意多边形 41"/>
          <p:cNvSpPr/>
          <p:nvPr/>
        </p:nvSpPr>
        <p:spPr>
          <a:xfrm rot="10800000">
            <a:off x="10185314" y="2527795"/>
            <a:ext cx="766378" cy="31700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07" h="499">
                <a:moveTo>
                  <a:pt x="1" y="0"/>
                </a:moveTo>
                <a:lnTo>
                  <a:pt x="1207" y="0"/>
                </a:lnTo>
                <a:lnTo>
                  <a:pt x="1207" y="499"/>
                </a:lnTo>
                <a:lnTo>
                  <a:pt x="1159" y="499"/>
                </a:lnTo>
                <a:lnTo>
                  <a:pt x="1115" y="498"/>
                </a:lnTo>
                <a:cubicBezTo>
                  <a:pt x="681" y="476"/>
                  <a:pt x="289" y="290"/>
                  <a:pt x="0" y="2"/>
                </a:cubicBezTo>
                <a:lnTo>
                  <a:pt x="0" y="1"/>
                </a:lnTo>
                <a:lnTo>
                  <a:pt x="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43" name="任意多边形 42"/>
          <p:cNvSpPr/>
          <p:nvPr/>
        </p:nvSpPr>
        <p:spPr>
          <a:xfrm rot="16200000" flipH="1">
            <a:off x="10718012" y="3811130"/>
            <a:ext cx="766800" cy="3278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08" h="516">
                <a:moveTo>
                  <a:pt x="1198" y="0"/>
                </a:moveTo>
                <a:lnTo>
                  <a:pt x="1208" y="10"/>
                </a:lnTo>
                <a:lnTo>
                  <a:pt x="1199" y="19"/>
                </a:lnTo>
                <a:cubicBezTo>
                  <a:pt x="910" y="307"/>
                  <a:pt x="518" y="493"/>
                  <a:pt x="84" y="515"/>
                </a:cubicBezTo>
                <a:lnTo>
                  <a:pt x="40" y="516"/>
                </a:lnTo>
                <a:lnTo>
                  <a:pt x="0" y="516"/>
                </a:lnTo>
                <a:lnTo>
                  <a:pt x="0" y="17"/>
                </a:lnTo>
                <a:lnTo>
                  <a:pt x="1198" y="17"/>
                </a:lnTo>
                <a:lnTo>
                  <a:pt x="1198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85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44" name="任意多边形 43"/>
          <p:cNvSpPr/>
          <p:nvPr/>
        </p:nvSpPr>
        <p:spPr>
          <a:xfrm rot="16200000" flipH="1">
            <a:off x="10712364" y="3049765"/>
            <a:ext cx="766378" cy="31700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07" h="499">
                <a:moveTo>
                  <a:pt x="1" y="0"/>
                </a:moveTo>
                <a:lnTo>
                  <a:pt x="1207" y="0"/>
                </a:lnTo>
                <a:lnTo>
                  <a:pt x="1207" y="499"/>
                </a:lnTo>
                <a:lnTo>
                  <a:pt x="1159" y="499"/>
                </a:lnTo>
                <a:lnTo>
                  <a:pt x="1115" y="498"/>
                </a:lnTo>
                <a:cubicBezTo>
                  <a:pt x="681" y="476"/>
                  <a:pt x="289" y="290"/>
                  <a:pt x="0" y="2"/>
                </a:cubicBezTo>
                <a:lnTo>
                  <a:pt x="0" y="1"/>
                </a:lnTo>
                <a:lnTo>
                  <a:pt x="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9432290" y="2844800"/>
            <a:ext cx="763200" cy="763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10195560" y="2855595"/>
            <a:ext cx="763200" cy="7632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85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9432290" y="3595370"/>
            <a:ext cx="763200" cy="7632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85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10195560" y="3595370"/>
            <a:ext cx="763200" cy="763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flipV="1">
            <a:off x="10173970" y="2511290"/>
            <a:ext cx="1079865" cy="108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1" h="1701">
                <a:moveTo>
                  <a:pt x="1701" y="0"/>
                </a:moveTo>
                <a:lnTo>
                  <a:pt x="1701" y="1701"/>
                </a:lnTo>
                <a:lnTo>
                  <a:pt x="0" y="1701"/>
                </a:lnTo>
                <a:lnTo>
                  <a:pt x="0" y="1701"/>
                </a:lnTo>
                <a:lnTo>
                  <a:pt x="44" y="1700"/>
                </a:lnTo>
                <a:cubicBezTo>
                  <a:pt x="963" y="1677"/>
                  <a:pt x="1701" y="925"/>
                  <a:pt x="170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>
            <a:off x="10173970" y="3595235"/>
            <a:ext cx="1079865" cy="108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01" h="1701">
                <a:moveTo>
                  <a:pt x="1701" y="0"/>
                </a:moveTo>
                <a:lnTo>
                  <a:pt x="1701" y="1701"/>
                </a:lnTo>
                <a:lnTo>
                  <a:pt x="0" y="1701"/>
                </a:lnTo>
                <a:lnTo>
                  <a:pt x="0" y="1701"/>
                </a:lnTo>
                <a:lnTo>
                  <a:pt x="44" y="1700"/>
                </a:lnTo>
                <a:cubicBezTo>
                  <a:pt x="963" y="1677"/>
                  <a:pt x="1701" y="925"/>
                  <a:pt x="170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0195560" y="3595370"/>
            <a:ext cx="763200" cy="763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0195560" y="2844800"/>
            <a:ext cx="763200" cy="763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 flipV="1">
            <a:off x="9105265" y="2543175"/>
            <a:ext cx="1078865" cy="1079500"/>
            <a:chOff x="12267" y="5856"/>
            <a:chExt cx="1699" cy="1700"/>
          </a:xfrm>
        </p:grpSpPr>
        <p:sp>
          <p:nvSpPr>
            <p:cNvPr id="9" name="任意多边形 8"/>
            <p:cNvSpPr/>
            <p:nvPr/>
          </p:nvSpPr>
          <p:spPr>
            <a:xfrm>
              <a:off x="12760" y="7058"/>
              <a:ext cx="1207" cy="499"/>
            </a:xfrm>
            <a:custGeom>
              <a:avLst/>
              <a:gdLst/>
              <a:ahLst/>
              <a:cxnLst>
                <a:cxn ang="3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1207" h="499">
                  <a:moveTo>
                    <a:pt x="1" y="0"/>
                  </a:moveTo>
                  <a:lnTo>
                    <a:pt x="1207" y="0"/>
                  </a:lnTo>
                  <a:lnTo>
                    <a:pt x="1207" y="499"/>
                  </a:lnTo>
                  <a:lnTo>
                    <a:pt x="1159" y="499"/>
                  </a:lnTo>
                  <a:lnTo>
                    <a:pt x="1115" y="498"/>
                  </a:lnTo>
                  <a:cubicBezTo>
                    <a:pt x="681" y="476"/>
                    <a:pt x="289" y="290"/>
                    <a:pt x="0" y="2"/>
                  </a:cubicBez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lvl1pPr marL="0" lvl="0" indent="0" algn="l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0" name="任意多边形 9"/>
            <p:cNvSpPr/>
            <p:nvPr/>
          </p:nvSpPr>
          <p:spPr>
            <a:xfrm rot="5400000">
              <a:off x="11921" y="6202"/>
              <a:ext cx="1208" cy="516"/>
            </a:xfrm>
            <a:custGeom>
              <a:avLst/>
              <a:gdLst/>
              <a:ahLst/>
              <a:cxnLst>
                <a:cxn ang="3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1208" h="516">
                  <a:moveTo>
                    <a:pt x="1198" y="0"/>
                  </a:moveTo>
                  <a:lnTo>
                    <a:pt x="1208" y="10"/>
                  </a:lnTo>
                  <a:lnTo>
                    <a:pt x="1199" y="19"/>
                  </a:lnTo>
                  <a:cubicBezTo>
                    <a:pt x="910" y="307"/>
                    <a:pt x="518" y="493"/>
                    <a:pt x="84" y="515"/>
                  </a:cubicBezTo>
                  <a:lnTo>
                    <a:pt x="40" y="516"/>
                  </a:lnTo>
                  <a:lnTo>
                    <a:pt x="0" y="516"/>
                  </a:lnTo>
                  <a:lnTo>
                    <a:pt x="0" y="17"/>
                  </a:lnTo>
                  <a:lnTo>
                    <a:pt x="1198" y="17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lvl1pPr marL="0" lvl="0" indent="0" algn="l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9095105" y="3596005"/>
            <a:ext cx="1078865" cy="1079500"/>
            <a:chOff x="12267" y="5856"/>
            <a:chExt cx="1699" cy="1700"/>
          </a:xfrm>
          <a:solidFill>
            <a:schemeClr val="bg1"/>
          </a:solidFill>
        </p:grpSpPr>
        <p:sp>
          <p:nvSpPr>
            <p:cNvPr id="14" name="任意多边形 13"/>
            <p:cNvSpPr/>
            <p:nvPr/>
          </p:nvSpPr>
          <p:spPr>
            <a:xfrm>
              <a:off x="12760" y="7058"/>
              <a:ext cx="1207" cy="499"/>
            </a:xfrm>
            <a:custGeom>
              <a:avLst/>
              <a:gdLst/>
              <a:ahLst/>
              <a:cxnLst>
                <a:cxn ang="3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1207" h="499">
                  <a:moveTo>
                    <a:pt x="1" y="0"/>
                  </a:moveTo>
                  <a:lnTo>
                    <a:pt x="1207" y="0"/>
                  </a:lnTo>
                  <a:lnTo>
                    <a:pt x="1207" y="499"/>
                  </a:lnTo>
                  <a:lnTo>
                    <a:pt x="1159" y="499"/>
                  </a:lnTo>
                  <a:lnTo>
                    <a:pt x="1115" y="498"/>
                  </a:lnTo>
                  <a:cubicBezTo>
                    <a:pt x="681" y="476"/>
                    <a:pt x="289" y="290"/>
                    <a:pt x="0" y="2"/>
                  </a:cubicBez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lvl1pPr marL="0" lvl="0" indent="0" algn="l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6" name="任意多边形 15"/>
            <p:cNvSpPr/>
            <p:nvPr/>
          </p:nvSpPr>
          <p:spPr>
            <a:xfrm rot="5400000">
              <a:off x="11921" y="6202"/>
              <a:ext cx="1208" cy="516"/>
            </a:xfrm>
            <a:custGeom>
              <a:avLst/>
              <a:gdLst/>
              <a:ahLst/>
              <a:cxnLst>
                <a:cxn ang="3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1208" h="516">
                  <a:moveTo>
                    <a:pt x="1198" y="0"/>
                  </a:moveTo>
                  <a:lnTo>
                    <a:pt x="1208" y="10"/>
                  </a:lnTo>
                  <a:lnTo>
                    <a:pt x="1199" y="19"/>
                  </a:lnTo>
                  <a:cubicBezTo>
                    <a:pt x="910" y="307"/>
                    <a:pt x="518" y="493"/>
                    <a:pt x="84" y="515"/>
                  </a:cubicBezTo>
                  <a:lnTo>
                    <a:pt x="40" y="516"/>
                  </a:lnTo>
                  <a:lnTo>
                    <a:pt x="0" y="516"/>
                  </a:lnTo>
                  <a:lnTo>
                    <a:pt x="0" y="17"/>
                  </a:lnTo>
                  <a:lnTo>
                    <a:pt x="1198" y="17"/>
                  </a:lnTo>
                  <a:lnTo>
                    <a:pt x="1198" y="0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lvl1pPr marL="0" lvl="0" indent="0" algn="l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ctr" defTabSz="914400" eaLnBrk="1" fontAlgn="base" latinLnBrk="0" hangingPunct="1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1" i="0" u="non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8" grpId="0" bldLvl="0" animBg="1"/>
      <p:bldP spid="7" grpId="0" bldLvl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 20"/>
          <p:cNvSpPr/>
          <p:nvPr/>
        </p:nvSpPr>
        <p:spPr>
          <a:xfrm>
            <a:off x="8293735" y="2348865"/>
            <a:ext cx="2160000" cy="216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402" h="3402">
                <a:moveTo>
                  <a:pt x="1701" y="0"/>
                </a:moveTo>
                <a:cubicBezTo>
                  <a:pt x="2640" y="0"/>
                  <a:pt x="3402" y="761"/>
                  <a:pt x="3402" y="1701"/>
                </a:cubicBezTo>
                <a:cubicBezTo>
                  <a:pt x="3402" y="2640"/>
                  <a:pt x="2640" y="3402"/>
                  <a:pt x="1701" y="3402"/>
                </a:cubicBezTo>
                <a:cubicBezTo>
                  <a:pt x="761" y="3402"/>
                  <a:pt x="0" y="2640"/>
                  <a:pt x="0" y="1701"/>
                </a:cubicBezTo>
                <a:cubicBezTo>
                  <a:pt x="0" y="761"/>
                  <a:pt x="761" y="0"/>
                  <a:pt x="1701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9373870" y="3429000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391795" y="1106170"/>
            <a:ext cx="11535410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43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下图中正方形的面积是8平方厘米，你能算出圆的面积是多少平方厘米吗?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8=25.12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答：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圆的面积是25.12平方厘米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任意多边形 24"/>
          <p:cNvSpPr/>
          <p:nvPr/>
        </p:nvSpPr>
        <p:spPr>
          <a:xfrm flipV="1">
            <a:off x="8006715" y="3171690"/>
            <a:ext cx="2303736" cy="144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628" h="2268">
                <a:moveTo>
                  <a:pt x="0" y="0"/>
                </a:moveTo>
                <a:lnTo>
                  <a:pt x="0" y="0"/>
                </a:lnTo>
                <a:lnTo>
                  <a:pt x="3627" y="1813"/>
                </a:lnTo>
                <a:lnTo>
                  <a:pt x="3628" y="1814"/>
                </a:lnTo>
                <a:lnTo>
                  <a:pt x="3624" y="1817"/>
                </a:lnTo>
                <a:cubicBezTo>
                  <a:pt x="3246" y="2100"/>
                  <a:pt x="2776" y="2268"/>
                  <a:pt x="2268" y="2268"/>
                </a:cubicBezTo>
                <a:cubicBezTo>
                  <a:pt x="1015" y="2268"/>
                  <a:pt x="0" y="1252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391795" y="1106170"/>
            <a:ext cx="11535410" cy="40309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三角形ABC是直角三角形，AC长8厘米，BC长4厘米。以AC、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BC为直径画半圆，两个半圆的交点在AB边上。求阴影部分面积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8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  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cm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2+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2-4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=25.12+6.28-16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=15.4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阴影部分面积15.4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cm²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直角三角形 2"/>
          <p:cNvSpPr/>
          <p:nvPr/>
        </p:nvSpPr>
        <p:spPr>
          <a:xfrm flipH="1">
            <a:off x="8006715" y="3171825"/>
            <a:ext cx="2880000" cy="1440000"/>
          </a:xfrm>
          <a:prstGeom prst="rtTriangle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flipV="1">
            <a:off x="10310451" y="3171735"/>
            <a:ext cx="575855" cy="288103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07" h="454">
                <a:moveTo>
                  <a:pt x="0" y="0"/>
                </a:moveTo>
                <a:lnTo>
                  <a:pt x="907" y="453"/>
                </a:lnTo>
                <a:lnTo>
                  <a:pt x="907" y="454"/>
                </a:lnTo>
                <a:cubicBezTo>
                  <a:pt x="545" y="454"/>
                  <a:pt x="223" y="284"/>
                  <a:pt x="15" y="20"/>
                </a:cubicBez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7" name="任意多边形 6"/>
          <p:cNvSpPr/>
          <p:nvPr/>
        </p:nvSpPr>
        <p:spPr>
          <a:xfrm flipV="1">
            <a:off x="5379203" y="4212275"/>
            <a:ext cx="3557" cy="4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">
                <a:moveTo>
                  <a:pt x="6" y="0"/>
                </a:moveTo>
                <a:lnTo>
                  <a:pt x="6" y="0"/>
                </a:lnTo>
                <a:lnTo>
                  <a:pt x="0" y="0"/>
                </a:lnTo>
                <a:lnTo>
                  <a:pt x="6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 flipV="1">
            <a:off x="10166305" y="3459838"/>
            <a:ext cx="720000" cy="1151852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34" h="1814">
                <a:moveTo>
                  <a:pt x="1128" y="0"/>
                </a:moveTo>
                <a:lnTo>
                  <a:pt x="1134" y="0"/>
                </a:lnTo>
                <a:lnTo>
                  <a:pt x="1134" y="52"/>
                </a:lnTo>
                <a:lnTo>
                  <a:pt x="1134" y="68"/>
                </a:lnTo>
                <a:cubicBezTo>
                  <a:pt x="1113" y="764"/>
                  <a:pt x="778" y="1382"/>
                  <a:pt x="267" y="1784"/>
                </a:cubicBezTo>
                <a:lnTo>
                  <a:pt x="227" y="1814"/>
                </a:lnTo>
                <a:lnTo>
                  <a:pt x="226" y="1813"/>
                </a:lnTo>
                <a:lnTo>
                  <a:pt x="225" y="1812"/>
                </a:lnTo>
                <a:cubicBezTo>
                  <a:pt x="84" y="1623"/>
                  <a:pt x="0" y="1388"/>
                  <a:pt x="0" y="1134"/>
                </a:cubicBezTo>
                <a:cubicBezTo>
                  <a:pt x="0" y="517"/>
                  <a:pt x="492" y="16"/>
                  <a:pt x="1105" y="0"/>
                </a:cubicBezTo>
                <a:lnTo>
                  <a:pt x="112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flipV="1">
            <a:off x="5382760" y="4179293"/>
            <a:ext cx="410" cy="32982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" h="52">
                <a:moveTo>
                  <a:pt x="0" y="0"/>
                </a:moveTo>
                <a:lnTo>
                  <a:pt x="1" y="0"/>
                </a:lnTo>
                <a:cubicBezTo>
                  <a:pt x="1" y="11"/>
                  <a:pt x="1" y="23"/>
                  <a:pt x="0" y="34"/>
                </a:cubicBezTo>
                <a:lnTo>
                  <a:pt x="0" y="52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3" name="任意多边形 12"/>
          <p:cNvSpPr/>
          <p:nvPr/>
        </p:nvSpPr>
        <p:spPr>
          <a:xfrm flipV="1">
            <a:off x="4806528" y="3060239"/>
            <a:ext cx="616" cy="492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" h="1">
                <a:moveTo>
                  <a:pt x="0" y="0"/>
                </a:moveTo>
                <a:lnTo>
                  <a:pt x="1" y="0"/>
                </a:lnTo>
                <a:lnTo>
                  <a:pt x="1" y="1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7776845" y="4530725"/>
            <a:ext cx="698500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873105" y="4410075"/>
            <a:ext cx="698500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endParaRPr 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873105" y="2938145"/>
            <a:ext cx="698500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093960" y="2933065"/>
            <a:ext cx="698500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sz="2800"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endParaRPr 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流程图: 联系 7">
            <a:hlinkClick r:id="rId1" action="ppaction://hlinksldjump"/>
          </p:cNvPr>
          <p:cNvSpPr/>
          <p:nvPr/>
        </p:nvSpPr>
        <p:spPr>
          <a:xfrm>
            <a:off x="11356690" y="7349255"/>
            <a:ext cx="255206" cy="26938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236315" y="1135756"/>
            <a:ext cx="11241863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、如图，正方形的周长是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24cm,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其中一个半圆的周长是多少？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987030" y="2679065"/>
            <a:ext cx="2880000" cy="288000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饼形 3"/>
          <p:cNvSpPr/>
          <p:nvPr/>
        </p:nvSpPr>
        <p:spPr>
          <a:xfrm>
            <a:off x="7987030" y="1243330"/>
            <a:ext cx="2880000" cy="2880000"/>
          </a:xfrm>
          <a:prstGeom prst="pie">
            <a:avLst>
              <a:gd name="adj1" fmla="val 0"/>
              <a:gd name="adj2" fmla="val 10813219"/>
            </a:avLst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饼形 4"/>
          <p:cNvSpPr/>
          <p:nvPr/>
        </p:nvSpPr>
        <p:spPr>
          <a:xfrm rot="10800000">
            <a:off x="7987030" y="4123055"/>
            <a:ext cx="2880000" cy="2880000"/>
          </a:xfrm>
          <a:prstGeom prst="pie">
            <a:avLst>
              <a:gd name="adj1" fmla="val 0"/>
              <a:gd name="adj2" fmla="val 10848433"/>
            </a:avLst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86790" y="1890395"/>
            <a:ext cx="609600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正方形边长：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4=6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（厘米）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86790" y="2890520"/>
            <a:ext cx="723836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半圆的周长：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6=15.42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（厘米）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86790" y="4271645"/>
            <a:ext cx="609600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其中一个半圆的周长是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15.42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厘米。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6315" y="1135756"/>
            <a:ext cx="11241863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木工师傅要在一张长1.2米,宽90厘米的木板上锯下一个最大的圆,这个圆的周长是多少厘米?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86790" y="2890520"/>
            <a:ext cx="723836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圆的周长：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90=282.6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（厘米）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86790" y="4065270"/>
            <a:ext cx="723836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这个圆的周长是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282.6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厘米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任意多边形 16"/>
          <p:cNvSpPr/>
          <p:nvPr/>
        </p:nvSpPr>
        <p:spPr>
          <a:xfrm rot="13440000">
            <a:off x="7856220" y="3538220"/>
            <a:ext cx="2028190" cy="2035175"/>
          </a:xfrm>
          <a:custGeom>
            <a:avLst/>
            <a:gdLst>
              <a:gd name="adj1" fmla="val 10820382"/>
              <a:gd name="adj2" fmla="val 16190837"/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x1" fmla="+- hc dx1 0"/>
              <a:gd name="y1" fmla="+- vc dy1 0"/>
              <a:gd name="wt2" fmla="sin wd2 enAng"/>
              <a:gd name="ht2" fmla="cos hd2 enAng"/>
              <a:gd name="dx2" fmla="cat2 wd2 ht2 wt2"/>
              <a:gd name="dy2" fmla="sat2 hd2 ht2 wt2"/>
              <a:gd name="x2" fmla="+- hc dx2 0"/>
              <a:gd name="y2" fmla="+- vc dy2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">
                <a:pos x="hc" y="t"/>
              </a:cxn>
            </a:cxnLst>
            <a:rect l="l" t="t" r="r" b="b"/>
            <a:pathLst>
              <a:path w="4509" h="4523">
                <a:moveTo>
                  <a:pt x="4497" y="0"/>
                </a:moveTo>
                <a:lnTo>
                  <a:pt x="4509" y="4523"/>
                </a:lnTo>
                <a:lnTo>
                  <a:pt x="0" y="4497"/>
                </a:lnTo>
                <a:lnTo>
                  <a:pt x="4497" y="0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任意多边形 12"/>
          <p:cNvSpPr/>
          <p:nvPr/>
        </p:nvSpPr>
        <p:spPr>
          <a:xfrm>
            <a:off x="7377481" y="1689112"/>
            <a:ext cx="2872253" cy="2863014"/>
          </a:xfrm>
          <a:custGeom>
            <a:avLst/>
            <a:gdLst>
              <a:gd name="adj1" fmla="val 10820382"/>
              <a:gd name="adj2" fmla="val 16190837"/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x1" fmla="+- hc dx1 0"/>
              <a:gd name="y1" fmla="+- vc dy1 0"/>
              <a:gd name="wt2" fmla="sin wd2 enAng"/>
              <a:gd name="ht2" fmla="cos hd2 enAng"/>
              <a:gd name="dx2" fmla="cat2 wd2 ht2 wt2"/>
              <a:gd name="dy2" fmla="sat2 hd2 ht2 wt2"/>
              <a:gd name="x2" fmla="+- hc dx2 0"/>
              <a:gd name="y2" fmla="+- vc dy2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">
                <a:pos x="hc" y="t"/>
              </a:cxn>
            </a:cxnLst>
            <a:rect l="l" t="t" r="r" b="b"/>
            <a:pathLst>
              <a:path w="4523" h="4509">
                <a:moveTo>
                  <a:pt x="4523" y="0"/>
                </a:moveTo>
                <a:lnTo>
                  <a:pt x="4523" y="12"/>
                </a:lnTo>
                <a:lnTo>
                  <a:pt x="27" y="4509"/>
                </a:lnTo>
                <a:lnTo>
                  <a:pt x="0" y="4509"/>
                </a:lnTo>
                <a:cubicBezTo>
                  <a:pt x="15" y="2020"/>
                  <a:pt x="2033" y="6"/>
                  <a:pt x="4523" y="0"/>
                </a:cubicBez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4565" y="1088131"/>
            <a:ext cx="11241863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求图中阴影部分的面积。(单位:cm)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饼形 1"/>
          <p:cNvSpPr/>
          <p:nvPr/>
        </p:nvSpPr>
        <p:spPr>
          <a:xfrm>
            <a:off x="7377430" y="1671955"/>
            <a:ext cx="5760000" cy="5760000"/>
          </a:xfrm>
          <a:prstGeom prst="pie">
            <a:avLst>
              <a:gd name="adj1" fmla="val 10820382"/>
              <a:gd name="adj2" fmla="val 16190837"/>
            </a:avLst>
          </a:prstGeom>
          <a:solidFill>
            <a:schemeClr val="tx2">
              <a:lumMod val="10000"/>
              <a:lumOff val="90000"/>
            </a:schemeClr>
          </a:solidFill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7377430" y="1671955"/>
            <a:ext cx="2879090" cy="4319270"/>
            <a:chOff x="8700" y="2932"/>
            <a:chExt cx="4534" cy="6802"/>
          </a:xfrm>
        </p:grpSpPr>
        <p:sp>
          <p:nvSpPr>
            <p:cNvPr id="4" name="直角三角形 3"/>
            <p:cNvSpPr/>
            <p:nvPr/>
          </p:nvSpPr>
          <p:spPr>
            <a:xfrm rot="16200000">
              <a:off x="8700" y="2932"/>
              <a:ext cx="4535" cy="4535"/>
            </a:xfrm>
            <a:prstGeom prst="rt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" name="饼形 4"/>
            <p:cNvSpPr/>
            <p:nvPr/>
          </p:nvSpPr>
          <p:spPr>
            <a:xfrm>
              <a:off x="8700" y="5200"/>
              <a:ext cx="4535" cy="4535"/>
            </a:xfrm>
            <a:prstGeom prst="pie">
              <a:avLst>
                <a:gd name="adj1" fmla="val 10799412"/>
                <a:gd name="adj2" fmla="val 15826"/>
              </a:avLst>
            </a:prstGeom>
            <a:solidFill>
              <a:schemeClr val="tx1">
                <a:lumMod val="10000"/>
                <a:lumOff val="9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任意多边形 6"/>
            <p:cNvSpPr/>
            <p:nvPr/>
          </p:nvSpPr>
          <p:spPr>
            <a:xfrm>
              <a:off x="8700" y="5200"/>
              <a:ext cx="2317" cy="2268"/>
            </a:xfrm>
            <a:custGeom>
              <a:avLst/>
              <a:gdLst>
                <a:gd name="adj1" fmla="val 10799412"/>
                <a:gd name="adj2" fmla="val 15826"/>
                <a:gd name="stAng" fmla="pin 0 adj1 21599999"/>
                <a:gd name="enAng" fmla="pin 0 adj2 21599999"/>
                <a:gd name="sw1" fmla="+- enAng 0 stAng"/>
                <a:gd name="sw2" fmla="+- sw1 21600000 0"/>
                <a:gd name="swAng" fmla="?: sw1 sw1 sw2"/>
                <a:gd name="wt1" fmla="sin wd2 stAng"/>
                <a:gd name="ht1" fmla="cos hd2 stAng"/>
                <a:gd name="dx1" fmla="cat2 wd2 ht1 wt1"/>
                <a:gd name="dy1" fmla="sat2 hd2 ht1 wt1"/>
                <a:gd name="x1" fmla="+- hc dx1 0"/>
                <a:gd name="y1" fmla="+- vc dy1 0"/>
                <a:gd name="wt2" fmla="sin wd2 enAng"/>
                <a:gd name="ht2" fmla="cos hd2 enAng"/>
                <a:gd name="dx2" fmla="cat2 wd2 ht2 wt2"/>
                <a:gd name="dy2" fmla="sat2 hd2 ht2 wt2"/>
                <a:gd name="x2" fmla="+- hc dx2 0"/>
                <a:gd name="y2" fmla="+- vc dy2 0"/>
                <a:gd name="idx" fmla="cos wd2 2700000"/>
                <a:gd name="idy" fmla="sin hd2 2700000"/>
                <a:gd name="il" fmla="+- hc 0 idx"/>
                <a:gd name="ir" fmla="+- hc idx 0"/>
                <a:gd name="it" fmla="+- vc 0 idy"/>
                <a:gd name="ib" fmla="+- vc idy 0"/>
              </a:gdLst>
              <a:ahLst/>
              <a:cxnLst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3">
                  <a:pos x="hc" y="t"/>
                </a:cxn>
              </a:cxnLst>
              <a:rect l="l" t="t" r="r" b="b"/>
              <a:pathLst>
                <a:path w="2317" h="2268">
                  <a:moveTo>
                    <a:pt x="2268" y="0"/>
                  </a:moveTo>
                  <a:lnTo>
                    <a:pt x="2317" y="1"/>
                  </a:lnTo>
                  <a:lnTo>
                    <a:pt x="49" y="2268"/>
                  </a:lnTo>
                  <a:lnTo>
                    <a:pt x="0" y="2268"/>
                  </a:lnTo>
                  <a:cubicBezTo>
                    <a:pt x="0" y="2268"/>
                    <a:pt x="0" y="2268"/>
                    <a:pt x="0" y="2268"/>
                  </a:cubicBezTo>
                  <a:cubicBezTo>
                    <a:pt x="0" y="1015"/>
                    <a:pt x="1015" y="0"/>
                    <a:pt x="2268" y="0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407400" y="4552315"/>
            <a:ext cx="104457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8" name="直接连接符 17"/>
          <p:cNvCxnSpPr>
            <a:stCxn id="5" idx="0"/>
          </p:cNvCxnSpPr>
          <p:nvPr/>
        </p:nvCxnSpPr>
        <p:spPr>
          <a:xfrm flipH="1" flipV="1">
            <a:off x="8866505" y="3081020"/>
            <a:ext cx="1390650" cy="147129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 18"/>
          <p:cNvSpPr/>
          <p:nvPr/>
        </p:nvSpPr>
        <p:spPr>
          <a:xfrm rot="5400000">
            <a:off x="8850630" y="3095625"/>
            <a:ext cx="1471295" cy="1440180"/>
          </a:xfrm>
          <a:custGeom>
            <a:avLst/>
            <a:gdLst>
              <a:gd name="adj1" fmla="val 10799412"/>
              <a:gd name="adj2" fmla="val 15826"/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x1" fmla="+- hc dx1 0"/>
              <a:gd name="y1" fmla="+- vc dy1 0"/>
              <a:gd name="wt2" fmla="sin wd2 enAng"/>
              <a:gd name="ht2" fmla="cos hd2 enAng"/>
              <a:gd name="dx2" fmla="cat2 wd2 ht2 wt2"/>
              <a:gd name="dy2" fmla="sat2 hd2 ht2 wt2"/>
              <a:gd name="x2" fmla="+- hc dx2 0"/>
              <a:gd name="y2" fmla="+- vc dy2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">
                <a:pos x="hc" y="t"/>
              </a:cxn>
            </a:cxnLst>
            <a:rect l="l" t="t" r="r" b="b"/>
            <a:pathLst>
              <a:path w="2317" h="2268">
                <a:moveTo>
                  <a:pt x="2268" y="0"/>
                </a:moveTo>
                <a:lnTo>
                  <a:pt x="2317" y="1"/>
                </a:lnTo>
                <a:lnTo>
                  <a:pt x="49" y="2268"/>
                </a:lnTo>
                <a:lnTo>
                  <a:pt x="0" y="2268"/>
                </a:lnTo>
                <a:cubicBezTo>
                  <a:pt x="0" y="2268"/>
                  <a:pt x="0" y="2268"/>
                  <a:pt x="0" y="2268"/>
                </a:cubicBezTo>
                <a:cubicBezTo>
                  <a:pt x="0" y="1015"/>
                  <a:pt x="1015" y="0"/>
                  <a:pt x="2268" y="0"/>
                </a:cubicBezTo>
                <a:close/>
              </a:path>
            </a:pathLst>
          </a:cu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759460" y="1909445"/>
            <a:ext cx="315150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</a:rPr>
              <a:t>阴影部分的面积</a:t>
            </a:r>
            <a:r>
              <a:rPr lang="en-US" altLang="zh-CN" sz="2800">
                <a:latin typeface="Arial" panose="020B0604020202020204" pitchFamily="34" charset="0"/>
                <a:ea typeface="宋体" panose="02010600030101010101" pitchFamily="2" charset="-122"/>
              </a:rPr>
              <a:t>=</a:t>
            </a:r>
            <a:endParaRPr lang="en-US" altLang="zh-CN" sz="2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91765" y="3119120"/>
            <a:ext cx="1979295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4400">
                <a:latin typeface="Arial" panose="020B0604020202020204" pitchFamily="34" charset="0"/>
                <a:ea typeface="宋体" panose="02010600030101010101" pitchFamily="2" charset="-122"/>
              </a:rPr>
              <a:t>＋</a:t>
            </a:r>
            <a:endParaRPr lang="zh-CN" altLang="en-US" sz="4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4304030" y="5781675"/>
            <a:ext cx="595312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图中阴影部分的面积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8.56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平方厘米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17855" y="4986020"/>
            <a:ext cx="595312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=12.56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－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=8.56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（平方厘米）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123906 0.008426 " pathEditMode="relative" rAng="0" ptsTypes="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569635 0.079815 " pathEditMode="relative" rAng="0" ptsTypes="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" y="-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344 -0.007037 L -0.317135 -0.141019 " pathEditMode="relative" rAng="0" ptsTypes="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13" grpId="0" bldLvl="0" animBg="1"/>
      <p:bldP spid="17" grpId="0" animBg="1"/>
      <p:bldP spid="23" grpId="0"/>
      <p:bldP spid="25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3940" y="1088131"/>
            <a:ext cx="11241863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一辆汽车的车轮外直径是0.5米,车轮每秒转12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圈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,这辆汽车通过一座186米的大桥,大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约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要用多少秒?(得数保留整数)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8315" y="2440305"/>
          <a:ext cx="9173210" cy="978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905000" imgH="203200" progId="Equation.KSEE3">
                  <p:embed/>
                </p:oleObj>
              </mc:Choice>
              <mc:Fallback>
                <p:oleObj name="" r:id="rId1" imgW="19050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88315" y="2440305"/>
                        <a:ext cx="9173210" cy="9785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1351915" y="4114800"/>
            <a:ext cx="385953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p>
            <a:pPr lvl="0"/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大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约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要用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秒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3940" y="1088131"/>
            <a:ext cx="11241863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一个圆形水池的直径30米,要沿水池周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围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修一条绿化带,这个绿化带长多少米?如果绿化带上每隔6.28米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栽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一棵柳树,共可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栽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多少棵柳树?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07085" y="2927985"/>
            <a:ext cx="620649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30=94.2(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米）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07085" y="3941445"/>
            <a:ext cx="620649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94.2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6.28=15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（棵）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12470" y="4860290"/>
            <a:ext cx="877189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答：这个绿化带长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94.2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米，共可栽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棵树。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14040,&quot;width&quot;:13000}"/>
</p:tagLst>
</file>

<file path=ppt/theme/theme1.xml><?xml version="1.0" encoding="utf-8"?>
<a:theme xmlns:a="http://schemas.openxmlformats.org/drawingml/2006/main" name="3_Default Design">
  <a:themeElements>
    <a:clrScheme name="">
      <a:dk1>
        <a:srgbClr val="1C1C1C"/>
      </a:dk1>
      <a:lt1>
        <a:srgbClr val="FFFFFF"/>
      </a:lt1>
      <a:dk2>
        <a:srgbClr val="080808"/>
      </a:dk2>
      <a:lt2>
        <a:srgbClr val="DDDDDD"/>
      </a:lt2>
      <a:accent1>
        <a:srgbClr val="EE3516"/>
      </a:accent1>
      <a:accent2>
        <a:srgbClr val="F3BD33"/>
      </a:accent2>
      <a:accent3>
        <a:srgbClr val="FFFFFF"/>
      </a:accent3>
      <a:accent4>
        <a:srgbClr val="161616"/>
      </a:accent4>
      <a:accent5>
        <a:srgbClr val="F5AEAA"/>
      </a:accent5>
      <a:accent6>
        <a:srgbClr val="DAA92D"/>
      </a:accent6>
      <a:hlink>
        <a:srgbClr val="AED925"/>
      </a:hlink>
      <a:folHlink>
        <a:srgbClr val="4E9D41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9525">
          <a:noFill/>
          <a:miter/>
        </a:ln>
      </a:spPr>
      <a:bodyPr wrap="square" anchor="t">
        <a:spAutoFit/>
      </a:bodyPr>
      <a:lstStyle>
        <a:defPPr lvl="0">
          <a:defRPr lang="en-US" altLang="zh-CN" sz="1200">
            <a:latin typeface="Arial" panose="020B0604020202020204" pitchFamily="34" charset="0"/>
            <a:ea typeface="Arial" panose="020B0604020202020204" pitchFamily="34" charset="0"/>
          </a:defRPr>
        </a:defPPr>
      </a:lstStyle>
    </a:txDef>
  </a:objectDefaults>
  <a:extraClrSchemeLst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E3516"/>
        </a:accent1>
        <a:accent2>
          <a:srgbClr val="F3BD33"/>
        </a:accent2>
        <a:accent3>
          <a:srgbClr val="FFFFFF"/>
        </a:accent3>
        <a:accent4>
          <a:srgbClr val="161616"/>
        </a:accent4>
        <a:accent5>
          <a:srgbClr val="F5AEAA"/>
        </a:accent5>
        <a:accent6>
          <a:srgbClr val="DAA92D"/>
        </a:accent6>
        <a:hlink>
          <a:srgbClr val="AED925"/>
        </a:hlink>
        <a:folHlink>
          <a:srgbClr val="4E9D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25A757"/>
        </a:accent1>
        <a:accent2>
          <a:srgbClr val="8DA955"/>
        </a:accent2>
        <a:accent3>
          <a:srgbClr val="FFFFFF"/>
        </a:accent3>
        <a:accent4>
          <a:srgbClr val="161616"/>
        </a:accent4>
        <a:accent5>
          <a:srgbClr val="ABD0B5"/>
        </a:accent5>
        <a:accent6>
          <a:srgbClr val="7E974C"/>
        </a:accent6>
        <a:hlink>
          <a:srgbClr val="D5B35D"/>
        </a:hlink>
        <a:folHlink>
          <a:srgbClr val="B86A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FC119"/>
        </a:accent1>
        <a:accent2>
          <a:srgbClr val="8CCF49"/>
        </a:accent2>
        <a:accent3>
          <a:srgbClr val="FFFFFF"/>
        </a:accent3>
        <a:accent4>
          <a:srgbClr val="161616"/>
        </a:accent4>
        <a:accent5>
          <a:srgbClr val="F5DCAA"/>
        </a:accent5>
        <a:accent6>
          <a:srgbClr val="7DB941"/>
        </a:accent6>
        <a:hlink>
          <a:srgbClr val="74D3FE"/>
        </a:hlink>
        <a:folHlink>
          <a:srgbClr val="3075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4594</Words>
  <Application>WPS 演示</Application>
  <PresentationFormat>宽屏</PresentationFormat>
  <Paragraphs>466</Paragraphs>
  <Slides>45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13</vt:i4>
      </vt:variant>
      <vt:variant>
        <vt:lpstr>幻灯片标题</vt:lpstr>
      </vt:variant>
      <vt:variant>
        <vt:i4>45</vt:i4>
      </vt:variant>
    </vt:vector>
  </HeadingPairs>
  <TitlesOfParts>
    <vt:vector size="65" baseType="lpstr">
      <vt:lpstr>Arial</vt:lpstr>
      <vt:lpstr>宋体</vt:lpstr>
      <vt:lpstr>Wingdings</vt:lpstr>
      <vt:lpstr>微软雅黑</vt:lpstr>
      <vt:lpstr>Arial Unicode MS</vt:lpstr>
      <vt:lpstr>Calibri</vt:lpstr>
      <vt:lpstr>3_Default Design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Testpc1</dc:creator>
  <cp:lastModifiedBy>偏执</cp:lastModifiedBy>
  <cp:revision>879</cp:revision>
  <dcterms:created xsi:type="dcterms:W3CDTF">2005-01-06T00:36:00Z</dcterms:created>
  <dcterms:modified xsi:type="dcterms:W3CDTF">2026-03-22T00:51:15Z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A4ACE72735F84E63B09822E7309257D3_13</vt:lpwstr>
  </property>
</Properties>
</file>