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354" r:id="rId3"/>
    <p:sldId id="410" r:id="rId4"/>
    <p:sldId id="377" r:id="rId5"/>
    <p:sldId id="399" r:id="rId6"/>
    <p:sldId id="400" r:id="rId7"/>
    <p:sldId id="402" r:id="rId8"/>
    <p:sldId id="403" r:id="rId9"/>
    <p:sldId id="401" r:id="rId10"/>
    <p:sldId id="404" r:id="rId11"/>
    <p:sldId id="405" r:id="rId12"/>
    <p:sldId id="406" r:id="rId13"/>
    <p:sldId id="407" r:id="rId14"/>
    <p:sldId id="408" r:id="rId15"/>
    <p:sldId id="411" r:id="rId16"/>
    <p:sldId id="412" r:id="rId17"/>
    <p:sldId id="413" r:id="rId18"/>
    <p:sldId id="414" r:id="rId19"/>
    <p:sldId id="427" r:id="rId20"/>
    <p:sldId id="428" r:id="rId21"/>
    <p:sldId id="429" r:id="rId22"/>
    <p:sldId id="430" r:id="rId23"/>
    <p:sldId id="431" r:id="rId24"/>
    <p:sldId id="432" r:id="rId25"/>
  </p:sldIdLst>
  <p:sldSz cx="9144000" cy="5143500"/>
  <p:notesSz cx="6858000" cy="9144000"/>
  <p:embeddedFontLst>
    <p:embeddedFont>
      <p:font typeface="微软雅黑" panose="020B0503020204020204" charset="-122"/>
      <p:regular r:id="rId31"/>
    </p:embeddedFont>
    <p:embeddedFont>
      <p:font typeface="Calibri" panose="020F0502020204030204" charset="0"/>
      <p:regular r:id="rId32"/>
      <p:bold r:id="rId33"/>
      <p:italic r:id="rId34"/>
      <p:boldItalic r:id="rId35"/>
    </p:embeddedFont>
    <p:embeddedFont>
      <p:font typeface="方正中雅宋简" panose="02000000000000000000" charset="-122"/>
      <p:regular r:id="rId36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font" Target="fonts/font6.fntdata"/><Relationship Id="rId35" Type="http://schemas.openxmlformats.org/officeDocument/2006/relationships/font" Target="fonts/font5.fntdata"/><Relationship Id="rId34" Type="http://schemas.openxmlformats.org/officeDocument/2006/relationships/font" Target="fonts/font4.fntdata"/><Relationship Id="rId33" Type="http://schemas.openxmlformats.org/officeDocument/2006/relationships/font" Target="fonts/font3.fntdata"/><Relationship Id="rId32" Type="http://schemas.openxmlformats.org/officeDocument/2006/relationships/font" Target="fonts/font2.fntdata"/><Relationship Id="rId31" Type="http://schemas.openxmlformats.org/officeDocument/2006/relationships/font" Target="fonts/font1.fntdata"/><Relationship Id="rId30" Type="http://schemas.openxmlformats.org/officeDocument/2006/relationships/commentAuthors" Target="commentAuthors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5.wmf"/><Relationship Id="rId6" Type="http://schemas.openxmlformats.org/officeDocument/2006/relationships/oleObject" Target="../embeddings/oleObject6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Relationship Id="rId3" Type="http://schemas.openxmlformats.org/officeDocument/2006/relationships/oleObject" Target="../embeddings/oleObject4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32.png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39.png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83485" y="1420495"/>
            <a:ext cx="4083050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8800">
                <a:gradFill>
                  <a:gsLst>
                    <a:gs pos="50000">
                      <a:srgbClr val="3474CB"/>
                    </a:gs>
                    <a:gs pos="0">
                      <a:srgbClr val="03BEC1"/>
                    </a:gs>
                    <a:gs pos="100000">
                      <a:srgbClr val="8E52DF"/>
                    </a:gs>
                  </a:gsLst>
                  <a:lin ang="5400000" scaled="0"/>
                </a:grad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8800">
              <a:gradFill>
                <a:gsLst>
                  <a:gs pos="50000">
                    <a:srgbClr val="3474CB"/>
                  </a:gs>
                  <a:gs pos="0">
                    <a:srgbClr val="03BEC1"/>
                  </a:gs>
                  <a:gs pos="100000">
                    <a:srgbClr val="8E52DF"/>
                  </a:gs>
                </a:gsLst>
                <a:lin ang="5400000" scaled="0"/>
              </a:grad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62585" y="769620"/>
            <a:ext cx="8677275" cy="4184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、汽油连桶共重20千克，先用去一半，接着又用去剩下的一半，这时连桶重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8千克，桶重（     ）千克。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20-8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   )=16(kg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20-16=4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kg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78255" y="2080895"/>
          <a:ext cx="27871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78255" y="2080895"/>
                        <a:ext cx="278710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30120" y="2071370"/>
          <a:ext cx="27871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30120" y="2071370"/>
                        <a:ext cx="278710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57168" y="2009095"/>
          <a:ext cx="278765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4" imgW="152400" imgH="393700" progId="Equation.KSEE3">
                  <p:embed/>
                </p:oleObj>
              </mc:Choice>
              <mc:Fallback>
                <p:oleObj name="" r:id="rId4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57168" y="2009095"/>
                        <a:ext cx="278765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57168" y="2764745"/>
          <a:ext cx="278765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6" imgW="152400" imgH="393700" progId="Equation.KSEE3">
                  <p:embed/>
                </p:oleObj>
              </mc:Choice>
              <mc:Fallback>
                <p:oleObj name="" r:id="rId6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57168" y="2764745"/>
                        <a:ext cx="278765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6492875" y="120713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、汽车从甲地开往乙地，去时每小时行50千米，返回时每小时行60干米，来回一共用了11小时，甲、乙两地的距离是(      )千米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+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）=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300(km)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29701" y="2429465"/>
          <a:ext cx="394970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215900" imgH="393700" progId="Equation.KSEE3">
                  <p:embed/>
                </p:oleObj>
              </mc:Choice>
              <mc:Fallback>
                <p:oleObj name="" r:id="rId1" imgW="2159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29701" y="2429465"/>
                        <a:ext cx="394970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86939" y="2429465"/>
          <a:ext cx="418465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6939" y="2429465"/>
                        <a:ext cx="418465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2943860" y="167068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300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98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麦迪在一次比赛中22投14中得28分，除了3个三分球全中外，他还投中了(    )个两分球和(   )个罚球。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28-3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3=19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（分）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14-3=11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假设其余全是两分球，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（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2-19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2-1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11-3=8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80865" y="1282700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170420" y="121094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、小伟在计算有余数的除法时，把被除数128错写成182，这样商比原来多了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而余数正好相同。这道题的余数是(     )。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182-128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6=9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128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9=14……2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308860" y="167068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、在比例尺是1: 50000 的图纸上，量及两点之间的距离是18厘米，这两点的际距离是(     ) 千米。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18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  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=900000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（厘米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900000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108700" y="124015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78583" y="1953215"/>
          <a:ext cx="894667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444500" imgH="393700" progId="Equation.KSEE3">
                  <p:embed/>
                </p:oleObj>
              </mc:Choice>
              <mc:Fallback>
                <p:oleObj name="" r:id="rId1" imgW="4445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78583" y="1953215"/>
                        <a:ext cx="894667" cy="7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、一个圆柱体和一个圆锥体等底等高，他们的体积和是72立方分米，圆锥的积是(     )立方分米，圆柱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体的体积是(    )立方分米。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3+1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（立方分米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3=54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（立方分米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91150" y="124015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01265" y="1670685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3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、一件商品原来售价是a元，降价10%进行促销，促销一段时间后又提价1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再出售，提价后这种商品的价格是（      ）元。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1-10%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1+10%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=0.99a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84630" y="1670685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0.99a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46075" y="801370"/>
            <a:ext cx="8677275" cy="3107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二、口算。直接写出得数。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2.6+0.14=     12.5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0.8=     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1.5=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400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       +  =      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7=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56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512=       48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12.5%=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35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     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0.31+49%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16=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91572" y="1945673"/>
          <a:ext cx="279455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91572" y="1945673"/>
                        <a:ext cx="279455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613887" y="1903718"/>
          <a:ext cx="280035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13887" y="1903718"/>
                        <a:ext cx="280035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76647" y="1945628"/>
          <a:ext cx="280035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76647" y="1945628"/>
                        <a:ext cx="280035" cy="720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2690495" y="142367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2.74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469255" y="138176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633335" y="138176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5207000" y="1939925"/>
            <a:ext cx="488275" cy="733228"/>
            <a:chOff x="6530" y="3268"/>
            <a:chExt cx="820" cy="1344"/>
          </a:xfrm>
        </p:grpSpPr>
        <p:sp>
          <p:nvSpPr>
            <p:cNvPr id="15" name="文本框 14"/>
            <p:cNvSpPr txBox="1"/>
            <p:nvPr/>
          </p:nvSpPr>
          <p:spPr>
            <a:xfrm>
              <a:off x="6541" y="32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541" y="37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6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6530" y="3939"/>
              <a:ext cx="59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文本框 17"/>
          <p:cNvSpPr txBox="1"/>
          <p:nvPr/>
        </p:nvSpPr>
        <p:spPr>
          <a:xfrm>
            <a:off x="3105150" y="204470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7493000" y="1939925"/>
            <a:ext cx="488275" cy="733228"/>
            <a:chOff x="6530" y="3268"/>
            <a:chExt cx="820" cy="1344"/>
          </a:xfrm>
        </p:grpSpPr>
        <p:sp>
          <p:nvSpPr>
            <p:cNvPr id="20" name="文本框 19"/>
            <p:cNvSpPr txBox="1"/>
            <p:nvPr/>
          </p:nvSpPr>
          <p:spPr>
            <a:xfrm>
              <a:off x="6541" y="32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6541" y="37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8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cxnSp>
          <p:nvCxnSpPr>
            <p:cNvPr id="22" name="直接连接符 21"/>
            <p:cNvCxnSpPr/>
            <p:nvPr/>
          </p:nvCxnSpPr>
          <p:spPr>
            <a:xfrm>
              <a:off x="6530" y="3939"/>
              <a:ext cx="59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组合 22"/>
          <p:cNvGrpSpPr/>
          <p:nvPr/>
        </p:nvGrpSpPr>
        <p:grpSpPr>
          <a:xfrm>
            <a:off x="2616835" y="2566670"/>
            <a:ext cx="592480" cy="733228"/>
            <a:chOff x="6530" y="3268"/>
            <a:chExt cx="995" cy="1344"/>
          </a:xfrm>
        </p:grpSpPr>
        <p:sp>
          <p:nvSpPr>
            <p:cNvPr id="24" name="文本框 23"/>
            <p:cNvSpPr txBox="1"/>
            <p:nvPr/>
          </p:nvSpPr>
          <p:spPr>
            <a:xfrm>
              <a:off x="6662" y="32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7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541" y="3768"/>
              <a:ext cx="984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64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6530" y="3939"/>
              <a:ext cx="59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文本框 26"/>
          <p:cNvSpPr txBox="1"/>
          <p:nvPr/>
        </p:nvSpPr>
        <p:spPr>
          <a:xfrm>
            <a:off x="5695315" y="266573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498850" y="3300095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7909465" y="3227070"/>
            <a:ext cx="657980" cy="733228"/>
            <a:chOff x="6420" y="3268"/>
            <a:chExt cx="1105" cy="1344"/>
          </a:xfrm>
        </p:grpSpPr>
        <p:sp>
          <p:nvSpPr>
            <p:cNvPr id="30" name="文本框 29"/>
            <p:cNvSpPr txBox="1"/>
            <p:nvPr/>
          </p:nvSpPr>
          <p:spPr>
            <a:xfrm>
              <a:off x="6420" y="3268"/>
              <a:ext cx="1067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64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6541" y="3768"/>
              <a:ext cx="984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6530" y="3939"/>
              <a:ext cx="59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  <p:bldP spid="18" grpId="0"/>
      <p:bldP spid="18" grpId="1"/>
      <p:bldP spid="27" grpId="0"/>
      <p:bldP spid="27" grpId="1"/>
      <p:bldP spid="28" grpId="0"/>
      <p:bldP spid="2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30469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三、计算，能简算的要简算（每小题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分共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20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分）</a:t>
            </a:r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2334-1217-517        16.8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+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4.3×2-0.2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en-US" altLang="zh-CN" sz="32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32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36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+[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56-23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3]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5"/>
          <p:cNvSpPr txBox="1"/>
          <p:nvPr/>
        </p:nvSpPr>
        <p:spPr>
          <a:xfrm>
            <a:off x="32040" y="1676589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=2334-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1217+517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5"/>
          <p:cNvSpPr txBox="1"/>
          <p:nvPr/>
        </p:nvSpPr>
        <p:spPr>
          <a:xfrm>
            <a:off x="72390" y="2139750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=2334-1734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5"/>
          <p:cNvSpPr txBox="1"/>
          <p:nvPr/>
        </p:nvSpPr>
        <p:spPr>
          <a:xfrm>
            <a:off x="72390" y="2624670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=600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5"/>
          <p:cNvSpPr txBox="1"/>
          <p:nvPr/>
        </p:nvSpPr>
        <p:spPr>
          <a:xfrm>
            <a:off x="4428000" y="1754146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=16.8+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8.6-0.2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5"/>
          <p:cNvSpPr txBox="1"/>
          <p:nvPr/>
        </p:nvSpPr>
        <p:spPr>
          <a:xfrm>
            <a:off x="4428000" y="2252950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=16.8+8.4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4428000" y="2724525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=25.2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5"/>
          <p:cNvSpPr txBox="1"/>
          <p:nvPr/>
        </p:nvSpPr>
        <p:spPr>
          <a:xfrm>
            <a:off x="72390" y="3651750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=36+[33×3]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72390" y="4083750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=36+99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文本框 5"/>
          <p:cNvSpPr txBox="1"/>
          <p:nvPr/>
        </p:nvSpPr>
        <p:spPr>
          <a:xfrm>
            <a:off x="72390" y="4392652"/>
            <a:ext cx="412398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=135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72390" y="737870"/>
                <a:ext cx="8999220" cy="80131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[6-(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𝟏𝟐</m:t>
                        </m:r>
                      </m:den>
                    </m:f>
                    <m:r>
                      <a:rPr lang="en-US" altLang="zh-CN" sz="3200" b="1" i="1">
                        <a:latin typeface="Cambria Math" panose="02040503050406030204"/>
                        <a:ea typeface="宋体" panose="02010600030101010101" pitchFamily="2" charset="-122"/>
                      </a:rPr>
                      <m:t>+</m:t>
                    </m:r>
                    <m:f>
                      <m:fPr>
                        <m:ctrlP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  <m:r>
                          <a:rPr lang="en-US" altLang="zh-CN" sz="3200" b="1" i="1" smtClean="0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𝟓</m:t>
                        </m:r>
                      </m:den>
                    </m:f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)×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𝟑𝟎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]÷</m:t>
                    </m:r>
                    <m:r>
                      <a:rPr lang="zh-CN" altLang="en-US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（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𝟏</m:t>
                    </m:r>
                    <m:f>
                      <m:fPr>
                        <m:ctrlP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smtClean="0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</m:den>
                    </m:f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𝟎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𝟗</m:t>
                    </m:r>
                    <m:r>
                      <a:rPr lang="zh-CN" altLang="en-US" sz="32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</m:oMath>
                </a14:m>
                <a:endParaRPr lang="zh-CN" altLang="en-US" sz="32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" y="737870"/>
                <a:ext cx="8999220" cy="801310"/>
              </a:xfrm>
              <a:prstGeom prst="rect">
                <a:avLst/>
              </a:prstGeom>
              <a:blipFill rotWithShape="1">
                <a:blip r:embed="rId1"/>
                <a:stretch>
                  <a:fillRect b="72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5"/>
              <p:cNvSpPr txBox="1"/>
              <p:nvPr/>
            </p:nvSpPr>
            <p:spPr>
              <a:xfrm>
                <a:off x="41910" y="1539180"/>
                <a:ext cx="8999220" cy="810991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=[6-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𝟔𝟎</m:t>
                        </m:r>
                      </m:den>
                    </m:f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𝟑𝟎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]÷</m:t>
                    </m:r>
                    <m:r>
                      <a:rPr lang="zh-CN" altLang="en-US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</m:t>
                    </m:r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𝟓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</m:den>
                    </m:f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𝟏𝟎</m:t>
                        </m:r>
                      </m:den>
                    </m:f>
                    <m:r>
                      <a:rPr lang="zh-CN" altLang="en-US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" y="1539180"/>
                <a:ext cx="8999220" cy="810991"/>
              </a:xfrm>
              <a:prstGeom prst="rect">
                <a:avLst/>
              </a:prstGeom>
              <a:blipFill rotWithShape="1">
                <a:blip r:embed="rId2"/>
                <a:stretch>
                  <a:fillRect t="-71" b="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0" y="2283750"/>
                <a:ext cx="8999220" cy="810991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=[6-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𝟐</m:t>
                        </m:r>
                      </m:den>
                    </m:f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]÷</m:t>
                    </m:r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𝟖</m:t>
                        </m:r>
                      </m:den>
                    </m:f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83750"/>
                <a:ext cx="8999220" cy="810991"/>
              </a:xfrm>
              <a:prstGeom prst="rect">
                <a:avLst/>
              </a:prstGeom>
              <a:blipFill rotWithShape="1">
                <a:blip r:embed="rId3"/>
                <a:stretch>
                  <a:fillRect t="-36" b="48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5"/>
              <p:cNvSpPr txBox="1"/>
              <p:nvPr/>
            </p:nvSpPr>
            <p:spPr>
              <a:xfrm>
                <a:off x="41910" y="3082140"/>
                <a:ext cx="8999220" cy="810991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𝟑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𝟐</m:t>
                        </m:r>
                      </m:den>
                    </m:f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𝟖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den>
                    </m:f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" y="3082140"/>
                <a:ext cx="8999220" cy="810991"/>
              </a:xfrm>
              <a:prstGeom prst="rect">
                <a:avLst/>
              </a:prstGeom>
              <a:blipFill rotWithShape="1">
                <a:blip r:embed="rId4"/>
                <a:stretch>
                  <a:fillRect t="-60" b="72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5"/>
              <p:cNvSpPr txBox="1"/>
              <p:nvPr/>
            </p:nvSpPr>
            <p:spPr>
              <a:xfrm>
                <a:off x="0" y="3893132"/>
                <a:ext cx="8999220" cy="810991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</m:num>
                      <m:den>
                        <m:r>
                          <a:rPr lang="en-US" altLang="zh-CN" sz="32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𝟑</m:t>
                        </m:r>
                      </m:den>
                    </m:f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893132"/>
                <a:ext cx="8999220" cy="810991"/>
              </a:xfrm>
              <a:prstGeom prst="rect">
                <a:avLst/>
              </a:prstGeom>
              <a:blipFill rotWithShape="1">
                <a:blip r:embed="rId5"/>
                <a:stretch>
                  <a:fillRect t="-72" b="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一、填空题。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、一个数由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个一、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个十分之一和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个百分之一组成，这个数是（       ），保留个位小数是（      ）。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34895" y="167068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4.84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68235" y="167068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-396000" y="666195"/>
                <a:ext cx="8207220" cy="90178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b="1" i="1" smtClean="0">
                              <a:latin typeface="Cambria Math" panose="02040503050406030204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𝟗</m:t>
                          </m:r>
                        </m:num>
                        <m:den>
                          <m:r>
                            <a:rPr lang="en-US" altLang="zh-CN" sz="2800" b="1" i="1"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𝟏</m:t>
                          </m:r>
                          <m:r>
                            <a:rPr lang="en-US" altLang="zh-CN" sz="2800" b="1" i="1" smtClean="0"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𝟎</m:t>
                          </m:r>
                        </m:den>
                      </m:f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×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𝟔𝟕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.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𝟖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𝟓𝟒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.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𝟑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÷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𝟏</m:t>
                      </m:r>
                      <m:f>
                        <m:fPr>
                          <m:ctrlPr>
                            <a:rPr lang="en-US" altLang="zh-CN" sz="2800" b="1" i="1">
                              <a:latin typeface="Cambria Math" panose="02040503050406030204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US" altLang="zh-CN" sz="2800" b="1" i="1"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2800" b="1" i="1" smtClean="0"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𝟗</m:t>
                          </m:r>
                        </m:den>
                      </m:f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−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𝟐𝟐𝟏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×</m:t>
                      </m:r>
                      <m:r>
                        <a:rPr lang="en-US" altLang="zh-CN" sz="2800" b="1" i="1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𝟗</m:t>
                      </m:r>
                      <m:r>
                        <a:rPr lang="en-US" altLang="zh-CN" sz="2800" b="1" i="1" dirty="0">
                          <a:latin typeface="Cambria Math" panose="02040503050406030204"/>
                          <a:ea typeface="宋体" panose="02010600030101010101" pitchFamily="2" charset="-122"/>
                        </a:rPr>
                        <m:t>%</m:t>
                      </m:r>
                    </m:oMath>
                  </m:oMathPara>
                </a14:m>
                <a:endParaRPr lang="zh-CN" altLang="en-US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96000" y="666195"/>
                <a:ext cx="8207220" cy="901785"/>
              </a:xfrm>
              <a:prstGeom prst="rect">
                <a:avLst/>
              </a:prstGeom>
              <a:blipFill rotWithShape="1">
                <a:blip r:embed="rId1"/>
                <a:stretch>
                  <a:fillRect l="5" t="-9" r="1" b="18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5"/>
              <p:cNvSpPr txBox="1"/>
              <p:nvPr/>
            </p:nvSpPr>
            <p:spPr>
              <a:xfrm>
                <a:off x="41910" y="1539180"/>
                <a:ext cx="8999220" cy="837473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=0.9</a:t>
                </a:r>
                <a14:m>
                  <m:oMath xmlns:m="http://schemas.openxmlformats.org/officeDocument/2006/math"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𝟔𝟕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𝟖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+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𝟓𝟒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𝟑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f>
                      <m:fPr>
                        <m:ctrlPr>
                          <a:rPr lang="en-US" altLang="zh-CN" sz="3600" b="1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6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𝟗</m:t>
                        </m:r>
                      </m:num>
                      <m:den>
                        <m:r>
                          <a:rPr lang="en-US" altLang="zh-CN" sz="36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𝟏𝟎</m:t>
                        </m:r>
                      </m:den>
                    </m:f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−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𝟐𝟐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𝟎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</m:t>
                    </m:r>
                    <m:r>
                      <a:rPr lang="zh-CN" altLang="en-US" sz="36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" y="1539180"/>
                <a:ext cx="8999220" cy="837473"/>
              </a:xfrm>
              <a:prstGeom prst="rect">
                <a:avLst/>
              </a:prstGeom>
              <a:blipFill rotWithShape="1">
                <a:blip r:embed="rId2"/>
                <a:stretch>
                  <a:fillRect t="-69" b="58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5"/>
          <p:cNvSpPr txBox="1"/>
          <p:nvPr/>
        </p:nvSpPr>
        <p:spPr>
          <a:xfrm>
            <a:off x="0" y="2283750"/>
            <a:ext cx="8999220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=0.9×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67.8+54.3-22.1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5"/>
              <p:cNvSpPr txBox="1"/>
              <p:nvPr/>
            </p:nvSpPr>
            <p:spPr>
              <a:xfrm>
                <a:off x="41910" y="3082140"/>
                <a:ext cx="8999220" cy="58477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𝟎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.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×</m:t>
                    </m:r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𝟏𝟎𝟎</m:t>
                    </m:r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" y="3082140"/>
                <a:ext cx="8999220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83" b="73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5"/>
              <p:cNvSpPr txBox="1"/>
              <p:nvPr/>
            </p:nvSpPr>
            <p:spPr>
              <a:xfrm>
                <a:off x="0" y="3893132"/>
                <a:ext cx="8999220" cy="58477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32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32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𝟗𝟎</m:t>
                    </m:r>
                  </m:oMath>
                </a14:m>
                <a:endParaRPr lang="zh-CN" altLang="en-US" sz="32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893132"/>
                <a:ext cx="8999220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00" b="8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/>
      <p:bldP spid="5" grpId="0" bldLvl="0" animBg="1"/>
      <p:bldP spid="7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72390" y="737870"/>
                <a:ext cx="8999220" cy="2005293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四、应用题（共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25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分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）</a:t>
                </a:r>
                <a:endParaRPr lang="en-US" altLang="zh-CN" sz="2800" b="1" dirty="0" smtClean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1.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迎</a:t>
                </a:r>
                <a:r>
                  <a:rPr lang="en-US" altLang="zh-CN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2008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年奥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运，完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成一项工程，甲单独做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20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天完成，乙队单独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做</a:t>
                </a:r>
                <a:r>
                  <a:rPr lang="en-US" altLang="zh-CN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30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天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完成，甲队先干了这项工程的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 smtClean="0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 smtClean="0"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</m:den>
                    </m:f>
                  </m:oMath>
                </a14:m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后，乙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队又加入施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工，完成这</a:t>
                </a:r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项工程共用多少天</a:t>
                </a:r>
                <a:r>
                  <a:rPr lang="zh-CN" altLang="en-US" sz="28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？</a:t>
                </a:r>
                <a:endParaRPr lang="zh-CN" altLang="en-US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" y="737870"/>
                <a:ext cx="8999220" cy="2005293"/>
              </a:xfrm>
              <a:prstGeom prst="rect">
                <a:avLst/>
              </a:prstGeom>
              <a:blipFill rotWithShape="1">
                <a:blip r:embed="rId1"/>
                <a:stretch>
                  <a:fillRect b="30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5"/>
              <p:cNvSpPr txBox="1"/>
              <p:nvPr/>
            </p:nvSpPr>
            <p:spPr>
              <a:xfrm>
                <a:off x="123630" y="2721563"/>
                <a:ext cx="3152370" cy="90178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𝟒</m:t>
                          </m:r>
                        </m:den>
                      </m:f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÷</m:t>
                      </m:r>
                      <m:f>
                        <m:fPr>
                          <m:ctrl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  <a:ea typeface="宋体" panose="02010600030101010101" pitchFamily="2" charset="-122"/>
                            </a:rPr>
                            <m:t>𝟐𝟎</m:t>
                          </m:r>
                        </m:den>
                      </m:f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𝟓</m:t>
                      </m:r>
                      <m:r>
                        <a:rPr lang="zh-CN" altLang="en-US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（天）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30" y="2721563"/>
                <a:ext cx="3152370" cy="901785"/>
              </a:xfrm>
              <a:prstGeom prst="rect">
                <a:avLst/>
              </a:prstGeom>
              <a:blipFill rotWithShape="1">
                <a:blip r:embed="rId2"/>
                <a:stretch>
                  <a:fillRect l="-14" t="-65" r="1" b="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5"/>
              <p:cNvSpPr txBox="1"/>
              <p:nvPr/>
            </p:nvSpPr>
            <p:spPr>
              <a:xfrm>
                <a:off x="3204000" y="2743163"/>
                <a:ext cx="5328000" cy="73718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r>
                  <a:rPr lang="zh-CN" altLang="en-US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（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ea typeface="宋体" panose="02010600030101010101" pitchFamily="2" charset="-122"/>
                  </a:rPr>
                  <a:t>1-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𝟒</m:t>
                        </m:r>
                      </m:den>
                    </m:f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）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÷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</m:ctrlPr>
                          </m:fPr>
                          <m:num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𝟐𝟎</m:t>
                            </m:r>
                          </m:den>
                        </m:f>
                        <m:r>
                          <a:rPr lang="en-US" altLang="zh-CN" sz="2800" b="1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</a:rPr>
                          <m:t>+</m:t>
                        </m:r>
                        <m:f>
                          <m:f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</m:ctrlPr>
                          </m:fPr>
                          <m:num>
                            <m: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zh-CN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𝟑</m:t>
                            </m:r>
                            <m: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𝟗</m:t>
                    </m:r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（天）</m:t>
                    </m:r>
                  </m:oMath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000" y="2743163"/>
                <a:ext cx="5328000" cy="737189"/>
              </a:xfrm>
              <a:prstGeom prst="rect">
                <a:avLst/>
              </a:prstGeom>
              <a:blipFill rotWithShape="1">
                <a:blip r:embed="rId3"/>
                <a:stretch>
                  <a:fillRect l="-8" t="-81" r="3" b="7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5"/>
              <p:cNvSpPr txBox="1"/>
              <p:nvPr/>
            </p:nvSpPr>
            <p:spPr>
              <a:xfrm>
                <a:off x="125280" y="3723750"/>
                <a:ext cx="315237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𝟓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+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𝟗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𝟏𝟒</m:t>
                      </m:r>
                      <m:r>
                        <a:rPr lang="zh-CN" altLang="en-US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（天）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80" y="3723750"/>
                <a:ext cx="315237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" t="-21" r="13" b="1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5"/>
              <p:cNvSpPr txBox="1"/>
              <p:nvPr/>
            </p:nvSpPr>
            <p:spPr>
              <a:xfrm>
                <a:off x="2208870" y="4371750"/>
                <a:ext cx="6336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b="1" i="1" dirty="0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答：</m:t>
                      </m:r>
                      <m:r>
                        <m:rPr>
                          <m:nor/>
                        </m:rPr>
                        <a:rPr lang="zh-CN" altLang="en-US" sz="2800" b="1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m:t>完成这项工程共用</m:t>
                      </m:r>
                      <m:r>
                        <m:rPr>
                          <m:nor/>
                        </m:rPr>
                        <a:rPr lang="en-US" altLang="zh-CN" sz="2800" b="1" i="0" dirty="0" smtClean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m:t>14</m:t>
                      </m:r>
                      <m:r>
                        <m:rPr>
                          <m:nor/>
                        </m:rPr>
                        <a:rPr lang="zh-CN" altLang="en-US" sz="2800" b="1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m:t>天</m:t>
                      </m:r>
                      <m:r>
                        <a:rPr lang="zh-CN" altLang="en-US" sz="2800" b="1" i="1" dirty="0" smtClean="0">
                          <a:latin typeface="Cambria Math" panose="02040503050406030204"/>
                          <a:ea typeface="宋体" panose="02010600030101010101" pitchFamily="2" charset="-122"/>
                        </a:rPr>
                        <m:t>。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870" y="4371750"/>
                <a:ext cx="6336000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5" t="-78" r="5" b="7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7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224676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两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地相距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540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千米，甲乙两车往返行驶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于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两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地之间，都是到达一地之后立即返回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，乙车较甲车快。设两辆车同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从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地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出发后，第一次和第二次相遇，都在途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中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p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地。那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么两车第三次相遇为止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，乙车一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共行了多少千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米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2072790" y="2734189"/>
            <a:ext cx="46080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5073930" y="271132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5"/>
              <p:cNvSpPr txBox="1"/>
              <p:nvPr/>
            </p:nvSpPr>
            <p:spPr>
              <a:xfrm>
                <a:off x="4912289" y="2757048"/>
                <a:ext cx="41472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P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2289" y="2757048"/>
                <a:ext cx="41472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136" t="-98" r="152" b="9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5"/>
              <p:cNvSpPr txBox="1"/>
              <p:nvPr/>
            </p:nvSpPr>
            <p:spPr>
              <a:xfrm>
                <a:off x="1928790" y="2757048"/>
                <a:ext cx="41472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A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8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790" y="2757048"/>
                <a:ext cx="41472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71" t="-98" r="87" b="9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5"/>
              <p:cNvSpPr txBox="1"/>
              <p:nvPr/>
            </p:nvSpPr>
            <p:spPr>
              <a:xfrm>
                <a:off x="6473430" y="2763798"/>
                <a:ext cx="41472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B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9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430" y="2763798"/>
                <a:ext cx="41472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58" t="-53" r="74" b="4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本框 5"/>
              <p:cNvSpPr txBox="1"/>
              <p:nvPr/>
            </p:nvSpPr>
            <p:spPr>
              <a:xfrm>
                <a:off x="475815" y="3281438"/>
                <a:ext cx="315237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第一次</m:t>
                      </m:r>
                      <m:r>
                        <a:rPr lang="zh-CN" altLang="en-US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相遇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0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15" y="3281438"/>
                <a:ext cx="315237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" t="-75" r="14" b="71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5"/>
              <p:cNvSpPr txBox="1"/>
              <p:nvPr/>
            </p:nvSpPr>
            <p:spPr>
              <a:xfrm>
                <a:off x="3315314" y="3287018"/>
                <a:ext cx="5072686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乙走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𝟏</m:t>
                    </m:r>
                  </m:oMath>
                </a14:m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个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AP</a:t>
                </a:r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，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个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PB</a:t>
                </a:r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，</a:t>
                </a:r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1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314" y="3287018"/>
                <a:ext cx="5072686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12" t="-49" r="6" b="4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5"/>
              <p:cNvSpPr txBox="1"/>
              <p:nvPr/>
            </p:nvSpPr>
            <p:spPr>
              <a:xfrm>
                <a:off x="475815" y="3804658"/>
                <a:ext cx="315237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第二次</m:t>
                      </m:r>
                      <m:r>
                        <a:rPr lang="zh-CN" altLang="en-US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相遇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15" y="3804658"/>
                <a:ext cx="3152370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6" t="-71" r="14" b="6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5"/>
              <p:cNvSpPr txBox="1"/>
              <p:nvPr/>
            </p:nvSpPr>
            <p:spPr>
              <a:xfrm>
                <a:off x="3325124" y="3804658"/>
                <a:ext cx="2326876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乙走</m:t>
                    </m:r>
                    <m:r>
                      <a:rPr lang="en-US" altLang="zh-CN" sz="2800" b="1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宋体" panose="02010600030101010101" pitchFamily="2" charset="-122"/>
                      </a:rPr>
                      <m:t>𝟐</m:t>
                    </m:r>
                  </m:oMath>
                </a14:m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个</a:t>
                </a:r>
                <a:r>
                  <a:rPr lang="en-US" altLang="zh-CN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AP</a:t>
                </a:r>
                <a:r>
                  <a:rPr lang="zh-CN" altLang="en-US" sz="2800" b="1" dirty="0" smtClean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，</a:t>
                </a:r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4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124" y="3804658"/>
                <a:ext cx="2326876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11" t="-71" r="21" b="6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本框 5"/>
          <p:cNvSpPr txBox="1"/>
          <p:nvPr/>
        </p:nvSpPr>
        <p:spPr>
          <a:xfrm>
            <a:off x="5496562" y="3738846"/>
            <a:ext cx="2326876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AP= 2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个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PB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475815" y="4262066"/>
            <a:ext cx="6940718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540×6÷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2+1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×2= 2160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km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5"/>
          <p:cNvSpPr txBox="1"/>
          <p:nvPr/>
        </p:nvSpPr>
        <p:spPr>
          <a:xfrm>
            <a:off x="497138" y="4620280"/>
            <a:ext cx="6940718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乙车一共行了多少千米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3" grpId="0" bldLvl="0" animBg="1"/>
      <p:bldP spid="14" grpId="0" bldLvl="0" animBg="1"/>
      <p:bldP spid="15" grpId="0"/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13849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ABC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是等腰直角三角形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是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半圆周的中点，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BC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是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半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圆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的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直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径，已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知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AB=BC=10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，那么阴影部分的面积是多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少？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(π=3.14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5"/>
              <p:cNvSpPr txBox="1"/>
              <p:nvPr/>
            </p:nvSpPr>
            <p:spPr>
              <a:xfrm>
                <a:off x="324000" y="2211750"/>
                <a:ext cx="792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𝒓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: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9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0" y="2211750"/>
                <a:ext cx="792000" cy="523220"/>
              </a:xfrm>
              <a:prstGeom prst="rect">
                <a:avLst/>
              </a:prstGeom>
              <a:blipFill rotWithShape="1">
                <a:blip r:embed="rId1"/>
                <a:stretch>
                  <a:fillRect l="-19" t="-9" r="39" b="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框 5"/>
          <p:cNvSpPr txBox="1"/>
          <p:nvPr/>
        </p:nvSpPr>
        <p:spPr>
          <a:xfrm>
            <a:off x="763118" y="2228670"/>
            <a:ext cx="1648882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10÷2=5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1908000" y="2751890"/>
            <a:ext cx="2592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10×5÷2= 25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5"/>
              <p:cNvSpPr txBox="1"/>
              <p:nvPr/>
            </p:nvSpPr>
            <p:spPr>
              <a:xfrm>
                <a:off x="319860" y="2726960"/>
                <a:ext cx="792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𝑺</m:t>
                      </m:r>
                      <m:r>
                        <a:rPr lang="zh-CN" altLang="en-US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三角形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: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2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860" y="2726960"/>
                <a:ext cx="7920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57" t="-52" r="-71681" b="-75076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5"/>
              <p:cNvSpPr txBox="1"/>
              <p:nvPr/>
            </p:nvSpPr>
            <p:spPr>
              <a:xfrm>
                <a:off x="289530" y="3250180"/>
                <a:ext cx="161847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𝑺</m:t>
                      </m:r>
                      <m:r>
                        <a:rPr lang="zh-CN" altLang="en-US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弓</m:t>
                      </m:r>
                      <m:r>
                        <a:rPr lang="zh-CN" altLang="en-US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形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: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3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30" y="3250180"/>
                <a:ext cx="161847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37" t="-48" r="28" b="4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本框 5"/>
          <p:cNvSpPr txBox="1"/>
          <p:nvPr/>
        </p:nvSpPr>
        <p:spPr>
          <a:xfrm>
            <a:off x="1836000" y="3302470"/>
            <a:ext cx="5688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5×5×3.14÷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4-5×5÷2=7.125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934920" y="2029260"/>
            <a:ext cx="2162840" cy="1440000"/>
            <a:chOff x="5934920" y="2029260"/>
            <a:chExt cx="2162840" cy="1440000"/>
          </a:xfrm>
        </p:grpSpPr>
        <p:sp>
          <p:nvSpPr>
            <p:cNvPr id="15" name="任意多边形 14"/>
            <p:cNvSpPr/>
            <p:nvPr/>
          </p:nvSpPr>
          <p:spPr>
            <a:xfrm>
              <a:off x="7375010" y="2029260"/>
              <a:ext cx="720000" cy="1440000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134" h="2268">
                  <a:moveTo>
                    <a:pt x="0" y="0"/>
                  </a:moveTo>
                  <a:cubicBezTo>
                    <a:pt x="626" y="0"/>
                    <a:pt x="1134" y="508"/>
                    <a:pt x="1134" y="1134"/>
                  </a:cubicBezTo>
                  <a:cubicBezTo>
                    <a:pt x="1134" y="1760"/>
                    <a:pt x="626" y="2268"/>
                    <a:pt x="0" y="2268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6" name="直角三角形 15"/>
            <p:cNvSpPr/>
            <p:nvPr/>
          </p:nvSpPr>
          <p:spPr>
            <a:xfrm flipH="1" flipV="1">
              <a:off x="5934920" y="2029260"/>
              <a:ext cx="1440000" cy="1440000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5940000" y="2029260"/>
              <a:ext cx="2155190" cy="722630"/>
            </a:xfrm>
            <a:custGeom>
              <a:avLst/>
              <a:gdLst>
                <a:gd name="connsiteX0" fmla="*/ 3394 w 3394"/>
                <a:gd name="connsiteY0" fmla="*/ 1138 h 1138"/>
                <a:gd name="connsiteX1" fmla="*/ 0 w 3394"/>
                <a:gd name="connsiteY1" fmla="*/ 0 h 1138"/>
                <a:gd name="connsiteX2" fmla="*/ 2250 w 3394"/>
                <a:gd name="connsiteY2" fmla="*/ 7 h 1138"/>
                <a:gd name="connsiteX3" fmla="*/ 3394 w 3394"/>
                <a:gd name="connsiteY3" fmla="*/ 1138 h 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94" h="1138">
                  <a:moveTo>
                    <a:pt x="3394" y="1138"/>
                  </a:moveTo>
                  <a:lnTo>
                    <a:pt x="0" y="0"/>
                  </a:lnTo>
                  <a:lnTo>
                    <a:pt x="2250" y="7"/>
                  </a:lnTo>
                  <a:lnTo>
                    <a:pt x="3394" y="1138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7375190" y="2037025"/>
              <a:ext cx="720000" cy="722510"/>
            </a:xfrm>
            <a:custGeom>
              <a:avLst/>
              <a:gdLst>
                <a:gd name="connsiteX0" fmla="*/ 3394 w 3394"/>
                <a:gd name="connsiteY0" fmla="*/ 1138 h 1138"/>
                <a:gd name="connsiteX1" fmla="*/ 0 w 3394"/>
                <a:gd name="connsiteY1" fmla="*/ 0 h 1138"/>
                <a:gd name="connsiteX2" fmla="*/ 2250 w 3394"/>
                <a:gd name="connsiteY2" fmla="*/ 7 h 1138"/>
                <a:gd name="connsiteX3" fmla="*/ 3394 w 3394"/>
                <a:gd name="connsiteY3" fmla="*/ 1138 h 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4" h="1138">
                  <a:moveTo>
                    <a:pt x="0" y="0"/>
                  </a:moveTo>
                  <a:cubicBezTo>
                    <a:pt x="626" y="0"/>
                    <a:pt x="1134" y="508"/>
                    <a:pt x="1134" y="1134"/>
                  </a:cubicBezTo>
                  <a:lnTo>
                    <a:pt x="1134" y="1138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FF99">
                <a:alpha val="35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5942570" y="2030065"/>
              <a:ext cx="2155190" cy="722630"/>
            </a:xfrm>
            <a:custGeom>
              <a:avLst/>
              <a:gdLst>
                <a:gd name="connsiteX0" fmla="*/ 3394 w 3394"/>
                <a:gd name="connsiteY0" fmla="*/ 1138 h 1138"/>
                <a:gd name="connsiteX1" fmla="*/ 0 w 3394"/>
                <a:gd name="connsiteY1" fmla="*/ 0 h 1138"/>
                <a:gd name="connsiteX2" fmla="*/ 2250 w 3394"/>
                <a:gd name="connsiteY2" fmla="*/ 7 h 1138"/>
                <a:gd name="connsiteX3" fmla="*/ 3394 w 3394"/>
                <a:gd name="connsiteY3" fmla="*/ 1138 h 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94" h="1138">
                  <a:moveTo>
                    <a:pt x="3394" y="1138"/>
                  </a:moveTo>
                  <a:lnTo>
                    <a:pt x="0" y="0"/>
                  </a:lnTo>
                  <a:lnTo>
                    <a:pt x="2250" y="7"/>
                  </a:lnTo>
                  <a:lnTo>
                    <a:pt x="3394" y="1138"/>
                  </a:lnTo>
                  <a:close/>
                </a:path>
              </a:pathLst>
            </a:custGeom>
            <a:solidFill>
              <a:srgbClr val="99FF99">
                <a:alpha val="5500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8" name="任意多边形 17"/>
          <p:cNvSpPr/>
          <p:nvPr/>
        </p:nvSpPr>
        <p:spPr>
          <a:xfrm>
            <a:off x="5934920" y="2039680"/>
            <a:ext cx="2155190" cy="722630"/>
          </a:xfrm>
          <a:custGeom>
            <a:avLst/>
            <a:gdLst>
              <a:gd name="connsiteX0" fmla="*/ 3394 w 3394"/>
              <a:gd name="connsiteY0" fmla="*/ 1138 h 1138"/>
              <a:gd name="connsiteX1" fmla="*/ 0 w 3394"/>
              <a:gd name="connsiteY1" fmla="*/ 0 h 1138"/>
              <a:gd name="connsiteX2" fmla="*/ 2250 w 3394"/>
              <a:gd name="connsiteY2" fmla="*/ 7 h 1138"/>
              <a:gd name="connsiteX3" fmla="*/ 3394 w 3394"/>
              <a:gd name="connsiteY3" fmla="*/ 1138 h 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4" h="1138">
                <a:moveTo>
                  <a:pt x="3394" y="1138"/>
                </a:moveTo>
                <a:lnTo>
                  <a:pt x="0" y="0"/>
                </a:lnTo>
                <a:lnTo>
                  <a:pt x="2250" y="7"/>
                </a:lnTo>
                <a:lnTo>
                  <a:pt x="3394" y="1138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任意多边形 21"/>
          <p:cNvSpPr/>
          <p:nvPr/>
        </p:nvSpPr>
        <p:spPr>
          <a:xfrm>
            <a:off x="7377760" y="2039800"/>
            <a:ext cx="720000" cy="722510"/>
          </a:xfrm>
          <a:custGeom>
            <a:avLst/>
            <a:gdLst>
              <a:gd name="connsiteX0" fmla="*/ 3394 w 3394"/>
              <a:gd name="connsiteY0" fmla="*/ 1138 h 1138"/>
              <a:gd name="connsiteX1" fmla="*/ 0 w 3394"/>
              <a:gd name="connsiteY1" fmla="*/ 0 h 1138"/>
              <a:gd name="connsiteX2" fmla="*/ 2250 w 3394"/>
              <a:gd name="connsiteY2" fmla="*/ 7 h 1138"/>
              <a:gd name="connsiteX3" fmla="*/ 3394 w 3394"/>
              <a:gd name="connsiteY3" fmla="*/ 1138 h 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" h="1138">
                <a:moveTo>
                  <a:pt x="0" y="0"/>
                </a:moveTo>
                <a:cubicBezTo>
                  <a:pt x="626" y="0"/>
                  <a:pt x="1134" y="508"/>
                  <a:pt x="1134" y="1134"/>
                </a:cubicBezTo>
                <a:lnTo>
                  <a:pt x="1134" y="1138"/>
                </a:lnTo>
                <a:lnTo>
                  <a:pt x="0" y="17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26" name="直接连接符 25"/>
          <p:cNvCxnSpPr>
            <a:stCxn id="15" idx="3"/>
            <a:endCxn id="16" idx="1"/>
          </p:cNvCxnSpPr>
          <p:nvPr/>
        </p:nvCxnSpPr>
        <p:spPr>
          <a:xfrm flipH="1">
            <a:off x="7374920" y="2749260"/>
            <a:ext cx="72009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5"/>
              <p:cNvSpPr txBox="1"/>
              <p:nvPr/>
            </p:nvSpPr>
            <p:spPr>
              <a:xfrm>
                <a:off x="255600" y="3773400"/>
                <a:ext cx="161847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𝑺</m:t>
                      </m:r>
                      <m:r>
                        <a:rPr lang="zh-CN" altLang="en-US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阴影</m:t>
                      </m:r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: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7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00" y="3773400"/>
                <a:ext cx="161847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20" t="-44" r="11" b="40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文本框 5"/>
          <p:cNvSpPr txBox="1"/>
          <p:nvPr/>
        </p:nvSpPr>
        <p:spPr>
          <a:xfrm>
            <a:off x="1836000" y="3872910"/>
            <a:ext cx="5688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25+7.125=32.125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5"/>
              <p:cNvSpPr txBox="1"/>
              <p:nvPr/>
            </p:nvSpPr>
            <p:spPr>
              <a:xfrm>
                <a:off x="5538920" y="1764075"/>
                <a:ext cx="792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1" i="1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A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9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920" y="1764075"/>
                <a:ext cx="792000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57" t="-9" r="76" b="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5"/>
              <p:cNvSpPr txBox="1"/>
              <p:nvPr/>
            </p:nvSpPr>
            <p:spPr>
              <a:xfrm>
                <a:off x="8097760" y="2497925"/>
                <a:ext cx="792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D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0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7760" y="2497925"/>
                <a:ext cx="792000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30" t="-90" r="50" b="86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5"/>
              <p:cNvSpPr txBox="1"/>
              <p:nvPr/>
            </p:nvSpPr>
            <p:spPr>
              <a:xfrm>
                <a:off x="6444000" y="1599645"/>
                <a:ext cx="792000" cy="523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  <a:ea typeface="宋体" panose="02010600030101010101" pitchFamily="2" charset="-122"/>
                        </a:rPr>
                        <m:t>𝟏𝟎</m:t>
                      </m:r>
                    </m:oMath>
                  </m:oMathPara>
                </a14:m>
                <a:endParaRPr lang="zh-CN" altLang="en-US" sz="28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1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000" y="1599645"/>
                <a:ext cx="792000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3" t="-15" r="22" b="11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/>
      <p:bldP spid="11" grpId="0"/>
      <p:bldP spid="12" grpId="0" bldLvl="0" animBg="1"/>
      <p:bldP spid="13" grpId="0" bldLvl="0" animBg="1"/>
      <p:bldP spid="14" grpId="0"/>
      <p:bldP spid="18" grpId="0" bldLvl="0" animBg="1"/>
      <p:bldP spid="22" grpId="0" bldLvl="0" animBg="1"/>
      <p:bldP spid="27" grpId="0" bldLvl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1660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在一个比例里，已知两个外项互为倒数，其中一个内项是最小的质数，另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个内项是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   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sz="1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内项积等于外项积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475095" y="1146175"/>
            <a:ext cx="488275" cy="733228"/>
            <a:chOff x="6530" y="3268"/>
            <a:chExt cx="820" cy="1344"/>
          </a:xfrm>
        </p:grpSpPr>
        <p:sp>
          <p:nvSpPr>
            <p:cNvPr id="3" name="文本框 2"/>
            <p:cNvSpPr txBox="1"/>
            <p:nvPr/>
          </p:nvSpPr>
          <p:spPr>
            <a:xfrm>
              <a:off x="6541" y="32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6541" y="3768"/>
              <a:ext cx="809" cy="8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b="1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6530" y="3939"/>
              <a:ext cx="599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21945" y="808990"/>
            <a:ext cx="8677275" cy="298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、一个直角三角形的两个锐角度数的比是2:1，则这两个锐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角的度数分别是（     ）度和（     ）度。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直角三角形两个锐角度数和是</a:t>
            </a: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90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°</a:t>
            </a:r>
            <a:endParaRPr lang="zh-CN" altLang="en-US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  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=30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°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  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=60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°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88440" y="2426335"/>
          <a:ext cx="63406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330200" imgH="393700" progId="Equation.KSEE3">
                  <p:embed/>
                </p:oleObj>
              </mc:Choice>
              <mc:Fallback>
                <p:oleObj name="" r:id="rId1" imgW="330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88440" y="2426335"/>
                        <a:ext cx="63406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88290" y="3119613"/>
          <a:ext cx="63436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330200" imgH="393700" progId="Equation.KSEE3">
                  <p:embed/>
                </p:oleObj>
              </mc:Choice>
              <mc:Fallback>
                <p:oleObj name="" r:id="rId3" imgW="330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88290" y="3119613"/>
                        <a:ext cx="63436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427855" y="1266190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88480" y="1266190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、一个两位小数四舍五入后是90.0.这个数最大应小于（      ），最小应大于（    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45540" y="124015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90.04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87315" y="124015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89.95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21945" y="808990"/>
            <a:ext cx="867727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用“1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这四个数字，用“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+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，( )”组成得数2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的算式是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                 ）。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892675" y="1240155"/>
            <a:ext cx="31648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7-3-1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8=24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、某车间有3人请病假，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人请事假，出勤率是92%，该车间一共有（    ）人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3+1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1-92%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=50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（人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13075" y="122491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390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、大，小两个圆的面积之比是9: 1. 周长相差12.56厘米，则大小两圆面积相差（      ）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周长比是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半径比是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12.56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3-1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=6.28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6.28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3.14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面积差：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3.14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3²-1²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=25.12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4920" y="1240155"/>
            <a:ext cx="1329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25.12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54330" y="808990"/>
            <a:ext cx="867727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、小明前几次的数学考试成绩平均为84分，这一次考了100分，平均成绩提高到了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86分，这次是第(     )次考试。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100-86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86-84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=7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7+1=8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27010" y="1239520"/>
            <a:ext cx="772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2472</Words>
  <Application>WPS 演示</Application>
  <PresentationFormat>全屏显示</PresentationFormat>
  <Paragraphs>252</Paragraphs>
  <Slides>23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23</vt:i4>
      </vt:variant>
    </vt:vector>
  </HeadingPairs>
  <TitlesOfParts>
    <vt:vector size="45" baseType="lpstr">
      <vt:lpstr>Arial</vt:lpstr>
      <vt:lpstr>宋体</vt:lpstr>
      <vt:lpstr>Wingdings</vt:lpstr>
      <vt:lpstr>微软雅黑</vt:lpstr>
      <vt:lpstr>Calibri</vt:lpstr>
      <vt:lpstr>Arial Unicode MS</vt:lpstr>
      <vt:lpstr>Cambria Math</vt:lpstr>
      <vt:lpstr>Cambria Math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149</cp:revision>
  <dcterms:created xsi:type="dcterms:W3CDTF">2020-02-07T09:42:00Z</dcterms:created>
  <dcterms:modified xsi:type="dcterms:W3CDTF">2026-03-22T02:23:05Z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C06C6084426342D7A7304ED9DAB8FDE0_13</vt:lpwstr>
  </property>
</Properties>
</file>