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434" r:id="rId3"/>
    <p:sldId id="2513" r:id="rId4"/>
    <p:sldId id="2514" r:id="rId5"/>
    <p:sldId id="2515" r:id="rId6"/>
    <p:sldId id="2517" r:id="rId7"/>
    <p:sldId id="2518" r:id="rId8"/>
    <p:sldId id="2519" r:id="rId9"/>
    <p:sldId id="2520" r:id="rId10"/>
    <p:sldId id="2521" r:id="rId11"/>
    <p:sldId id="2522" r:id="rId12"/>
  </p:sldIdLst>
  <p:sldSz cx="9144000" cy="5715000" type="screen16x10"/>
  <p:notesSz cx="9723120" cy="6858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47" userDrawn="1">
          <p15:clr>
            <a:srgbClr val="A4A3A4"/>
          </p15:clr>
        </p15:guide>
        <p15:guide id="2" pos="288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1C"/>
    <a:srgbClr val="FF00FF"/>
    <a:srgbClr val="A5F1ED"/>
    <a:srgbClr val="92EEEA"/>
    <a:srgbClr val="777777"/>
    <a:srgbClr val="B2B2B2"/>
    <a:srgbClr val="C2A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0" d="100"/>
          <a:sy n="60" d="100"/>
        </p:scale>
        <p:origin x="-1456" y="-372"/>
      </p:cViewPr>
      <p:guideLst>
        <p:guide orient="horz" pos="2247"/>
        <p:guide pos="288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5507038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sz="1200" b="0" strike="noStrike" noProof="1"/>
          </a:p>
        </p:txBody>
      </p:sp>
      <p:sp>
        <p:nvSpPr>
          <p:cNvPr id="14340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2805113" y="514350"/>
            <a:ext cx="411480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434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971550" y="3257550"/>
            <a:ext cx="7780338" cy="3086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0"/>
            <a:r>
              <a:rPr lang="en-US" altLang="zh-CN"/>
              <a:t>Second level</a:t>
            </a:r>
            <a:endParaRPr lang="en-US" altLang="zh-CN"/>
          </a:p>
          <a:p>
            <a:pPr lvl="2" indent="0"/>
            <a:r>
              <a:rPr lang="en-US" altLang="zh-CN"/>
              <a:t>Third level</a:t>
            </a:r>
            <a:endParaRPr lang="en-US" altLang="zh-CN"/>
          </a:p>
          <a:p>
            <a:pPr lvl="3" indent="0"/>
            <a:r>
              <a:rPr lang="en-US" altLang="zh-CN"/>
              <a:t>Fourth level</a:t>
            </a:r>
            <a:endParaRPr lang="en-US" altLang="zh-CN"/>
          </a:p>
          <a:p>
            <a:pPr lvl="4" indent="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5507038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sz="1200" b="0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z="1200" b="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0" name="组合 2069"/>
          <p:cNvGrpSpPr/>
          <p:nvPr/>
        </p:nvGrpSpPr>
        <p:grpSpPr>
          <a:xfrm>
            <a:off x="3598863" y="3217333"/>
            <a:ext cx="2101850" cy="784490"/>
            <a:chOff x="0" y="0"/>
            <a:chExt cx="1324" cy="593"/>
          </a:xfrm>
        </p:grpSpPr>
        <p:sp>
          <p:nvSpPr>
            <p:cNvPr id="7189" name="未知"/>
            <p:cNvSpPr/>
            <p:nvPr userDrawn="1"/>
          </p:nvSpPr>
          <p:spPr>
            <a:xfrm rot="4463845">
              <a:off x="369" y="-368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7190" name="图片 2071" descr="haba_02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 rot="4477534">
              <a:off x="363" y="-363"/>
              <a:ext cx="593" cy="1319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61" name="组合 2060"/>
          <p:cNvGrpSpPr/>
          <p:nvPr/>
        </p:nvGrpSpPr>
        <p:grpSpPr>
          <a:xfrm rot="1366339">
            <a:off x="5407026" y="4177771"/>
            <a:ext cx="1273175" cy="476250"/>
            <a:chOff x="0" y="0"/>
            <a:chExt cx="1329" cy="596"/>
          </a:xfrm>
        </p:grpSpPr>
        <p:pic>
          <p:nvPicPr>
            <p:cNvPr id="7182" name="图片 2061" descr="haba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7183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7184" name="椭圆 2063"/>
          <p:cNvSpPr/>
          <p:nvPr/>
        </p:nvSpPr>
        <p:spPr>
          <a:xfrm>
            <a:off x="8312150" y="5328708"/>
            <a:ext cx="152400" cy="1270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185" name="椭圆 2064"/>
          <p:cNvSpPr/>
          <p:nvPr/>
        </p:nvSpPr>
        <p:spPr>
          <a:xfrm>
            <a:off x="8551863" y="5327386"/>
            <a:ext cx="152400" cy="1270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186" name="椭圆 2065"/>
          <p:cNvSpPr/>
          <p:nvPr/>
        </p:nvSpPr>
        <p:spPr>
          <a:xfrm>
            <a:off x="7835900" y="5328708"/>
            <a:ext cx="152400" cy="1270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7187" name="椭圆 2066"/>
          <p:cNvSpPr/>
          <p:nvPr/>
        </p:nvSpPr>
        <p:spPr>
          <a:xfrm>
            <a:off x="8075613" y="5327386"/>
            <a:ext cx="152400" cy="1270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grpSp>
        <p:nvGrpSpPr>
          <p:cNvPr id="2058" name="组合 2057"/>
          <p:cNvGrpSpPr/>
          <p:nvPr/>
        </p:nvGrpSpPr>
        <p:grpSpPr>
          <a:xfrm rot="4666960">
            <a:off x="1218671" y="3343805"/>
            <a:ext cx="1518708" cy="4086225"/>
            <a:chOff x="0" y="0"/>
            <a:chExt cx="1148" cy="2575"/>
          </a:xfrm>
        </p:grpSpPr>
        <p:sp>
          <p:nvSpPr>
            <p:cNvPr id="7179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7180" name="图片 2059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5" name="组合 2054"/>
          <p:cNvGrpSpPr/>
          <p:nvPr/>
        </p:nvGrpSpPr>
        <p:grpSpPr>
          <a:xfrm rot="2126661">
            <a:off x="339726" y="2489729"/>
            <a:ext cx="1914525" cy="3579813"/>
            <a:chOff x="0" y="0"/>
            <a:chExt cx="1148" cy="2575"/>
          </a:xfrm>
        </p:grpSpPr>
        <p:sp>
          <p:nvSpPr>
            <p:cNvPr id="7176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7177" name="图片 2056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2" name="组合 2051"/>
          <p:cNvGrpSpPr/>
          <p:nvPr/>
        </p:nvGrpSpPr>
        <p:grpSpPr>
          <a:xfrm>
            <a:off x="-1027112" y="1572948"/>
            <a:ext cx="2228850" cy="4168510"/>
            <a:chOff x="0" y="0"/>
            <a:chExt cx="1148" cy="2575"/>
          </a:xfrm>
        </p:grpSpPr>
        <p:sp>
          <p:nvSpPr>
            <p:cNvPr id="7173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7174" name="图片 2053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051" name="图片 2050" descr="haba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4625498">
            <a:off x="8126942" y="4558507"/>
            <a:ext cx="338667" cy="908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1" name="矩形 2049"/>
          <p:cNvSpPr/>
          <p:nvPr/>
        </p:nvSpPr>
        <p:spPr>
          <a:xfrm>
            <a:off x="0" y="0"/>
            <a:ext cx="9144000" cy="1195917"/>
          </a:xfrm>
          <a:prstGeom prst="rect">
            <a:avLst/>
          </a:prstGeom>
          <a:gradFill rotWithShape="1">
            <a:gsLst>
              <a:gs pos="0">
                <a:schemeClr val="folHlink">
                  <a:alpha val="50000"/>
                </a:schemeClr>
              </a:gs>
              <a:gs pos="100000">
                <a:srgbClr val="FFFFFF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2068" name="标题 2067"/>
          <p:cNvSpPr>
            <a:spLocks noGrp="1"/>
          </p:cNvSpPr>
          <p:nvPr>
            <p:ph type="ctrTitle" sz="quarter"/>
          </p:nvPr>
        </p:nvSpPr>
        <p:spPr>
          <a:xfrm>
            <a:off x="3200400" y="1775355"/>
            <a:ext cx="5551488" cy="1225021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>
              <a:defRPr kern="1200"/>
            </a:lvl1pPr>
          </a:lstStyle>
          <a:p>
            <a:pPr lvl="0" fontAlgn="base"/>
            <a:r>
              <a:rPr lang="en-US" altLang="zh-CN" strike="noStrike" noProof="1"/>
              <a:t>Click to edit Master title style</a:t>
            </a:r>
            <a:endParaRPr lang="en-US" altLang="zh-CN" strike="noStrike" noProof="1"/>
          </a:p>
        </p:txBody>
      </p:sp>
      <p:sp>
        <p:nvSpPr>
          <p:cNvPr id="2069" name="副标题 2068"/>
          <p:cNvSpPr>
            <a:spLocks noGrp="1"/>
          </p:cNvSpPr>
          <p:nvPr>
            <p:ph type="subTitle" sz="quarter" idx="1"/>
          </p:nvPr>
        </p:nvSpPr>
        <p:spPr>
          <a:xfrm>
            <a:off x="3362325" y="889000"/>
            <a:ext cx="4984750" cy="898261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en-US" altLang="zh-CN" strike="noStrike" noProof="1"/>
              <a:t>Click to edit Master subtitle style</a:t>
            </a:r>
            <a:endParaRPr lang="en-US" altLang="zh-CN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-0.36441 0.19316 C -0.32413 0.10664 -0.28368 0.02013 -0.22292 -0.01202 C -0.16232 -0.04418 -0.03715 -0.00208 -4.44444E-6 -1.50821E-6 " pathEditMode="relative" ptsTypes="aaA">
                                      <p:cBhvr>
                                        <p:cTn id="20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animMotion origin="layout" path="M -0.15538 -0.15125 C -0.13941 -0.14362 -0.08507 -0.12928 -0.0592 -0.10407 C -0.03333 -0.07887 -0.01232 -0.02174 -1.38889E-6 4.04255E-6 " pathEditMode="relative" rAng="0" ptsTypes="aaa">
                                      <p:cBhvr>
                                        <p:cTn id="2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00" y="76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animMotion origin="layout" path="M -0.25538 -0.14283 C -0.23385 -0.12315 -0.16823 -0.04885 -0.12569 -0.025 C -0.08316 -0.00116 -0.02621 -0.0051 -1.66667E-6 4.81481E-6 " pathEditMode="relative" rAng="0" ptsTypes="aaa">
                                      <p:cBhvr>
                                        <p:cTn id="3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00" y="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>
          <a:xfrm>
            <a:off x="3124200" y="5204354"/>
            <a:ext cx="28956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>
          <a:xfrm>
            <a:off x="6553200" y="5204354"/>
            <a:ext cx="21336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fld id="{9A0DB2DC-4C9A-4742-B13C-FB6460FD3503}" type="slidenum">
              <a:rPr lang="en-US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>
          <a:xfrm>
            <a:off x="457200" y="5204354"/>
            <a:ext cx="21336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9144000" cy="1195917"/>
          </a:xfrm>
          <a:prstGeom prst="rect">
            <a:avLst/>
          </a:prstGeom>
          <a:gradFill rotWithShape="1">
            <a:gsLst>
              <a:gs pos="0">
                <a:schemeClr val="folHlink">
                  <a:alpha val="39998"/>
                </a:schemeClr>
              </a:gs>
              <a:gs pos="100000">
                <a:srgbClr val="FFFFFF">
                  <a:alpha val="39998"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椭圆 1026"/>
          <p:cNvSpPr/>
          <p:nvPr/>
        </p:nvSpPr>
        <p:spPr>
          <a:xfrm>
            <a:off x="8312150" y="5328708"/>
            <a:ext cx="152400" cy="1270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8" name="椭圆 1027"/>
          <p:cNvSpPr/>
          <p:nvPr/>
        </p:nvSpPr>
        <p:spPr>
          <a:xfrm>
            <a:off x="8551863" y="5327386"/>
            <a:ext cx="152400" cy="1270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椭圆 1028"/>
          <p:cNvSpPr/>
          <p:nvPr/>
        </p:nvSpPr>
        <p:spPr>
          <a:xfrm>
            <a:off x="7835900" y="5328708"/>
            <a:ext cx="152400" cy="1270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椭圆 1029"/>
          <p:cNvSpPr/>
          <p:nvPr/>
        </p:nvSpPr>
        <p:spPr>
          <a:xfrm>
            <a:off x="8075613" y="5327386"/>
            <a:ext cx="152400" cy="1270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1" name="文本占位符 1030"/>
          <p:cNvSpPr>
            <a:spLocks noGrp="1"/>
          </p:cNvSpPr>
          <p:nvPr>
            <p:ph type="body"/>
          </p:nvPr>
        </p:nvSpPr>
        <p:spPr>
          <a:xfrm>
            <a:off x="457200" y="1107282"/>
            <a:ext cx="8229600" cy="377163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-285750"/>
            <a:r>
              <a:rPr lang="en-US" altLang="zh-CN"/>
              <a:t>Second level</a:t>
            </a:r>
            <a:endParaRPr lang="en-US" altLang="zh-CN"/>
          </a:p>
          <a:p>
            <a:pPr lvl="2" indent="-228600"/>
            <a:r>
              <a:rPr lang="en-US" altLang="zh-CN"/>
              <a:t>Third level</a:t>
            </a:r>
            <a:endParaRPr lang="en-US" altLang="zh-CN"/>
          </a:p>
          <a:p>
            <a:pPr lvl="3" indent="-228600"/>
            <a:r>
              <a:rPr lang="en-US" altLang="zh-CN"/>
              <a:t>Fourth level</a:t>
            </a:r>
            <a:endParaRPr lang="en-US" altLang="zh-CN"/>
          </a:p>
          <a:p>
            <a:pPr lvl="4" indent="-22860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32" name="矩形 1031"/>
          <p:cNvSpPr/>
          <p:nvPr/>
        </p:nvSpPr>
        <p:spPr>
          <a:xfrm>
            <a:off x="3124200" y="5204354"/>
            <a:ext cx="2895600" cy="3968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ctr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3" name="矩形 1032"/>
          <p:cNvSpPr/>
          <p:nvPr/>
        </p:nvSpPr>
        <p:spPr>
          <a:xfrm>
            <a:off x="6553200" y="5204354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r"/>
            <a:endParaRPr lang="zh-CN" altLang="en-US" sz="1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3124200" y="5204354"/>
            <a:ext cx="28956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6553200" y="5204354"/>
            <a:ext cx="21336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 b="0"/>
            </a:lvl1pPr>
          </a:lstStyle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1036" name="矩形 1035"/>
          <p:cNvSpPr/>
          <p:nvPr/>
        </p:nvSpPr>
        <p:spPr>
          <a:xfrm>
            <a:off x="457200" y="5204354"/>
            <a:ext cx="2133600" cy="3968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7" name="日期占位符 1036"/>
          <p:cNvSpPr>
            <a:spLocks noGrp="1"/>
          </p:cNvSpPr>
          <p:nvPr>
            <p:ph type="dt" sz="half" idx="2"/>
          </p:nvPr>
        </p:nvSpPr>
        <p:spPr>
          <a:xfrm>
            <a:off x="457200" y="5204354"/>
            <a:ext cx="2133600" cy="39687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8" name="标题 1037"/>
          <p:cNvSpPr>
            <a:spLocks noGrp="1"/>
          </p:cNvSpPr>
          <p:nvPr>
            <p:ph type="title"/>
          </p:nvPr>
        </p:nvSpPr>
        <p:spPr>
          <a:xfrm>
            <a:off x="233363" y="0"/>
            <a:ext cx="8686800" cy="906198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pic>
        <p:nvPicPr>
          <p:cNvPr id="1039" name="图片 1038" descr="haba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625498">
            <a:off x="2331509" y="5181468"/>
            <a:ext cx="185208" cy="4968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40" name="组合 1039"/>
          <p:cNvGrpSpPr/>
          <p:nvPr/>
        </p:nvGrpSpPr>
        <p:grpSpPr>
          <a:xfrm rot="264869">
            <a:off x="165100" y="4714875"/>
            <a:ext cx="787400" cy="293688"/>
            <a:chOff x="0" y="0"/>
            <a:chExt cx="1329" cy="596"/>
          </a:xfrm>
        </p:grpSpPr>
        <p:pic>
          <p:nvPicPr>
            <p:cNvPr id="1041" name="图片 1040" descr="haba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42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43" name="组合 1042"/>
          <p:cNvGrpSpPr/>
          <p:nvPr/>
        </p:nvGrpSpPr>
        <p:grpSpPr>
          <a:xfrm rot="1366339" flipV="1">
            <a:off x="1071564" y="4972844"/>
            <a:ext cx="650875" cy="243417"/>
            <a:chOff x="0" y="0"/>
            <a:chExt cx="1329" cy="596"/>
          </a:xfrm>
        </p:grpSpPr>
        <p:pic>
          <p:nvPicPr>
            <p:cNvPr id="1044" name="图片 1043" descr="haba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45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618 0.16535 C -0.27587 0.10476 -0.25556 0.0444 -0.20625 0.01688 C -0.15695 -0.01064 -0.0342 0.00277 -2.77778E-7 3.92229E-6 " pathEditMode="relative" ptsTypes="aaA">
                                      <p:cBhvr>
                                        <p:cTn id="11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0.09358 -0.04237 C -0.08611 -0.04098 -0.06545 -0.04237 -0.04879 -0.03357 C -0.03212 -0.02477 -0.00521 0.00138 0.00625 0.01041 " pathEditMode="relative" rAng="0" ptsTypes="aaa">
                                      <p:cBhvr>
                                        <p:cTn id="1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26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11129 -0.06273 C -0.10486 -0.05486 -0.09167 -0.02569 -0.07309 -0.01527 C -0.05452 -0.00486 -0.01528 -0.00324 2.22222E-6 -2.96296E-6 " pathEditMode="relative" rAng="0" ptsTypes="aaa">
                                      <p:cBhvr>
                                        <p:cTn id="25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6387"/>
          <p:cNvSpPr/>
          <p:nvPr/>
        </p:nvSpPr>
        <p:spPr>
          <a:xfrm>
            <a:off x="3840163" y="988219"/>
            <a:ext cx="2690812" cy="5979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364" name="矩形 16387"/>
          <p:cNvSpPr/>
          <p:nvPr/>
        </p:nvSpPr>
        <p:spPr>
          <a:xfrm>
            <a:off x="6804025" y="1156229"/>
            <a:ext cx="458788" cy="4299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4521" y="868326"/>
            <a:ext cx="7432158" cy="18148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    </a:t>
            </a:r>
            <a:r>
              <a:rPr lang="zh-CN" altLang="en-US" sz="2800" dirty="0" smtClean="0">
                <a:latin typeface="Arial" panose="020B0604020202020204" pitchFamily="34" charset="0"/>
                <a:ea typeface="宋体" panose="02010600030101010101" pitchFamily="2" charset="-122"/>
              </a:rPr>
              <a:t>第三十二讲        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《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扇形统计图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》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本单元知识要点：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、要知道扇形统计图的含义和特点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2</a:t>
            </a:r>
            <a:r>
              <a:rPr lang="zh-CN" altLang="en-US" sz="2800" dirty="0" smtClean="0">
                <a:ea typeface="Arial" panose="020B0604020202020204" pitchFamily="34" charset="0"/>
              </a:rPr>
              <a:t>、要学会制作扇形统计图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矩形 16387"/>
          <p:cNvSpPr/>
          <p:nvPr/>
        </p:nvSpPr>
        <p:spPr>
          <a:xfrm>
            <a:off x="3840163" y="2441396"/>
            <a:ext cx="2690812" cy="5979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矩形 16387"/>
          <p:cNvSpPr/>
          <p:nvPr/>
        </p:nvSpPr>
        <p:spPr>
          <a:xfrm>
            <a:off x="6804025" y="2609406"/>
            <a:ext cx="458788" cy="4299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矩形 16387"/>
          <p:cNvSpPr/>
          <p:nvPr/>
        </p:nvSpPr>
        <p:spPr>
          <a:xfrm>
            <a:off x="3840163" y="2441396"/>
            <a:ext cx="2690812" cy="5979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矩形 16387"/>
          <p:cNvSpPr/>
          <p:nvPr/>
        </p:nvSpPr>
        <p:spPr>
          <a:xfrm>
            <a:off x="6804025" y="2609406"/>
            <a:ext cx="458788" cy="4299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矩形 16387"/>
          <p:cNvSpPr/>
          <p:nvPr/>
        </p:nvSpPr>
        <p:spPr>
          <a:xfrm>
            <a:off x="3840163" y="2441396"/>
            <a:ext cx="2690812" cy="59795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 lnSpcReduction="10000"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1" name="矩形 16387"/>
          <p:cNvSpPr/>
          <p:nvPr/>
        </p:nvSpPr>
        <p:spPr>
          <a:xfrm>
            <a:off x="6804025" y="2609406"/>
            <a:ext cx="458788" cy="4299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2" name="矩形 16387"/>
          <p:cNvSpPr/>
          <p:nvPr/>
        </p:nvSpPr>
        <p:spPr>
          <a:xfrm>
            <a:off x="6804025" y="2609406"/>
            <a:ext cx="458788" cy="4299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0363" y="797437"/>
            <a:ext cx="8165804" cy="95410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六、你还记得什么叫圆心角吗？请算出第一题中王大妈所养的各种家禽的扇形的圆心角。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6422066" y="1984745"/>
            <a:ext cx="2020186" cy="1727791"/>
          </a:xfrm>
          <a:prstGeom prst="ellipse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" name="直接连接符 3"/>
          <p:cNvCxnSpPr>
            <a:endCxn id="3" idx="7"/>
          </p:cNvCxnSpPr>
          <p:nvPr/>
        </p:nvCxnSpPr>
        <p:spPr>
          <a:xfrm rot="5400000" flipH="1" flipV="1">
            <a:off x="7463026" y="2196275"/>
            <a:ext cx="641878" cy="724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直接连接符 4"/>
          <p:cNvCxnSpPr>
            <a:stCxn id="3" idx="1"/>
          </p:cNvCxnSpPr>
          <p:nvPr/>
        </p:nvCxnSpPr>
        <p:spPr>
          <a:xfrm rot="16200000" flipH="1">
            <a:off x="6775895" y="2179794"/>
            <a:ext cx="614326" cy="7302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 rot="16200000" flipV="1">
            <a:off x="7266621" y="3029545"/>
            <a:ext cx="786598" cy="4376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911164" y="2126512"/>
            <a:ext cx="1541721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鸭占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25%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751132" y="2835346"/>
            <a:ext cx="691116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鹅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4618" y="3021418"/>
            <a:ext cx="1318437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鸡占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45%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52885" y="2808758"/>
            <a:ext cx="4954772" cy="13849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鸭：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360°×25%=90</a:t>
            </a:r>
            <a:r>
              <a:rPr lang="en-US" altLang="zh-CN" sz="2800" dirty="0" smtClean="0">
                <a:ea typeface="Arial" panose="020B0604020202020204" pitchFamily="34" charset="0"/>
              </a:rPr>
              <a:t>°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鸡 ：</a:t>
            </a:r>
            <a:r>
              <a:rPr lang="en-US" altLang="zh-CN" sz="2800" dirty="0" smtClean="0">
                <a:ea typeface="Arial" panose="020B0604020202020204" pitchFamily="34" charset="0"/>
              </a:rPr>
              <a:t>360°×45%=162°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鹅：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360°-90°-162°=108°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2894" y="1701204"/>
            <a:ext cx="5199321" cy="95410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圆心角：由两条半径组成，顶点在圆心的角叫做圆心角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2763" y="444776"/>
            <a:ext cx="7602279" cy="569386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一、右图是和平乡统计员提供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的王大妈家禽养殖统计图。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1</a:t>
            </a:r>
            <a:r>
              <a:rPr lang="zh-CN" altLang="en-US" sz="2800" dirty="0" smtClean="0">
                <a:ea typeface="Arial" panose="020B0604020202020204" pitchFamily="34" charset="0"/>
              </a:rPr>
              <a:t>、你能从这个统计图上看到哪些信息？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</a:t>
            </a:r>
            <a:r>
              <a:rPr lang="zh-CN" altLang="en-US" sz="2800" dirty="0" smtClean="0">
                <a:ea typeface="Arial" panose="020B0604020202020204" pitchFamily="34" charset="0"/>
              </a:rPr>
              <a:t>王大妈家养了鸡、鸭和鹅；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</a:t>
            </a:r>
            <a:r>
              <a:rPr lang="zh-CN" altLang="en-US" sz="2800" dirty="0" smtClean="0">
                <a:ea typeface="Arial" panose="020B0604020202020204" pitchFamily="34" charset="0"/>
              </a:rPr>
              <a:t>养的鸡最多；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</a:t>
            </a:r>
            <a:r>
              <a:rPr lang="zh-CN" altLang="en-US" sz="2800" dirty="0" smtClean="0">
                <a:ea typeface="Arial" panose="020B0604020202020204" pitchFamily="34" charset="0"/>
              </a:rPr>
              <a:t>养的鸭占总数的</a:t>
            </a:r>
            <a:r>
              <a:rPr lang="en-US" altLang="zh-CN" sz="2800" dirty="0" smtClean="0">
                <a:ea typeface="Arial" panose="020B0604020202020204" pitchFamily="34" charset="0"/>
              </a:rPr>
              <a:t> </a:t>
            </a:r>
            <a:r>
              <a:rPr lang="zh-CN" altLang="en-US" sz="2800" dirty="0" smtClean="0">
                <a:ea typeface="Arial" panose="020B0604020202020204" pitchFamily="34" charset="0"/>
              </a:rPr>
              <a:t>四分之一</a:t>
            </a:r>
            <a:r>
              <a:rPr lang="en-US" altLang="zh-CN" sz="2800" dirty="0" smtClean="0">
                <a:ea typeface="Arial" panose="020B0604020202020204" pitchFamily="34" charset="0"/>
              </a:rPr>
              <a:t>   </a:t>
            </a:r>
            <a:r>
              <a:rPr lang="zh-CN" altLang="en-US" sz="2800" dirty="0" smtClean="0">
                <a:ea typeface="Arial" panose="020B0604020202020204" pitchFamily="34" charset="0"/>
              </a:rPr>
              <a:t>。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2</a:t>
            </a:r>
            <a:r>
              <a:rPr lang="zh-CN" altLang="en-US" sz="2800" dirty="0" smtClean="0">
                <a:ea typeface="Arial" panose="020B0604020202020204" pitchFamily="34" charset="0"/>
              </a:rPr>
              <a:t>、用整个圆表示什么？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</a:t>
            </a:r>
            <a:r>
              <a:rPr lang="zh-CN" altLang="en-US" sz="2800" dirty="0" smtClean="0">
                <a:ea typeface="Arial" panose="020B0604020202020204" pitchFamily="34" charset="0"/>
              </a:rPr>
              <a:t>用整个圆表示王大妈家养殖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</a:t>
            </a:r>
            <a:r>
              <a:rPr lang="zh-CN" altLang="en-US" sz="2800" dirty="0" smtClean="0">
                <a:ea typeface="Arial" panose="020B0604020202020204" pitchFamily="34" charset="0"/>
              </a:rPr>
              <a:t>的家禽总数量。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、你从这个扇形统计图上还可以求什么？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</a:t>
            </a:r>
            <a:r>
              <a:rPr lang="zh-CN" altLang="en-US" sz="2800" dirty="0" smtClean="0">
                <a:ea typeface="Arial" panose="020B0604020202020204" pitchFamily="34" charset="0"/>
              </a:rPr>
              <a:t>还可以求出鹅占家禽总数：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      1-25%-45%=30%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6422066" y="1984745"/>
            <a:ext cx="2020186" cy="1727791"/>
          </a:xfrm>
          <a:prstGeom prst="ellipse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" name="直接连接符 5"/>
          <p:cNvCxnSpPr>
            <a:endCxn id="4" idx="7"/>
          </p:cNvCxnSpPr>
          <p:nvPr/>
        </p:nvCxnSpPr>
        <p:spPr>
          <a:xfrm rot="5400000" flipH="1" flipV="1">
            <a:off x="7463026" y="2196275"/>
            <a:ext cx="641878" cy="72487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直接连接符 6"/>
          <p:cNvCxnSpPr>
            <a:stCxn id="4" idx="1"/>
          </p:cNvCxnSpPr>
          <p:nvPr/>
        </p:nvCxnSpPr>
        <p:spPr>
          <a:xfrm rot="16200000" flipH="1">
            <a:off x="6775895" y="2179794"/>
            <a:ext cx="614326" cy="7302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 rot="16200000" flipV="1">
            <a:off x="7266621" y="3029545"/>
            <a:ext cx="786598" cy="43761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304571" y="2720163"/>
            <a:ext cx="584791" cy="27699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1200" dirty="0" smtClean="0">
                <a:latin typeface="Arial" panose="020B0604020202020204" pitchFamily="34" charset="0"/>
                <a:ea typeface="Arial" panose="020B0604020202020204" pitchFamily="34" charset="0"/>
              </a:rPr>
              <a:t>。</a:t>
            </a:r>
            <a:endParaRPr lang="zh-CN" altLang="en-US" sz="12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911164" y="2126512"/>
            <a:ext cx="1541721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鸭占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25%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751132" y="2835346"/>
            <a:ext cx="691116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鹅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64618" y="3021418"/>
            <a:ext cx="1318437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鸡占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45%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568" y="501486"/>
            <a:ext cx="8155173" cy="526297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二、人体主要成分构成图。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一个成年人体重</a:t>
            </a:r>
            <a:r>
              <a:rPr lang="en-US" altLang="zh-CN" sz="2800" dirty="0" smtClean="0">
                <a:ea typeface="Arial" panose="020B0604020202020204" pitchFamily="34" charset="0"/>
              </a:rPr>
              <a:t>75kg</a:t>
            </a:r>
            <a:r>
              <a:rPr lang="zh-CN" altLang="en-US" sz="2800" dirty="0" smtClean="0">
                <a:ea typeface="Arial" panose="020B0604020202020204" pitchFamily="34" charset="0"/>
              </a:rPr>
              <a:t>，它体内的水和脂肪各有多重？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其它成分有多重？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水：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75×70%=52.5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kg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脂肪：</a:t>
            </a:r>
            <a:r>
              <a:rPr lang="en-US" altLang="zh-CN" sz="2800" dirty="0" smtClean="0">
                <a:ea typeface="Arial" panose="020B0604020202020204" pitchFamily="34" charset="0"/>
              </a:rPr>
              <a:t>75×10%=7.5</a:t>
            </a:r>
            <a:r>
              <a:rPr lang="zh-CN" altLang="en-US" sz="2800" dirty="0" smtClean="0">
                <a:ea typeface="Arial" panose="020B0604020202020204" pitchFamily="34" charset="0"/>
              </a:rPr>
              <a:t>（</a:t>
            </a:r>
            <a:r>
              <a:rPr lang="en-US" altLang="zh-CN" sz="2800" dirty="0" smtClean="0">
                <a:ea typeface="Arial" panose="020B0604020202020204" pitchFamily="34" charset="0"/>
              </a:rPr>
              <a:t>kg</a:t>
            </a:r>
            <a:r>
              <a:rPr lang="zh-CN" altLang="en-US" sz="2800" dirty="0" smtClean="0">
                <a:ea typeface="Arial" panose="020B0604020202020204" pitchFamily="34" charset="0"/>
              </a:rPr>
              <a:t>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其它：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75×20%=15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kg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   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答：他体内的水有</a:t>
            </a:r>
            <a:r>
              <a:rPr lang="en-US" altLang="zh-CN" sz="2800" dirty="0" smtClean="0">
                <a:ea typeface="Arial" panose="020B0604020202020204" pitchFamily="34" charset="0"/>
              </a:rPr>
              <a:t>52.5kg</a:t>
            </a:r>
            <a:r>
              <a:rPr lang="zh-CN" altLang="en-US" sz="2800" dirty="0" smtClean="0">
                <a:ea typeface="Arial" panose="020B0604020202020204" pitchFamily="34" charset="0"/>
              </a:rPr>
              <a:t>，脂肪有</a:t>
            </a:r>
            <a:r>
              <a:rPr lang="en-US" altLang="zh-CN" sz="2800" dirty="0" smtClean="0">
                <a:ea typeface="Arial" panose="020B0604020202020204" pitchFamily="34" charset="0"/>
              </a:rPr>
              <a:t>7.5kg,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其它成分有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15kg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。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544436" y="2337871"/>
            <a:ext cx="2095500" cy="173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Box 17"/>
          <p:cNvSpPr txBox="1"/>
          <p:nvPr/>
        </p:nvSpPr>
        <p:spPr>
          <a:xfrm>
            <a:off x="6198781" y="1780954"/>
            <a:ext cx="1446028" cy="338554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脂肪</a:t>
            </a:r>
            <a:r>
              <a:rPr lang="en-US" altLang="zh-CN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10%</a:t>
            </a:r>
            <a:endParaRPr lang="zh-CN" altLang="en-US" sz="1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20" name="直接箭头连接符 19"/>
          <p:cNvCxnSpPr/>
          <p:nvPr/>
        </p:nvCxnSpPr>
        <p:spPr>
          <a:xfrm rot="16200000" flipV="1">
            <a:off x="6402573" y="2319670"/>
            <a:ext cx="496186" cy="744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直接箭头连接符 22"/>
          <p:cNvCxnSpPr/>
          <p:nvPr/>
        </p:nvCxnSpPr>
        <p:spPr>
          <a:xfrm flipV="1">
            <a:off x="7201788" y="2631559"/>
            <a:ext cx="645041" cy="3750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559750" y="2232838"/>
            <a:ext cx="1158949" cy="338554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其他</a:t>
            </a:r>
            <a:r>
              <a:rPr lang="en-US" altLang="zh-CN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endParaRPr lang="zh-CN" altLang="en-US" sz="1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964865" y="3269512"/>
            <a:ext cx="1105786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水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70%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750" y="761994"/>
            <a:ext cx="7442791" cy="13849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三、扇形统计图上除了用不同颜色表示不同的部分外，也有其它表示方法，你看懂下面的统计图了吗？你从图上获得了哪些不同的信息？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97573" y="2286000"/>
            <a:ext cx="3274828" cy="4001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鸡蛋各部分质量统计图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3696" y="3349279"/>
            <a:ext cx="2073349" cy="163121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蛋清</a:t>
            </a:r>
            <a:endParaRPr lang="en-US" altLang="zh-CN" sz="20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0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000" dirty="0" smtClean="0">
                <a:ea typeface="Arial" panose="020B0604020202020204" pitchFamily="34" charset="0"/>
              </a:rPr>
              <a:t>蛋黄</a:t>
            </a:r>
            <a:endParaRPr lang="en-US" altLang="zh-CN" sz="2000" dirty="0" smtClean="0">
              <a:ea typeface="Arial" panose="020B0604020202020204" pitchFamily="34" charset="0"/>
            </a:endParaRPr>
          </a:p>
          <a:p>
            <a:endParaRPr lang="en-US" altLang="zh-CN" sz="2000" dirty="0" smtClean="0">
              <a:ea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蛋壳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4414284" y="3058061"/>
            <a:ext cx="2590800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8" name="直接箭头连接符 7"/>
          <p:cNvCxnSpPr/>
          <p:nvPr/>
        </p:nvCxnSpPr>
        <p:spPr>
          <a:xfrm rot="10800000">
            <a:off x="4603900" y="3313815"/>
            <a:ext cx="786809" cy="21265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25468" y="2941674"/>
            <a:ext cx="1690577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约占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32%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 flipV="1">
            <a:off x="6262578" y="3127744"/>
            <a:ext cx="404037" cy="3278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124354" y="2667000"/>
            <a:ext cx="1796903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约占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11%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252484" y="4270744"/>
            <a:ext cx="1371600" cy="4001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ea typeface="Arial" panose="020B0604020202020204" pitchFamily="34" charset="0"/>
              </a:rPr>
              <a:t>约占</a:t>
            </a:r>
            <a:r>
              <a:rPr lang="en-US" altLang="zh-CN" sz="2000" dirty="0" smtClean="0">
                <a:ea typeface="Arial" panose="020B0604020202020204" pitchFamily="34" charset="0"/>
              </a:rPr>
              <a:t>57%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0809" y="3291940"/>
            <a:ext cx="1152525" cy="145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7" name="TextBox 16"/>
          <p:cNvSpPr txBox="1"/>
          <p:nvPr/>
        </p:nvSpPr>
        <p:spPr>
          <a:xfrm>
            <a:off x="733647" y="2144233"/>
            <a:ext cx="3317358" cy="224676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信息：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、在鸡蛋中蛋清的含量最大；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2800" dirty="0" smtClean="0">
                <a:ea typeface="Arial" panose="020B0604020202020204" pitchFamily="34" charset="0"/>
              </a:rPr>
              <a:t>2</a:t>
            </a:r>
            <a:r>
              <a:rPr lang="zh-CN" altLang="en-US" sz="2800" dirty="0" smtClean="0">
                <a:ea typeface="Arial" panose="020B0604020202020204" pitchFamily="34" charset="0"/>
              </a:rPr>
              <a:t>、蛋壳重量超过鸡蛋总重的十分之一；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0996" y="815160"/>
            <a:ext cx="812327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四、下图是小平家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11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月份生活支出情况统计图。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3015" y="1320198"/>
            <a:ext cx="4699591" cy="2246769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、从这个图上你看到了哪些信息？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答</a:t>
            </a:r>
            <a:r>
              <a:rPr lang="zh-CN" altLang="en-US" sz="2800" dirty="0" smtClean="0">
                <a:ea typeface="Arial" panose="020B0604020202020204" pitchFamily="34" charset="0"/>
                <a:sym typeface="Wingdings" panose="05000000000000000000" pitchFamily="2" charset="2"/>
              </a:rPr>
              <a:t>： （</a:t>
            </a:r>
            <a:r>
              <a:rPr lang="en-US" altLang="zh-CN" sz="2800" dirty="0" smtClean="0">
                <a:ea typeface="Arial" panose="020B0604020202020204" pitchFamily="34" charset="0"/>
                <a:sym typeface="Wingdings" panose="05000000000000000000" pitchFamily="2" charset="2"/>
              </a:rPr>
              <a:t>1</a:t>
            </a:r>
            <a:r>
              <a:rPr lang="zh-CN" altLang="en-US" sz="2800" dirty="0" smtClean="0">
                <a:ea typeface="Arial" panose="020B0604020202020204" pitchFamily="34" charset="0"/>
                <a:sym typeface="Wingdings" panose="05000000000000000000" pitchFamily="2" charset="2"/>
              </a:rPr>
              <a:t>）、小平家</a:t>
            </a:r>
            <a:r>
              <a:rPr lang="en-US" altLang="zh-CN" sz="2800" dirty="0" smtClean="0">
                <a:ea typeface="Arial" panose="020B0604020202020204" pitchFamily="34" charset="0"/>
                <a:sym typeface="Wingdings" panose="05000000000000000000" pitchFamily="2" charset="2"/>
              </a:rPr>
              <a:t>11</a:t>
            </a:r>
            <a:r>
              <a:rPr lang="zh-CN" altLang="en-US" sz="2800" dirty="0" smtClean="0">
                <a:ea typeface="Arial" panose="020B0604020202020204" pitchFamily="34" charset="0"/>
                <a:sym typeface="Wingdings" panose="05000000000000000000" pitchFamily="2" charset="2"/>
              </a:rPr>
              <a:t>月份的食品支出最多。</a:t>
            </a:r>
            <a:endParaRPr lang="en-US" altLang="zh-CN" sz="2800" dirty="0" smtClean="0">
              <a:ea typeface="Arial" panose="020B0604020202020204" pitchFamily="34" charset="0"/>
              <a:sym typeface="Wingdings" panose="05000000000000000000" pitchFamily="2" charset="2"/>
            </a:endParaRPr>
          </a:p>
          <a:p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97442" y="2950535"/>
            <a:ext cx="4316818" cy="13849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）、</a:t>
            </a:r>
            <a:r>
              <a:rPr lang="zh-CN" altLang="en-US" sz="2800" dirty="0" smtClean="0">
                <a:ea typeface="Arial" panose="020B0604020202020204" pitchFamily="34" charset="0"/>
              </a:rPr>
              <a:t>教育支出占五分之一；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）、水电费支出最少。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5835724" y="1359343"/>
            <a:ext cx="253365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13712" y="3372883"/>
            <a:ext cx="866775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TextBox 22"/>
          <p:cNvSpPr txBox="1"/>
          <p:nvPr/>
        </p:nvSpPr>
        <p:spPr>
          <a:xfrm>
            <a:off x="5981908" y="3387350"/>
            <a:ext cx="1573618" cy="20821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pPr>
              <a:lnSpc>
                <a:spcPct val="80000"/>
              </a:lnSpc>
            </a:pPr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食品支出</a:t>
            </a:r>
            <a:endParaRPr lang="en-U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zh-CN" altLang="en-US" dirty="0" smtClean="0">
                <a:ea typeface="Arial" panose="020B0604020202020204" pitchFamily="34" charset="0"/>
              </a:rPr>
              <a:t>赡养老人</a:t>
            </a:r>
            <a:endParaRPr lang="en-US" altLang="zh-CN" dirty="0" smtClean="0"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zh-CN" dirty="0" smtClean="0"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  </a:t>
            </a:r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水电费</a:t>
            </a:r>
            <a:endParaRPr lang="zh-CN" altLang="en-US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zh-CN" altLang="en-US" dirty="0" smtClean="0">
                <a:ea typeface="Arial" panose="020B0604020202020204" pitchFamily="34" charset="0"/>
              </a:rPr>
              <a:t>教育支出</a:t>
            </a:r>
            <a:endParaRPr lang="en-US" altLang="zh-CN" dirty="0" smtClean="0"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en-US" altLang="zh-CN" dirty="0" smtClean="0">
              <a:ea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      </a:t>
            </a:r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其他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24623" y="2463209"/>
            <a:ext cx="956930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36%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932967" y="1479697"/>
            <a:ext cx="723014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10%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66345" y="1293627"/>
            <a:ext cx="733647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18%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538484" y="2117651"/>
            <a:ext cx="691116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40773" y="2906232"/>
            <a:ext cx="893135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16%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5284" y="797433"/>
            <a:ext cx="8335944" cy="35394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2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、如果小平家这个月的总支出是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1000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元，你能算出各种支出的费用吗？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水电费    ：</a:t>
            </a:r>
            <a:r>
              <a:rPr lang="en-US" altLang="zh-CN" sz="2800" dirty="0" smtClean="0">
                <a:ea typeface="Arial" panose="020B0604020202020204" pitchFamily="34" charset="0"/>
              </a:rPr>
              <a:t>1000×10%=100</a:t>
            </a:r>
            <a:r>
              <a:rPr lang="zh-CN" altLang="en-US" sz="2800" dirty="0" smtClean="0">
                <a:ea typeface="Arial" panose="020B0604020202020204" pitchFamily="34" charset="0"/>
              </a:rPr>
              <a:t>（元）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食品支出：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1000×36%=360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赡养老人：</a:t>
            </a:r>
            <a:r>
              <a:rPr lang="en-US" altLang="zh-CN" sz="2800" dirty="0" smtClean="0">
                <a:ea typeface="Arial" panose="020B0604020202020204" pitchFamily="34" charset="0"/>
              </a:rPr>
              <a:t>1000×16%=160</a:t>
            </a:r>
            <a:r>
              <a:rPr lang="zh-CN" altLang="en-US" sz="2800" dirty="0" smtClean="0">
                <a:ea typeface="Arial" panose="020B0604020202020204" pitchFamily="34" charset="0"/>
              </a:rPr>
              <a:t>（元）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教育支出：</a:t>
            </a:r>
            <a:r>
              <a:rPr lang="en-US" altLang="zh-CN" sz="2800" dirty="0" smtClean="0">
                <a:ea typeface="Arial" panose="020B0604020202020204" pitchFamily="34" charset="0"/>
              </a:rPr>
              <a:t>1000×20%=200</a:t>
            </a:r>
            <a:r>
              <a:rPr lang="zh-CN" altLang="en-US" sz="2800" dirty="0" smtClean="0">
                <a:ea typeface="Arial" panose="020B0604020202020204" pitchFamily="34" charset="0"/>
              </a:rPr>
              <a:t>（元）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其它        ：</a:t>
            </a:r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1000×18%=180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1" y="850606"/>
            <a:ext cx="8548577" cy="95410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五、下面是一年级和五年级学生作息时间安排时间统计图。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3135" y="1931582"/>
            <a:ext cx="7432158" cy="70788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一年级学生作息</a:t>
            </a:r>
            <a:endParaRPr lang="en-US" altLang="zh-CN" sz="20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时间安排统计图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84383" y="1958163"/>
            <a:ext cx="2870791" cy="70788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五年级学生作息</a:t>
            </a:r>
            <a:endParaRPr lang="en-US" altLang="zh-CN" sz="20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时间安排统计图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765545" y="2729024"/>
            <a:ext cx="2647507" cy="219739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4905154" y="2820581"/>
            <a:ext cx="2647507" cy="219739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2" name="直接连接符 11"/>
          <p:cNvCxnSpPr>
            <a:endCxn id="5" idx="4"/>
          </p:cNvCxnSpPr>
          <p:nvPr/>
        </p:nvCxnSpPr>
        <p:spPr>
          <a:xfrm rot="16200000" flipH="1">
            <a:off x="1536405" y="4373526"/>
            <a:ext cx="1089838" cy="1594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10800000">
            <a:off x="754912" y="3721396"/>
            <a:ext cx="1307804" cy="10632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rot="16200000" flipV="1">
            <a:off x="1334387" y="3097619"/>
            <a:ext cx="1063256" cy="4146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 rot="16200000" flipH="1">
            <a:off x="2007781" y="3911010"/>
            <a:ext cx="886047" cy="75491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010090" y="3136603"/>
            <a:ext cx="1148316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上课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18.4%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75368" y="3207489"/>
            <a:ext cx="1031359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睡眠</a:t>
            </a:r>
            <a:endParaRPr lang="en-U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dirty="0" smtClean="0">
                <a:ea typeface="Arial" panose="020B0604020202020204" pitchFamily="34" charset="0"/>
              </a:rPr>
              <a:t>45.9%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78196" y="3942898"/>
            <a:ext cx="1116419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校内外活动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27%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25" name="直接箭头连接符 24"/>
          <p:cNvCxnSpPr/>
          <p:nvPr/>
        </p:nvCxnSpPr>
        <p:spPr>
          <a:xfrm rot="5400000">
            <a:off x="2265622" y="4856421"/>
            <a:ext cx="274674" cy="425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73635" y="5023887"/>
            <a:ext cx="3157870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ea typeface="Arial" panose="020B0604020202020204" pitchFamily="34" charset="0"/>
              </a:rPr>
              <a:t>三餐及洗漱</a:t>
            </a:r>
            <a:r>
              <a:rPr lang="en-US" altLang="zh-CN" dirty="0" smtClean="0">
                <a:ea typeface="Arial" panose="020B0604020202020204" pitchFamily="34" charset="0"/>
              </a:rPr>
              <a:t>8.7%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32" name="直接连接符 31"/>
          <p:cNvCxnSpPr>
            <a:stCxn id="6" idx="2"/>
          </p:cNvCxnSpPr>
          <p:nvPr/>
        </p:nvCxnSpPr>
        <p:spPr>
          <a:xfrm rot="10800000" flipH="1">
            <a:off x="4905153" y="3916326"/>
            <a:ext cx="1325526" cy="2953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6220047" y="3925186"/>
            <a:ext cx="1116418" cy="56707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6241312" y="3925186"/>
            <a:ext cx="1307804" cy="14176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flipV="1">
            <a:off x="6220047" y="3517605"/>
            <a:ext cx="1233376" cy="39872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直接连接符 39"/>
          <p:cNvCxnSpPr>
            <a:endCxn id="6" idx="0"/>
          </p:cNvCxnSpPr>
          <p:nvPr/>
        </p:nvCxnSpPr>
        <p:spPr>
          <a:xfrm rot="5400000" flipH="1" flipV="1">
            <a:off x="5672175" y="3368453"/>
            <a:ext cx="1104605" cy="88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5560840" y="4128972"/>
            <a:ext cx="1329069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睡眠</a:t>
            </a:r>
            <a:endParaRPr lang="en-U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dirty="0" smtClean="0">
                <a:ea typeface="Arial" panose="020B0604020202020204" pitchFamily="34" charset="0"/>
              </a:rPr>
              <a:t>41.5%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337558" y="3198628"/>
            <a:ext cx="967563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上课</a:t>
            </a:r>
            <a:endParaRPr lang="en-US" altLang="zh-CN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dirty="0" smtClean="0">
                <a:ea typeface="Arial" panose="020B0604020202020204" pitchFamily="34" charset="0"/>
              </a:rPr>
              <a:t>25%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220039" y="3056856"/>
            <a:ext cx="1860698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校内外活动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16.7%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645327" y="3694811"/>
            <a:ext cx="1786270" cy="36933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自习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8.5%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72688" y="4049195"/>
            <a:ext cx="2041451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三餐洗漱时间     </a:t>
            </a:r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8.3%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629" y="850605"/>
            <a:ext cx="8357191" cy="2677656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、一年级和五年级的作息时间的分配有哪些不同？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ea typeface="Arial" panose="020B0604020202020204" pitchFamily="34" charset="0"/>
            </a:endParaRPr>
          </a:p>
          <a:p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ea typeface="Arial" panose="020B0604020202020204" pitchFamily="34" charset="0"/>
            </a:endParaRPr>
          </a:p>
          <a:p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2800" dirty="0" smtClean="0">
              <a:ea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639186"/>
            <a:ext cx="7581014" cy="1815882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一年级学生的睡眠时间比五年级时间长；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课外活动时间也比五年级时间长。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latin typeface="Arial" panose="020B0604020202020204" pitchFamily="34" charset="0"/>
                <a:ea typeface="Arial" panose="020B0604020202020204" pitchFamily="34" charset="0"/>
              </a:rPr>
              <a:t>五年级的上课时间比一年级长；</a:t>
            </a:r>
            <a:endParaRPr lang="en-US" altLang="zh-CN" sz="28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五年级增加了自习时间。</a:t>
            </a:r>
            <a:endParaRPr lang="zh-CN" altLang="en-US" sz="28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654316" y="460125"/>
            <a:ext cx="6877204" cy="52629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 smtClean="0">
                <a:ea typeface="Arial" panose="020B0604020202020204" pitchFamily="34" charset="0"/>
              </a:rPr>
              <a:t>2</a:t>
            </a:r>
            <a:r>
              <a:rPr lang="zh-CN" altLang="en-US" sz="2800" dirty="0" smtClean="0">
                <a:ea typeface="Arial" panose="020B0604020202020204" pitchFamily="34" charset="0"/>
              </a:rPr>
              <a:t>、算出这两个年级学生各类安排的时间。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一年级：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校外活动：</a:t>
            </a:r>
            <a:r>
              <a:rPr lang="en-US" altLang="zh-CN" sz="2800" dirty="0" smtClean="0">
                <a:ea typeface="Arial" panose="020B0604020202020204" pitchFamily="34" charset="0"/>
              </a:rPr>
              <a:t>24×27%=6.48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睡眠：        </a:t>
            </a:r>
            <a:r>
              <a:rPr lang="en-US" altLang="zh-CN" sz="2800" dirty="0" smtClean="0">
                <a:ea typeface="Arial" panose="020B0604020202020204" pitchFamily="34" charset="0"/>
              </a:rPr>
              <a:t>24×45.9%=11.016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上课：        </a:t>
            </a:r>
            <a:r>
              <a:rPr lang="en-US" altLang="zh-CN" sz="2800" dirty="0" smtClean="0">
                <a:ea typeface="Arial" panose="020B0604020202020204" pitchFamily="34" charset="0"/>
              </a:rPr>
              <a:t>24×18.4%=4.416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洗漱时间：</a:t>
            </a:r>
            <a:r>
              <a:rPr lang="en-US" altLang="zh-CN" sz="2800" dirty="0" smtClean="0">
                <a:ea typeface="Arial" panose="020B0604020202020204" pitchFamily="34" charset="0"/>
              </a:rPr>
              <a:t>24×8.7%=2.088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五年级：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校外活动：</a:t>
            </a:r>
            <a:r>
              <a:rPr lang="en-US" altLang="zh-CN" sz="2800" dirty="0" smtClean="0">
                <a:ea typeface="Arial" panose="020B0604020202020204" pitchFamily="34" charset="0"/>
              </a:rPr>
              <a:t>24×16.7%=4.008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睡眠：       </a:t>
            </a:r>
            <a:r>
              <a:rPr lang="en-US" altLang="zh-CN" sz="2800" dirty="0" smtClean="0">
                <a:ea typeface="Arial" panose="020B0604020202020204" pitchFamily="34" charset="0"/>
              </a:rPr>
              <a:t>24×41.5%=9.96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上课：       </a:t>
            </a:r>
            <a:r>
              <a:rPr lang="en-US" altLang="zh-CN" sz="2800" dirty="0" smtClean="0">
                <a:ea typeface="Arial" panose="020B0604020202020204" pitchFamily="34" charset="0"/>
              </a:rPr>
              <a:t>24×25%=6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洗漱时间：</a:t>
            </a:r>
            <a:r>
              <a:rPr lang="en-US" altLang="zh-CN" sz="2800" dirty="0" smtClean="0">
                <a:ea typeface="Arial" panose="020B0604020202020204" pitchFamily="34" charset="0"/>
              </a:rPr>
              <a:t>24×8.3%=1.992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  <a:p>
            <a:r>
              <a:rPr lang="zh-CN" altLang="en-US" sz="2800" dirty="0" smtClean="0">
                <a:ea typeface="Arial" panose="020B0604020202020204" pitchFamily="34" charset="0"/>
              </a:rPr>
              <a:t>自习：        </a:t>
            </a:r>
            <a:r>
              <a:rPr lang="en-US" altLang="zh-CN" sz="2800" dirty="0" smtClean="0">
                <a:ea typeface="Arial" panose="020B0604020202020204" pitchFamily="34" charset="0"/>
              </a:rPr>
              <a:t>24×8.5%=2.04</a:t>
            </a:r>
            <a:r>
              <a:rPr lang="zh-CN" altLang="en-US" sz="2800" dirty="0" smtClean="0">
                <a:ea typeface="Arial" panose="020B0604020202020204" pitchFamily="34" charset="0"/>
              </a:rPr>
              <a:t>（小时）</a:t>
            </a:r>
            <a:endParaRPr lang="en-US" altLang="zh-CN" sz="2800" dirty="0" smtClean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1408</Words>
  <Application>WPS 演示</Application>
  <PresentationFormat>全屏显示(16:10)</PresentationFormat>
  <Paragraphs>171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Arial</vt:lpstr>
      <vt:lpstr>宋体</vt:lpstr>
      <vt:lpstr>Wingdings</vt:lpstr>
      <vt:lpstr>微软雅黑</vt:lpstr>
      <vt:lpstr>Arial Unicode MS</vt:lpstr>
      <vt:lpstr>Calibri</vt:lpstr>
      <vt:lpstr>1_Default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Testpc1</dc:creator>
  <cp:lastModifiedBy>偏执</cp:lastModifiedBy>
  <cp:revision>721</cp:revision>
  <dcterms:created xsi:type="dcterms:W3CDTF">2005-01-06T00:36:00Z</dcterms:created>
  <dcterms:modified xsi:type="dcterms:W3CDTF">2026-03-22T00:18:33Z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6F33BC09308645C6B25C8C2096A277E7_13</vt:lpwstr>
  </property>
</Properties>
</file>