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23" r:id="rId3"/>
    <p:sldId id="2513" r:id="rId4"/>
    <p:sldId id="2514" r:id="rId5"/>
    <p:sldId id="2515" r:id="rId6"/>
    <p:sldId id="2517" r:id="rId7"/>
    <p:sldId id="2518" r:id="rId8"/>
    <p:sldId id="2519" r:id="rId9"/>
    <p:sldId id="2520" r:id="rId10"/>
    <p:sldId id="2521" r:id="rId11"/>
    <p:sldId id="2522" r:id="rId12"/>
    <p:sldId id="2511" r:id="rId13"/>
    <p:sldId id="2510" r:id="rId14"/>
  </p:sldIdLst>
  <p:sldSz cx="12192000" cy="6858000"/>
  <p:notesSz cx="9723120" cy="6858000"/>
  <p:defaultTextStyle>
    <a:defPPr>
      <a:defRPr lang="en-US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660" userDrawn="1">
          <p15:clr>
            <a:srgbClr val="A4A3A4"/>
          </p15:clr>
        </p15:guide>
        <p15:guide id="2" pos="384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1C1C"/>
    <a:srgbClr val="FF00FF"/>
    <a:srgbClr val="A5F1ED"/>
    <a:srgbClr val="92EEEA"/>
    <a:srgbClr val="777777"/>
    <a:srgbClr val="B2B2B2"/>
    <a:srgbClr val="C2A00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48" y="134"/>
      </p:cViewPr>
      <p:guideLst>
        <p:guide orient="horz" pos="2660"/>
        <p:guide pos="384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handoutMaster" Target="handoutMasters/handoutMaster1.xml"/><Relationship Id="rId15" Type="http://schemas.openxmlformats.org/officeDocument/2006/relationships/notesMaster" Target="notesMasters/notesMaster1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13352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9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507518" y="0"/>
            <a:ext cx="4213352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9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213352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507518" y="6513910"/>
            <a:ext cx="4213352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页眉占位符 307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14813" cy="3429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lvl="0" fontAlgn="base"/>
            <a:endParaRPr lang="en-US" sz="1200" b="0" strike="noStrike" noProof="1"/>
          </a:p>
        </p:txBody>
      </p:sp>
      <p:sp>
        <p:nvSpPr>
          <p:cNvPr id="3075" name="日期占位符 3074"/>
          <p:cNvSpPr>
            <a:spLocks noGrp="1"/>
          </p:cNvSpPr>
          <p:nvPr>
            <p:ph type="dt" idx="1"/>
          </p:nvPr>
        </p:nvSpPr>
        <p:spPr>
          <a:xfrm>
            <a:off x="5507038" y="0"/>
            <a:ext cx="4214813" cy="3429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lvl="0" algn="r" fontAlgn="base"/>
            <a:endParaRPr lang="en-US" sz="1200" b="0" strike="noStrike" noProof="1"/>
          </a:p>
        </p:txBody>
      </p:sp>
      <p:sp>
        <p:nvSpPr>
          <p:cNvPr id="14340" name="幻灯片图像占位符 3075"/>
          <p:cNvSpPr>
            <a:spLocks noGrp="1" noRot="1" noChangeAspect="1"/>
          </p:cNvSpPr>
          <p:nvPr>
            <p:ph type="sldImg"/>
          </p:nvPr>
        </p:nvSpPr>
        <p:spPr>
          <a:xfrm>
            <a:off x="2576513" y="514350"/>
            <a:ext cx="4572000" cy="257175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14341" name="文本占位符 3076"/>
          <p:cNvSpPr>
            <a:spLocks noGrp="1" noRot="1"/>
          </p:cNvSpPr>
          <p:nvPr>
            <p:ph type="body" sz="quarter"/>
          </p:nvPr>
        </p:nvSpPr>
        <p:spPr>
          <a:xfrm>
            <a:off x="971550" y="3257550"/>
            <a:ext cx="7780338" cy="30861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 indent="0"/>
            <a:r>
              <a:rPr lang="en-US" altLang="zh-CN"/>
              <a:t>Second level</a:t>
            </a:r>
            <a:endParaRPr lang="en-US" altLang="zh-CN"/>
          </a:p>
          <a:p>
            <a:pPr lvl="2" indent="0"/>
            <a:r>
              <a:rPr lang="en-US" altLang="zh-CN"/>
              <a:t>Third level</a:t>
            </a:r>
            <a:endParaRPr lang="en-US" altLang="zh-CN"/>
          </a:p>
          <a:p>
            <a:pPr lvl="3" indent="0"/>
            <a:r>
              <a:rPr lang="en-US" altLang="zh-CN"/>
              <a:t>Fourth level</a:t>
            </a:r>
            <a:endParaRPr lang="en-US" altLang="zh-CN"/>
          </a:p>
          <a:p>
            <a:pPr lvl="4" indent="0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3078" name="页脚占位符 3077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4214813" cy="3429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lstStyle/>
          <a:p>
            <a:pPr lvl="0" fontAlgn="base"/>
            <a:endParaRPr lang="en-US" sz="1200" b="0" strike="noStrike" noProof="1"/>
          </a:p>
        </p:txBody>
      </p:sp>
      <p:sp>
        <p:nvSpPr>
          <p:cNvPr id="3079" name="灯片编号占位符 3078"/>
          <p:cNvSpPr>
            <a:spLocks noGrp="1"/>
          </p:cNvSpPr>
          <p:nvPr>
            <p:ph type="sldNum" sz="quarter" idx="5"/>
          </p:nvPr>
        </p:nvSpPr>
        <p:spPr>
          <a:xfrm>
            <a:off x="5507038" y="6513513"/>
            <a:ext cx="4214813" cy="3429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lstStyle/>
          <a:p>
            <a:pPr lvl="0" algn="r" fontAlgn="base"/>
            <a:fld id="{9A0DB2DC-4C9A-4742-B13C-FB6460FD3503}" type="slidenum">
              <a:rPr lang="en-US" sz="1200" b="0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z="1200" b="0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1pPr>
    <a:lvl2pPr marL="457200" lvl="1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2pPr>
    <a:lvl3pPr marL="914400" lvl="2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3pPr>
    <a:lvl4pPr marL="1371600" lvl="3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4pPr>
    <a:lvl5pPr marL="1828800" lvl="4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5pPr>
    <a:lvl6pPr marL="2286000" lvl="5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6pPr>
    <a:lvl7pPr marL="2743200" lvl="6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7pPr>
    <a:lvl8pPr marL="3200400" lvl="7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8pPr>
    <a:lvl9pPr marL="3657600" lvl="8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PhAnim="0" showMasterSp="0">
  <p:cSld name="标题幻灯片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04" name="椭圆 2063"/>
          <p:cNvSpPr/>
          <p:nvPr/>
        </p:nvSpPr>
        <p:spPr>
          <a:xfrm>
            <a:off x="11082867" y="6394450"/>
            <a:ext cx="203200" cy="152400"/>
          </a:xfrm>
          <a:prstGeom prst="ellipse">
            <a:avLst/>
          </a:prstGeom>
          <a:solidFill>
            <a:schemeClr val="hlink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 sz="1800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305" name="椭圆 2064"/>
          <p:cNvSpPr/>
          <p:nvPr/>
        </p:nvSpPr>
        <p:spPr>
          <a:xfrm>
            <a:off x="11402484" y="6392863"/>
            <a:ext cx="203200" cy="152400"/>
          </a:xfrm>
          <a:prstGeom prst="ellipse">
            <a:avLst/>
          </a:prstGeom>
          <a:solidFill>
            <a:schemeClr val="accent1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 sz="1800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306" name="椭圆 2065"/>
          <p:cNvSpPr/>
          <p:nvPr/>
        </p:nvSpPr>
        <p:spPr>
          <a:xfrm>
            <a:off x="10447867" y="6394450"/>
            <a:ext cx="203200" cy="152400"/>
          </a:xfrm>
          <a:prstGeom prst="ellipse">
            <a:avLst/>
          </a:prstGeom>
          <a:solidFill>
            <a:schemeClr val="accent2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 sz="1800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307" name="椭圆 2066"/>
          <p:cNvSpPr/>
          <p:nvPr/>
        </p:nvSpPr>
        <p:spPr>
          <a:xfrm>
            <a:off x="10767484" y="6392863"/>
            <a:ext cx="203200" cy="152400"/>
          </a:xfrm>
          <a:prstGeom prst="ellipse">
            <a:avLst/>
          </a:prstGeom>
          <a:solidFill>
            <a:schemeClr val="folHlink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 sz="1800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291" name="矩形 2049"/>
          <p:cNvSpPr/>
          <p:nvPr/>
        </p:nvSpPr>
        <p:spPr>
          <a:xfrm>
            <a:off x="0" y="0"/>
            <a:ext cx="12192000" cy="1435100"/>
          </a:xfrm>
          <a:prstGeom prst="rect">
            <a:avLst/>
          </a:prstGeom>
          <a:gradFill rotWithShape="1">
            <a:gsLst>
              <a:gs pos="0">
                <a:schemeClr val="folHlink">
                  <a:alpha val="50000"/>
                </a:schemeClr>
              </a:gs>
              <a:gs pos="100000">
                <a:srgbClr val="FFFFFF"/>
              </a:gs>
            </a:gsLst>
            <a:lin ang="5400000" scaled="1"/>
            <a:tileRect/>
          </a:gradFill>
          <a:ln w="9525">
            <a:noFill/>
          </a:ln>
        </p:spPr>
        <p:txBody>
          <a:bodyPr anchor="t"/>
          <a:lstStyle/>
          <a:p>
            <a:pPr lvl="0"/>
            <a:endParaRPr lang="zh-CN" altLang="en-US" sz="1800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gradFill>
          <a:gsLst>
            <a:gs pos="0">
              <a:srgbClr val="D7F0FC"/>
            </a:gs>
            <a:gs pos="52000">
              <a:srgbClr val="FFEFDE"/>
            </a:gs>
            <a:gs pos="100000">
              <a:srgbClr val="FFDCF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脚占位符 1"/>
          <p:cNvSpPr>
            <a:spLocks noGrp="1"/>
          </p:cNvSpPr>
          <p:nvPr>
            <p:ph type="ftr" sz="quarter" idx="10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fontAlgn="base"/>
            <a:endParaRPr lang="en-US" noProof="1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1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fontAlgn="base"/>
            <a:fld id="{9A0DB2DC-4C9A-4742-B13C-FB6460FD3503}" type="slidenum">
              <a:rPr lang="en-US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fontAlgn="base"/>
            <a:endParaRPr lang="en-US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页脚占位符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 smtClean="0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/>
              <a:t>编辑母版文本样式</a:t>
            </a:r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脚占位符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矩形 1025"/>
          <p:cNvSpPr/>
          <p:nvPr/>
        </p:nvSpPr>
        <p:spPr>
          <a:xfrm>
            <a:off x="0" y="0"/>
            <a:ext cx="12192000" cy="1435100"/>
          </a:xfrm>
          <a:prstGeom prst="rect">
            <a:avLst/>
          </a:prstGeom>
          <a:gradFill rotWithShape="1">
            <a:gsLst>
              <a:gs pos="0">
                <a:schemeClr val="folHlink">
                  <a:alpha val="39998"/>
                </a:schemeClr>
              </a:gs>
              <a:gs pos="100000">
                <a:srgbClr val="FFFFFF">
                  <a:alpha val="39998"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 anchor="t"/>
          <a:lstStyle/>
          <a:p>
            <a:pPr lvl="0" algn="ctr"/>
            <a:endParaRPr lang="zh-CN" altLang="en-US" sz="1800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47" name="椭圆 1026"/>
          <p:cNvSpPr/>
          <p:nvPr/>
        </p:nvSpPr>
        <p:spPr>
          <a:xfrm>
            <a:off x="11082867" y="6394450"/>
            <a:ext cx="203200" cy="152400"/>
          </a:xfrm>
          <a:prstGeom prst="ellipse">
            <a:avLst/>
          </a:prstGeom>
          <a:solidFill>
            <a:schemeClr val="hlink"/>
          </a:solidFill>
          <a:ln w="9525">
            <a:noFill/>
          </a:ln>
        </p:spPr>
        <p:txBody>
          <a:bodyPr anchor="t"/>
          <a:lstStyle/>
          <a:p>
            <a:pPr lvl="0" algn="ctr"/>
            <a:endParaRPr lang="zh-CN" altLang="en-US" sz="1800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48" name="椭圆 1027"/>
          <p:cNvSpPr/>
          <p:nvPr/>
        </p:nvSpPr>
        <p:spPr>
          <a:xfrm>
            <a:off x="11402484" y="6392863"/>
            <a:ext cx="203200" cy="152400"/>
          </a:xfrm>
          <a:prstGeom prst="ellipse">
            <a:avLst/>
          </a:prstGeom>
          <a:solidFill>
            <a:schemeClr val="accent1"/>
          </a:solidFill>
          <a:ln w="9525">
            <a:noFill/>
          </a:ln>
        </p:spPr>
        <p:txBody>
          <a:bodyPr anchor="t"/>
          <a:lstStyle/>
          <a:p>
            <a:pPr lvl="0" algn="ctr"/>
            <a:endParaRPr lang="zh-CN" altLang="en-US" sz="1800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49" name="椭圆 1028"/>
          <p:cNvSpPr/>
          <p:nvPr/>
        </p:nvSpPr>
        <p:spPr>
          <a:xfrm>
            <a:off x="10447867" y="6394450"/>
            <a:ext cx="203200" cy="152400"/>
          </a:xfrm>
          <a:prstGeom prst="ellipse">
            <a:avLst/>
          </a:prstGeom>
          <a:solidFill>
            <a:schemeClr val="accent2"/>
          </a:solidFill>
          <a:ln w="9525">
            <a:noFill/>
          </a:ln>
        </p:spPr>
        <p:txBody>
          <a:bodyPr anchor="t"/>
          <a:lstStyle/>
          <a:p>
            <a:pPr lvl="0" algn="ctr"/>
            <a:endParaRPr lang="zh-CN" altLang="en-US" sz="1800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50" name="椭圆 1029"/>
          <p:cNvSpPr/>
          <p:nvPr/>
        </p:nvSpPr>
        <p:spPr>
          <a:xfrm>
            <a:off x="10767484" y="6392863"/>
            <a:ext cx="203200" cy="152400"/>
          </a:xfrm>
          <a:prstGeom prst="ellipse">
            <a:avLst/>
          </a:prstGeom>
          <a:solidFill>
            <a:schemeClr val="folHlink"/>
          </a:solidFill>
          <a:ln w="9525">
            <a:noFill/>
          </a:ln>
        </p:spPr>
        <p:txBody>
          <a:bodyPr anchor="t"/>
          <a:lstStyle/>
          <a:p>
            <a:pPr lvl="0" algn="ctr"/>
            <a:endParaRPr lang="zh-CN" altLang="en-US" sz="1800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51" name="文本占位符 1030"/>
          <p:cNvSpPr>
            <a:spLocks noGrp="1"/>
          </p:cNvSpPr>
          <p:nvPr>
            <p:ph type="body"/>
          </p:nvPr>
        </p:nvSpPr>
        <p:spPr>
          <a:xfrm>
            <a:off x="609600" y="1328738"/>
            <a:ext cx="10972800" cy="4525962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altLang="zh-CN"/>
          </a:p>
        </p:txBody>
      </p:sp>
      <p:sp>
        <p:nvSpPr>
          <p:cNvPr id="6152" name="矩形 1031"/>
          <p:cNvSpPr/>
          <p:nvPr/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algn="ctr"/>
            <a:endParaRPr lang="en-US" altLang="en-US" sz="1400" b="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6153" name="矩形 1032"/>
          <p:cNvSpPr/>
          <p:nvPr/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algn="r"/>
            <a:endParaRPr lang="zh-CN" altLang="en-US" sz="1400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34" name="页脚占位符 1033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ctr">
              <a:defRPr sz="1400" b="0"/>
            </a:lvl1pPr>
          </a:lstStyle>
          <a:p>
            <a:pPr lvl="0" fontAlgn="base"/>
            <a:endParaRPr lang="en-US" strike="noStrike" noProof="1"/>
          </a:p>
        </p:txBody>
      </p:sp>
      <p:sp>
        <p:nvSpPr>
          <p:cNvPr id="1035" name="灯片编号占位符 1034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r">
              <a:defRPr sz="1400" b="0"/>
            </a:lvl1pPr>
          </a:lstStyle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6156" name="矩形 1035"/>
          <p:cNvSpPr/>
          <p:nvPr/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endParaRPr lang="en-US" altLang="en-US" sz="1400" b="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037" name="日期占位符 1036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>
              <a:defRPr sz="1400" b="0"/>
            </a:lvl1pPr>
          </a:lstStyle>
          <a:p>
            <a:pPr lvl="0" fontAlgn="base"/>
            <a:endParaRPr lang="en-US" strike="noStrike" noProof="1"/>
          </a:p>
        </p:txBody>
      </p:sp>
      <p:pic>
        <p:nvPicPr>
          <p:cNvPr id="1039" name="图片 1038" descr="haba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4625498">
            <a:off x="3121026" y="6184636"/>
            <a:ext cx="222250" cy="662517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040" name="组合 1039"/>
          <p:cNvGrpSpPr/>
          <p:nvPr/>
        </p:nvGrpSpPr>
        <p:grpSpPr>
          <a:xfrm rot="264869">
            <a:off x="220133" y="5657851"/>
            <a:ext cx="1049867" cy="352425"/>
            <a:chOff x="0" y="0"/>
            <a:chExt cx="1329" cy="596"/>
          </a:xfrm>
        </p:grpSpPr>
        <p:pic>
          <p:nvPicPr>
            <p:cNvPr id="6161" name="图片 1040" descr="haba"/>
            <p:cNvPicPr>
              <a:picLocks noChangeAspect="1"/>
            </p:cNvPicPr>
            <p:nvPr userDrawn="1"/>
          </p:nvPicPr>
          <p:blipFill>
            <a:blip r:embed="rId6"/>
            <a:stretch>
              <a:fillRect/>
            </a:stretch>
          </p:blipFill>
          <p:spPr>
            <a:xfrm rot="4260956">
              <a:off x="365" y="-361"/>
              <a:ext cx="592" cy="132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6162" name="未知"/>
            <p:cNvSpPr/>
            <p:nvPr userDrawn="1"/>
          </p:nvSpPr>
          <p:spPr>
            <a:xfrm rot="4245780">
              <a:off x="374" y="-369"/>
              <a:ext cx="586" cy="1324"/>
            </a:xfrm>
            <a:custGeom>
              <a:avLst/>
              <a:gdLst/>
              <a:ahLst/>
              <a:cxnLst/>
              <a:rect l="0" t="0" r="0" b="0"/>
              <a:pathLst>
                <a:path w="1137" h="2558">
                  <a:moveTo>
                    <a:pt x="525" y="0"/>
                  </a:moveTo>
                  <a:lnTo>
                    <a:pt x="520" y="86"/>
                  </a:lnTo>
                  <a:lnTo>
                    <a:pt x="511" y="233"/>
                  </a:lnTo>
                  <a:lnTo>
                    <a:pt x="490" y="311"/>
                  </a:lnTo>
                  <a:lnTo>
                    <a:pt x="457" y="380"/>
                  </a:lnTo>
                  <a:lnTo>
                    <a:pt x="385" y="446"/>
                  </a:lnTo>
                  <a:lnTo>
                    <a:pt x="286" y="530"/>
                  </a:lnTo>
                  <a:lnTo>
                    <a:pt x="214" y="626"/>
                  </a:lnTo>
                  <a:lnTo>
                    <a:pt x="171" y="691"/>
                  </a:lnTo>
                  <a:lnTo>
                    <a:pt x="154" y="695"/>
                  </a:lnTo>
                  <a:lnTo>
                    <a:pt x="153" y="722"/>
                  </a:lnTo>
                  <a:lnTo>
                    <a:pt x="141" y="727"/>
                  </a:lnTo>
                  <a:lnTo>
                    <a:pt x="135" y="757"/>
                  </a:lnTo>
                  <a:lnTo>
                    <a:pt x="120" y="764"/>
                  </a:lnTo>
                  <a:lnTo>
                    <a:pt x="114" y="790"/>
                  </a:lnTo>
                  <a:lnTo>
                    <a:pt x="97" y="806"/>
                  </a:lnTo>
                  <a:lnTo>
                    <a:pt x="94" y="838"/>
                  </a:lnTo>
                  <a:lnTo>
                    <a:pt x="81" y="848"/>
                  </a:lnTo>
                  <a:lnTo>
                    <a:pt x="78" y="872"/>
                  </a:lnTo>
                  <a:lnTo>
                    <a:pt x="70" y="874"/>
                  </a:lnTo>
                  <a:lnTo>
                    <a:pt x="66" y="910"/>
                  </a:lnTo>
                  <a:lnTo>
                    <a:pt x="57" y="926"/>
                  </a:lnTo>
                  <a:lnTo>
                    <a:pt x="57" y="949"/>
                  </a:lnTo>
                  <a:lnTo>
                    <a:pt x="43" y="959"/>
                  </a:lnTo>
                  <a:lnTo>
                    <a:pt x="45" y="986"/>
                  </a:lnTo>
                  <a:lnTo>
                    <a:pt x="34" y="1000"/>
                  </a:lnTo>
                  <a:lnTo>
                    <a:pt x="39" y="1031"/>
                  </a:lnTo>
                  <a:lnTo>
                    <a:pt x="30" y="1043"/>
                  </a:lnTo>
                  <a:lnTo>
                    <a:pt x="31" y="1066"/>
                  </a:lnTo>
                  <a:lnTo>
                    <a:pt x="22" y="1088"/>
                  </a:lnTo>
                  <a:lnTo>
                    <a:pt x="24" y="1133"/>
                  </a:lnTo>
                  <a:lnTo>
                    <a:pt x="15" y="1150"/>
                  </a:lnTo>
                  <a:lnTo>
                    <a:pt x="12" y="1172"/>
                  </a:lnTo>
                  <a:lnTo>
                    <a:pt x="13" y="1195"/>
                  </a:lnTo>
                  <a:lnTo>
                    <a:pt x="7" y="1216"/>
                  </a:lnTo>
                  <a:lnTo>
                    <a:pt x="4" y="1235"/>
                  </a:lnTo>
                  <a:lnTo>
                    <a:pt x="0" y="1258"/>
                  </a:lnTo>
                  <a:lnTo>
                    <a:pt x="9" y="1283"/>
                  </a:lnTo>
                  <a:lnTo>
                    <a:pt x="3" y="1316"/>
                  </a:lnTo>
                  <a:lnTo>
                    <a:pt x="9" y="1354"/>
                  </a:lnTo>
                  <a:lnTo>
                    <a:pt x="15" y="1379"/>
                  </a:lnTo>
                  <a:lnTo>
                    <a:pt x="7" y="1400"/>
                  </a:lnTo>
                  <a:lnTo>
                    <a:pt x="18" y="1421"/>
                  </a:lnTo>
                  <a:lnTo>
                    <a:pt x="19" y="1445"/>
                  </a:lnTo>
                  <a:lnTo>
                    <a:pt x="27" y="1480"/>
                  </a:lnTo>
                  <a:lnTo>
                    <a:pt x="30" y="1505"/>
                  </a:lnTo>
                  <a:lnTo>
                    <a:pt x="37" y="1525"/>
                  </a:lnTo>
                  <a:lnTo>
                    <a:pt x="33" y="1558"/>
                  </a:lnTo>
                  <a:lnTo>
                    <a:pt x="45" y="1574"/>
                  </a:lnTo>
                  <a:lnTo>
                    <a:pt x="43" y="1610"/>
                  </a:lnTo>
                  <a:lnTo>
                    <a:pt x="52" y="1625"/>
                  </a:lnTo>
                  <a:lnTo>
                    <a:pt x="55" y="1646"/>
                  </a:lnTo>
                  <a:lnTo>
                    <a:pt x="67" y="1654"/>
                  </a:lnTo>
                  <a:lnTo>
                    <a:pt x="67" y="1693"/>
                  </a:lnTo>
                  <a:lnTo>
                    <a:pt x="76" y="1702"/>
                  </a:lnTo>
                  <a:lnTo>
                    <a:pt x="88" y="1723"/>
                  </a:lnTo>
                  <a:lnTo>
                    <a:pt x="91" y="1751"/>
                  </a:lnTo>
                  <a:lnTo>
                    <a:pt x="109" y="1772"/>
                  </a:lnTo>
                  <a:lnTo>
                    <a:pt x="118" y="1802"/>
                  </a:lnTo>
                  <a:lnTo>
                    <a:pt x="133" y="1810"/>
                  </a:lnTo>
                  <a:lnTo>
                    <a:pt x="139" y="1838"/>
                  </a:lnTo>
                  <a:lnTo>
                    <a:pt x="156" y="1853"/>
                  </a:lnTo>
                  <a:lnTo>
                    <a:pt x="153" y="1874"/>
                  </a:lnTo>
                  <a:lnTo>
                    <a:pt x="171" y="1880"/>
                  </a:lnTo>
                  <a:lnTo>
                    <a:pt x="174" y="1913"/>
                  </a:lnTo>
                  <a:lnTo>
                    <a:pt x="184" y="1915"/>
                  </a:lnTo>
                  <a:lnTo>
                    <a:pt x="187" y="1933"/>
                  </a:lnTo>
                  <a:lnTo>
                    <a:pt x="205" y="1940"/>
                  </a:lnTo>
                  <a:lnTo>
                    <a:pt x="213" y="1964"/>
                  </a:lnTo>
                  <a:lnTo>
                    <a:pt x="231" y="1969"/>
                  </a:lnTo>
                  <a:lnTo>
                    <a:pt x="246" y="1990"/>
                  </a:lnTo>
                  <a:lnTo>
                    <a:pt x="262" y="1993"/>
                  </a:lnTo>
                  <a:lnTo>
                    <a:pt x="270" y="2011"/>
                  </a:lnTo>
                  <a:lnTo>
                    <a:pt x="289" y="2024"/>
                  </a:lnTo>
                  <a:lnTo>
                    <a:pt x="297" y="2047"/>
                  </a:lnTo>
                  <a:lnTo>
                    <a:pt x="318" y="2063"/>
                  </a:lnTo>
                  <a:lnTo>
                    <a:pt x="333" y="2081"/>
                  </a:lnTo>
                  <a:lnTo>
                    <a:pt x="348" y="2087"/>
                  </a:lnTo>
                  <a:lnTo>
                    <a:pt x="360" y="2108"/>
                  </a:lnTo>
                  <a:lnTo>
                    <a:pt x="369" y="2108"/>
                  </a:lnTo>
                  <a:lnTo>
                    <a:pt x="376" y="2125"/>
                  </a:lnTo>
                  <a:lnTo>
                    <a:pt x="399" y="2137"/>
                  </a:lnTo>
                  <a:lnTo>
                    <a:pt x="415" y="2162"/>
                  </a:lnTo>
                  <a:lnTo>
                    <a:pt x="430" y="2159"/>
                  </a:lnTo>
                  <a:lnTo>
                    <a:pt x="439" y="2174"/>
                  </a:lnTo>
                  <a:lnTo>
                    <a:pt x="444" y="2194"/>
                  </a:lnTo>
                  <a:lnTo>
                    <a:pt x="454" y="2192"/>
                  </a:lnTo>
                  <a:lnTo>
                    <a:pt x="469" y="2210"/>
                  </a:lnTo>
                  <a:lnTo>
                    <a:pt x="466" y="2225"/>
                  </a:lnTo>
                  <a:lnTo>
                    <a:pt x="484" y="2228"/>
                  </a:lnTo>
                  <a:lnTo>
                    <a:pt x="487" y="2252"/>
                  </a:lnTo>
                  <a:lnTo>
                    <a:pt x="492" y="2279"/>
                  </a:lnTo>
                  <a:lnTo>
                    <a:pt x="501" y="2293"/>
                  </a:lnTo>
                  <a:lnTo>
                    <a:pt x="502" y="2312"/>
                  </a:lnTo>
                  <a:lnTo>
                    <a:pt x="510" y="2329"/>
                  </a:lnTo>
                  <a:lnTo>
                    <a:pt x="507" y="2351"/>
                  </a:lnTo>
                  <a:lnTo>
                    <a:pt x="513" y="2362"/>
                  </a:lnTo>
                  <a:lnTo>
                    <a:pt x="511" y="2390"/>
                  </a:lnTo>
                  <a:lnTo>
                    <a:pt x="514" y="2420"/>
                  </a:lnTo>
                  <a:lnTo>
                    <a:pt x="520" y="2455"/>
                  </a:lnTo>
                  <a:lnTo>
                    <a:pt x="520" y="2501"/>
                  </a:lnTo>
                  <a:lnTo>
                    <a:pt x="523" y="2558"/>
                  </a:lnTo>
                  <a:lnTo>
                    <a:pt x="535" y="2548"/>
                  </a:lnTo>
                  <a:lnTo>
                    <a:pt x="541" y="2522"/>
                  </a:lnTo>
                  <a:lnTo>
                    <a:pt x="547" y="2482"/>
                  </a:lnTo>
                  <a:lnTo>
                    <a:pt x="555" y="2479"/>
                  </a:lnTo>
                  <a:lnTo>
                    <a:pt x="552" y="2458"/>
                  </a:lnTo>
                  <a:lnTo>
                    <a:pt x="558" y="2422"/>
                  </a:lnTo>
                  <a:lnTo>
                    <a:pt x="570" y="2419"/>
                  </a:lnTo>
                  <a:lnTo>
                    <a:pt x="567" y="2387"/>
                  </a:lnTo>
                  <a:lnTo>
                    <a:pt x="577" y="2390"/>
                  </a:lnTo>
                  <a:lnTo>
                    <a:pt x="576" y="2363"/>
                  </a:lnTo>
                  <a:lnTo>
                    <a:pt x="591" y="2363"/>
                  </a:lnTo>
                  <a:lnTo>
                    <a:pt x="586" y="2329"/>
                  </a:lnTo>
                  <a:lnTo>
                    <a:pt x="594" y="2308"/>
                  </a:lnTo>
                  <a:lnTo>
                    <a:pt x="601" y="2315"/>
                  </a:lnTo>
                  <a:lnTo>
                    <a:pt x="606" y="2276"/>
                  </a:lnTo>
                  <a:lnTo>
                    <a:pt x="616" y="2276"/>
                  </a:lnTo>
                  <a:lnTo>
                    <a:pt x="618" y="2251"/>
                  </a:lnTo>
                  <a:lnTo>
                    <a:pt x="625" y="2252"/>
                  </a:lnTo>
                  <a:lnTo>
                    <a:pt x="627" y="2230"/>
                  </a:lnTo>
                  <a:lnTo>
                    <a:pt x="642" y="2237"/>
                  </a:lnTo>
                  <a:lnTo>
                    <a:pt x="646" y="2222"/>
                  </a:lnTo>
                  <a:lnTo>
                    <a:pt x="654" y="2221"/>
                  </a:lnTo>
                  <a:lnTo>
                    <a:pt x="655" y="2192"/>
                  </a:lnTo>
                  <a:lnTo>
                    <a:pt x="672" y="2194"/>
                  </a:lnTo>
                  <a:lnTo>
                    <a:pt x="672" y="2176"/>
                  </a:lnTo>
                  <a:lnTo>
                    <a:pt x="682" y="2179"/>
                  </a:lnTo>
                  <a:lnTo>
                    <a:pt x="684" y="2158"/>
                  </a:lnTo>
                  <a:lnTo>
                    <a:pt x="700" y="2164"/>
                  </a:lnTo>
                  <a:lnTo>
                    <a:pt x="705" y="2140"/>
                  </a:lnTo>
                  <a:lnTo>
                    <a:pt x="720" y="2141"/>
                  </a:lnTo>
                  <a:lnTo>
                    <a:pt x="721" y="2119"/>
                  </a:lnTo>
                  <a:lnTo>
                    <a:pt x="738" y="2119"/>
                  </a:lnTo>
                  <a:lnTo>
                    <a:pt x="744" y="2102"/>
                  </a:lnTo>
                  <a:lnTo>
                    <a:pt x="756" y="2104"/>
                  </a:lnTo>
                  <a:lnTo>
                    <a:pt x="756" y="2084"/>
                  </a:lnTo>
                  <a:lnTo>
                    <a:pt x="775" y="2083"/>
                  </a:lnTo>
                  <a:lnTo>
                    <a:pt x="783" y="2065"/>
                  </a:lnTo>
                  <a:lnTo>
                    <a:pt x="798" y="2063"/>
                  </a:lnTo>
                  <a:lnTo>
                    <a:pt x="804" y="2048"/>
                  </a:lnTo>
                  <a:lnTo>
                    <a:pt x="819" y="2048"/>
                  </a:lnTo>
                  <a:lnTo>
                    <a:pt x="825" y="2038"/>
                  </a:lnTo>
                  <a:lnTo>
                    <a:pt x="835" y="2041"/>
                  </a:lnTo>
                  <a:lnTo>
                    <a:pt x="834" y="2020"/>
                  </a:lnTo>
                  <a:lnTo>
                    <a:pt x="852" y="2023"/>
                  </a:lnTo>
                  <a:lnTo>
                    <a:pt x="853" y="2005"/>
                  </a:lnTo>
                  <a:lnTo>
                    <a:pt x="868" y="2003"/>
                  </a:lnTo>
                  <a:lnTo>
                    <a:pt x="877" y="1984"/>
                  </a:lnTo>
                  <a:lnTo>
                    <a:pt x="891" y="1972"/>
                  </a:lnTo>
                  <a:lnTo>
                    <a:pt x="904" y="1972"/>
                  </a:lnTo>
                  <a:lnTo>
                    <a:pt x="912" y="1943"/>
                  </a:lnTo>
                  <a:lnTo>
                    <a:pt x="921" y="1933"/>
                  </a:lnTo>
                  <a:lnTo>
                    <a:pt x="940" y="1939"/>
                  </a:lnTo>
                  <a:lnTo>
                    <a:pt x="943" y="1912"/>
                  </a:lnTo>
                  <a:lnTo>
                    <a:pt x="955" y="1906"/>
                  </a:lnTo>
                  <a:lnTo>
                    <a:pt x="958" y="1886"/>
                  </a:lnTo>
                  <a:lnTo>
                    <a:pt x="984" y="1885"/>
                  </a:lnTo>
                  <a:lnTo>
                    <a:pt x="987" y="1852"/>
                  </a:lnTo>
                  <a:lnTo>
                    <a:pt x="1005" y="1844"/>
                  </a:lnTo>
                  <a:lnTo>
                    <a:pt x="1012" y="1826"/>
                  </a:lnTo>
                  <a:lnTo>
                    <a:pt x="1026" y="1825"/>
                  </a:lnTo>
                  <a:lnTo>
                    <a:pt x="1027" y="1796"/>
                  </a:lnTo>
                  <a:lnTo>
                    <a:pt x="1038" y="1796"/>
                  </a:lnTo>
                  <a:lnTo>
                    <a:pt x="1039" y="1780"/>
                  </a:lnTo>
                  <a:lnTo>
                    <a:pt x="1053" y="1769"/>
                  </a:lnTo>
                  <a:lnTo>
                    <a:pt x="1053" y="1753"/>
                  </a:lnTo>
                  <a:lnTo>
                    <a:pt x="1066" y="1735"/>
                  </a:lnTo>
                  <a:lnTo>
                    <a:pt x="1063" y="1702"/>
                  </a:lnTo>
                  <a:lnTo>
                    <a:pt x="1074" y="1693"/>
                  </a:lnTo>
                  <a:lnTo>
                    <a:pt x="1075" y="1655"/>
                  </a:lnTo>
                  <a:lnTo>
                    <a:pt x="1087" y="1649"/>
                  </a:lnTo>
                  <a:lnTo>
                    <a:pt x="1078" y="1625"/>
                  </a:lnTo>
                  <a:lnTo>
                    <a:pt x="1084" y="1612"/>
                  </a:lnTo>
                  <a:lnTo>
                    <a:pt x="1086" y="1582"/>
                  </a:lnTo>
                  <a:lnTo>
                    <a:pt x="1095" y="1582"/>
                  </a:lnTo>
                  <a:lnTo>
                    <a:pt x="1095" y="1553"/>
                  </a:lnTo>
                  <a:lnTo>
                    <a:pt x="1102" y="1541"/>
                  </a:lnTo>
                  <a:lnTo>
                    <a:pt x="1107" y="1501"/>
                  </a:lnTo>
                  <a:lnTo>
                    <a:pt x="1122" y="1474"/>
                  </a:lnTo>
                  <a:lnTo>
                    <a:pt x="1122" y="1448"/>
                  </a:lnTo>
                  <a:lnTo>
                    <a:pt x="1126" y="1400"/>
                  </a:lnTo>
                  <a:lnTo>
                    <a:pt x="1134" y="1385"/>
                  </a:lnTo>
                  <a:lnTo>
                    <a:pt x="1128" y="1367"/>
                  </a:lnTo>
                  <a:lnTo>
                    <a:pt x="1135" y="1340"/>
                  </a:lnTo>
                  <a:lnTo>
                    <a:pt x="1132" y="1322"/>
                  </a:lnTo>
                  <a:lnTo>
                    <a:pt x="1132" y="1304"/>
                  </a:lnTo>
                  <a:lnTo>
                    <a:pt x="1135" y="1282"/>
                  </a:lnTo>
                  <a:lnTo>
                    <a:pt x="1123" y="1273"/>
                  </a:lnTo>
                  <a:lnTo>
                    <a:pt x="1137" y="1249"/>
                  </a:lnTo>
                  <a:lnTo>
                    <a:pt x="1122" y="1241"/>
                  </a:lnTo>
                  <a:lnTo>
                    <a:pt x="1135" y="1216"/>
                  </a:lnTo>
                  <a:lnTo>
                    <a:pt x="1131" y="1193"/>
                  </a:lnTo>
                  <a:lnTo>
                    <a:pt x="1128" y="1187"/>
                  </a:lnTo>
                  <a:lnTo>
                    <a:pt x="1128" y="1162"/>
                  </a:lnTo>
                  <a:lnTo>
                    <a:pt x="1120" y="1152"/>
                  </a:lnTo>
                  <a:lnTo>
                    <a:pt x="1120" y="1130"/>
                  </a:lnTo>
                  <a:lnTo>
                    <a:pt x="1108" y="1118"/>
                  </a:lnTo>
                  <a:lnTo>
                    <a:pt x="1117" y="1094"/>
                  </a:lnTo>
                  <a:lnTo>
                    <a:pt x="1108" y="1086"/>
                  </a:lnTo>
                  <a:lnTo>
                    <a:pt x="1108" y="1053"/>
                  </a:lnTo>
                  <a:lnTo>
                    <a:pt x="1098" y="1049"/>
                  </a:lnTo>
                  <a:lnTo>
                    <a:pt x="1099" y="1019"/>
                  </a:lnTo>
                  <a:lnTo>
                    <a:pt x="1095" y="981"/>
                  </a:lnTo>
                  <a:lnTo>
                    <a:pt x="1081" y="983"/>
                  </a:lnTo>
                  <a:lnTo>
                    <a:pt x="1086" y="951"/>
                  </a:lnTo>
                  <a:lnTo>
                    <a:pt x="1077" y="933"/>
                  </a:lnTo>
                  <a:lnTo>
                    <a:pt x="1084" y="917"/>
                  </a:lnTo>
                  <a:lnTo>
                    <a:pt x="1072" y="906"/>
                  </a:lnTo>
                  <a:lnTo>
                    <a:pt x="1077" y="870"/>
                  </a:lnTo>
                  <a:lnTo>
                    <a:pt x="1068" y="858"/>
                  </a:lnTo>
                  <a:lnTo>
                    <a:pt x="1063" y="825"/>
                  </a:lnTo>
                  <a:lnTo>
                    <a:pt x="1054" y="816"/>
                  </a:lnTo>
                  <a:lnTo>
                    <a:pt x="1048" y="786"/>
                  </a:lnTo>
                  <a:lnTo>
                    <a:pt x="1041" y="783"/>
                  </a:lnTo>
                  <a:lnTo>
                    <a:pt x="1038" y="767"/>
                  </a:lnTo>
                  <a:lnTo>
                    <a:pt x="1024" y="759"/>
                  </a:lnTo>
                  <a:lnTo>
                    <a:pt x="1026" y="738"/>
                  </a:lnTo>
                  <a:lnTo>
                    <a:pt x="1014" y="737"/>
                  </a:lnTo>
                  <a:lnTo>
                    <a:pt x="1003" y="717"/>
                  </a:lnTo>
                  <a:lnTo>
                    <a:pt x="988" y="710"/>
                  </a:lnTo>
                  <a:lnTo>
                    <a:pt x="982" y="681"/>
                  </a:lnTo>
                  <a:lnTo>
                    <a:pt x="961" y="680"/>
                  </a:lnTo>
                  <a:lnTo>
                    <a:pt x="958" y="654"/>
                  </a:lnTo>
                  <a:lnTo>
                    <a:pt x="946" y="656"/>
                  </a:lnTo>
                  <a:lnTo>
                    <a:pt x="939" y="624"/>
                  </a:lnTo>
                  <a:lnTo>
                    <a:pt x="924" y="629"/>
                  </a:lnTo>
                  <a:lnTo>
                    <a:pt x="907" y="614"/>
                  </a:lnTo>
                  <a:lnTo>
                    <a:pt x="907" y="588"/>
                  </a:lnTo>
                  <a:lnTo>
                    <a:pt x="892" y="591"/>
                  </a:lnTo>
                  <a:lnTo>
                    <a:pt x="870" y="561"/>
                  </a:lnTo>
                  <a:lnTo>
                    <a:pt x="853" y="563"/>
                  </a:lnTo>
                  <a:lnTo>
                    <a:pt x="849" y="536"/>
                  </a:lnTo>
                  <a:lnTo>
                    <a:pt x="835" y="534"/>
                  </a:lnTo>
                  <a:lnTo>
                    <a:pt x="828" y="516"/>
                  </a:lnTo>
                  <a:lnTo>
                    <a:pt x="802" y="522"/>
                  </a:lnTo>
                  <a:lnTo>
                    <a:pt x="807" y="512"/>
                  </a:lnTo>
                  <a:lnTo>
                    <a:pt x="799" y="495"/>
                  </a:lnTo>
                  <a:lnTo>
                    <a:pt x="784" y="497"/>
                  </a:lnTo>
                  <a:lnTo>
                    <a:pt x="780" y="479"/>
                  </a:lnTo>
                  <a:lnTo>
                    <a:pt x="754" y="480"/>
                  </a:lnTo>
                  <a:lnTo>
                    <a:pt x="756" y="461"/>
                  </a:lnTo>
                  <a:lnTo>
                    <a:pt x="721" y="441"/>
                  </a:lnTo>
                  <a:lnTo>
                    <a:pt x="720" y="423"/>
                  </a:lnTo>
                  <a:lnTo>
                    <a:pt x="703" y="416"/>
                  </a:lnTo>
                  <a:lnTo>
                    <a:pt x="700" y="405"/>
                  </a:lnTo>
                  <a:lnTo>
                    <a:pt x="682" y="402"/>
                  </a:lnTo>
                  <a:lnTo>
                    <a:pt x="685" y="384"/>
                  </a:lnTo>
                  <a:lnTo>
                    <a:pt x="658" y="369"/>
                  </a:lnTo>
                  <a:lnTo>
                    <a:pt x="655" y="356"/>
                  </a:lnTo>
                  <a:lnTo>
                    <a:pt x="645" y="330"/>
                  </a:lnTo>
                  <a:lnTo>
                    <a:pt x="625" y="321"/>
                  </a:lnTo>
                  <a:lnTo>
                    <a:pt x="618" y="287"/>
                  </a:lnTo>
                  <a:lnTo>
                    <a:pt x="606" y="285"/>
                  </a:lnTo>
                  <a:lnTo>
                    <a:pt x="603" y="248"/>
                  </a:lnTo>
                  <a:lnTo>
                    <a:pt x="592" y="246"/>
                  </a:lnTo>
                  <a:lnTo>
                    <a:pt x="586" y="201"/>
                  </a:lnTo>
                  <a:lnTo>
                    <a:pt x="577" y="189"/>
                  </a:lnTo>
                  <a:lnTo>
                    <a:pt x="570" y="167"/>
                  </a:lnTo>
                  <a:lnTo>
                    <a:pt x="570" y="141"/>
                  </a:lnTo>
                  <a:lnTo>
                    <a:pt x="556" y="137"/>
                  </a:lnTo>
                  <a:lnTo>
                    <a:pt x="562" y="111"/>
                  </a:lnTo>
                  <a:lnTo>
                    <a:pt x="552" y="102"/>
                  </a:lnTo>
                  <a:lnTo>
                    <a:pt x="550" y="81"/>
                  </a:lnTo>
                  <a:lnTo>
                    <a:pt x="538" y="24"/>
                  </a:lnTo>
                  <a:lnTo>
                    <a:pt x="525" y="0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>
                    <a:alpha val="70000"/>
                  </a:schemeClr>
                </a:gs>
                <a:gs pos="100000">
                  <a:schemeClr val="hlink">
                    <a:alpha val="70000"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zh-CN" altLang="en-US" sz="1800"/>
            </a:p>
          </p:txBody>
        </p:sp>
      </p:grpSp>
      <p:grpSp>
        <p:nvGrpSpPr>
          <p:cNvPr id="1043" name="组合 1042"/>
          <p:cNvGrpSpPr/>
          <p:nvPr/>
        </p:nvGrpSpPr>
        <p:grpSpPr>
          <a:xfrm rot="1366339" flipV="1">
            <a:off x="1428752" y="5967413"/>
            <a:ext cx="867833" cy="292100"/>
            <a:chOff x="0" y="0"/>
            <a:chExt cx="1329" cy="596"/>
          </a:xfrm>
        </p:grpSpPr>
        <p:pic>
          <p:nvPicPr>
            <p:cNvPr id="6164" name="图片 1043" descr="haba"/>
            <p:cNvPicPr>
              <a:picLocks noChangeAspect="1"/>
            </p:cNvPicPr>
            <p:nvPr userDrawn="1"/>
          </p:nvPicPr>
          <p:blipFill>
            <a:blip r:embed="rId6"/>
            <a:stretch>
              <a:fillRect/>
            </a:stretch>
          </p:blipFill>
          <p:spPr>
            <a:xfrm rot="4260956">
              <a:off x="365" y="-361"/>
              <a:ext cx="592" cy="132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6165" name="未知"/>
            <p:cNvSpPr/>
            <p:nvPr userDrawn="1"/>
          </p:nvSpPr>
          <p:spPr>
            <a:xfrm rot="4245780">
              <a:off x="374" y="-369"/>
              <a:ext cx="586" cy="1324"/>
            </a:xfrm>
            <a:custGeom>
              <a:avLst/>
              <a:gdLst/>
              <a:ahLst/>
              <a:cxnLst/>
              <a:rect l="0" t="0" r="0" b="0"/>
              <a:pathLst>
                <a:path w="1137" h="2558">
                  <a:moveTo>
                    <a:pt x="525" y="0"/>
                  </a:moveTo>
                  <a:lnTo>
                    <a:pt x="520" y="86"/>
                  </a:lnTo>
                  <a:lnTo>
                    <a:pt x="511" y="233"/>
                  </a:lnTo>
                  <a:lnTo>
                    <a:pt x="490" y="311"/>
                  </a:lnTo>
                  <a:lnTo>
                    <a:pt x="457" y="380"/>
                  </a:lnTo>
                  <a:lnTo>
                    <a:pt x="385" y="446"/>
                  </a:lnTo>
                  <a:lnTo>
                    <a:pt x="286" y="530"/>
                  </a:lnTo>
                  <a:lnTo>
                    <a:pt x="214" y="626"/>
                  </a:lnTo>
                  <a:lnTo>
                    <a:pt x="171" y="691"/>
                  </a:lnTo>
                  <a:lnTo>
                    <a:pt x="154" y="695"/>
                  </a:lnTo>
                  <a:lnTo>
                    <a:pt x="153" y="722"/>
                  </a:lnTo>
                  <a:lnTo>
                    <a:pt x="141" y="727"/>
                  </a:lnTo>
                  <a:lnTo>
                    <a:pt x="135" y="757"/>
                  </a:lnTo>
                  <a:lnTo>
                    <a:pt x="120" y="764"/>
                  </a:lnTo>
                  <a:lnTo>
                    <a:pt x="114" y="790"/>
                  </a:lnTo>
                  <a:lnTo>
                    <a:pt x="97" y="806"/>
                  </a:lnTo>
                  <a:lnTo>
                    <a:pt x="94" y="838"/>
                  </a:lnTo>
                  <a:lnTo>
                    <a:pt x="81" y="848"/>
                  </a:lnTo>
                  <a:lnTo>
                    <a:pt x="78" y="872"/>
                  </a:lnTo>
                  <a:lnTo>
                    <a:pt x="70" y="874"/>
                  </a:lnTo>
                  <a:lnTo>
                    <a:pt x="66" y="910"/>
                  </a:lnTo>
                  <a:lnTo>
                    <a:pt x="57" y="926"/>
                  </a:lnTo>
                  <a:lnTo>
                    <a:pt x="57" y="949"/>
                  </a:lnTo>
                  <a:lnTo>
                    <a:pt x="43" y="959"/>
                  </a:lnTo>
                  <a:lnTo>
                    <a:pt x="45" y="986"/>
                  </a:lnTo>
                  <a:lnTo>
                    <a:pt x="34" y="1000"/>
                  </a:lnTo>
                  <a:lnTo>
                    <a:pt x="39" y="1031"/>
                  </a:lnTo>
                  <a:lnTo>
                    <a:pt x="30" y="1043"/>
                  </a:lnTo>
                  <a:lnTo>
                    <a:pt x="31" y="1066"/>
                  </a:lnTo>
                  <a:lnTo>
                    <a:pt x="22" y="1088"/>
                  </a:lnTo>
                  <a:lnTo>
                    <a:pt x="24" y="1133"/>
                  </a:lnTo>
                  <a:lnTo>
                    <a:pt x="15" y="1150"/>
                  </a:lnTo>
                  <a:lnTo>
                    <a:pt x="12" y="1172"/>
                  </a:lnTo>
                  <a:lnTo>
                    <a:pt x="13" y="1195"/>
                  </a:lnTo>
                  <a:lnTo>
                    <a:pt x="7" y="1216"/>
                  </a:lnTo>
                  <a:lnTo>
                    <a:pt x="4" y="1235"/>
                  </a:lnTo>
                  <a:lnTo>
                    <a:pt x="0" y="1258"/>
                  </a:lnTo>
                  <a:lnTo>
                    <a:pt x="9" y="1283"/>
                  </a:lnTo>
                  <a:lnTo>
                    <a:pt x="3" y="1316"/>
                  </a:lnTo>
                  <a:lnTo>
                    <a:pt x="9" y="1354"/>
                  </a:lnTo>
                  <a:lnTo>
                    <a:pt x="15" y="1379"/>
                  </a:lnTo>
                  <a:lnTo>
                    <a:pt x="7" y="1400"/>
                  </a:lnTo>
                  <a:lnTo>
                    <a:pt x="18" y="1421"/>
                  </a:lnTo>
                  <a:lnTo>
                    <a:pt x="19" y="1445"/>
                  </a:lnTo>
                  <a:lnTo>
                    <a:pt x="27" y="1480"/>
                  </a:lnTo>
                  <a:lnTo>
                    <a:pt x="30" y="1505"/>
                  </a:lnTo>
                  <a:lnTo>
                    <a:pt x="37" y="1525"/>
                  </a:lnTo>
                  <a:lnTo>
                    <a:pt x="33" y="1558"/>
                  </a:lnTo>
                  <a:lnTo>
                    <a:pt x="45" y="1574"/>
                  </a:lnTo>
                  <a:lnTo>
                    <a:pt x="43" y="1610"/>
                  </a:lnTo>
                  <a:lnTo>
                    <a:pt x="52" y="1625"/>
                  </a:lnTo>
                  <a:lnTo>
                    <a:pt x="55" y="1646"/>
                  </a:lnTo>
                  <a:lnTo>
                    <a:pt x="67" y="1654"/>
                  </a:lnTo>
                  <a:lnTo>
                    <a:pt x="67" y="1693"/>
                  </a:lnTo>
                  <a:lnTo>
                    <a:pt x="76" y="1702"/>
                  </a:lnTo>
                  <a:lnTo>
                    <a:pt x="88" y="1723"/>
                  </a:lnTo>
                  <a:lnTo>
                    <a:pt x="91" y="1751"/>
                  </a:lnTo>
                  <a:lnTo>
                    <a:pt x="109" y="1772"/>
                  </a:lnTo>
                  <a:lnTo>
                    <a:pt x="118" y="1802"/>
                  </a:lnTo>
                  <a:lnTo>
                    <a:pt x="133" y="1810"/>
                  </a:lnTo>
                  <a:lnTo>
                    <a:pt x="139" y="1838"/>
                  </a:lnTo>
                  <a:lnTo>
                    <a:pt x="156" y="1853"/>
                  </a:lnTo>
                  <a:lnTo>
                    <a:pt x="153" y="1874"/>
                  </a:lnTo>
                  <a:lnTo>
                    <a:pt x="171" y="1880"/>
                  </a:lnTo>
                  <a:lnTo>
                    <a:pt x="174" y="1913"/>
                  </a:lnTo>
                  <a:lnTo>
                    <a:pt x="184" y="1915"/>
                  </a:lnTo>
                  <a:lnTo>
                    <a:pt x="187" y="1933"/>
                  </a:lnTo>
                  <a:lnTo>
                    <a:pt x="205" y="1940"/>
                  </a:lnTo>
                  <a:lnTo>
                    <a:pt x="213" y="1964"/>
                  </a:lnTo>
                  <a:lnTo>
                    <a:pt x="231" y="1969"/>
                  </a:lnTo>
                  <a:lnTo>
                    <a:pt x="246" y="1990"/>
                  </a:lnTo>
                  <a:lnTo>
                    <a:pt x="262" y="1993"/>
                  </a:lnTo>
                  <a:lnTo>
                    <a:pt x="270" y="2011"/>
                  </a:lnTo>
                  <a:lnTo>
                    <a:pt x="289" y="2024"/>
                  </a:lnTo>
                  <a:lnTo>
                    <a:pt x="297" y="2047"/>
                  </a:lnTo>
                  <a:lnTo>
                    <a:pt x="318" y="2063"/>
                  </a:lnTo>
                  <a:lnTo>
                    <a:pt x="333" y="2081"/>
                  </a:lnTo>
                  <a:lnTo>
                    <a:pt x="348" y="2087"/>
                  </a:lnTo>
                  <a:lnTo>
                    <a:pt x="360" y="2108"/>
                  </a:lnTo>
                  <a:lnTo>
                    <a:pt x="369" y="2108"/>
                  </a:lnTo>
                  <a:lnTo>
                    <a:pt x="376" y="2125"/>
                  </a:lnTo>
                  <a:lnTo>
                    <a:pt x="399" y="2137"/>
                  </a:lnTo>
                  <a:lnTo>
                    <a:pt x="415" y="2162"/>
                  </a:lnTo>
                  <a:lnTo>
                    <a:pt x="430" y="2159"/>
                  </a:lnTo>
                  <a:lnTo>
                    <a:pt x="439" y="2174"/>
                  </a:lnTo>
                  <a:lnTo>
                    <a:pt x="444" y="2194"/>
                  </a:lnTo>
                  <a:lnTo>
                    <a:pt x="454" y="2192"/>
                  </a:lnTo>
                  <a:lnTo>
                    <a:pt x="469" y="2210"/>
                  </a:lnTo>
                  <a:lnTo>
                    <a:pt x="466" y="2225"/>
                  </a:lnTo>
                  <a:lnTo>
                    <a:pt x="484" y="2228"/>
                  </a:lnTo>
                  <a:lnTo>
                    <a:pt x="487" y="2252"/>
                  </a:lnTo>
                  <a:lnTo>
                    <a:pt x="492" y="2279"/>
                  </a:lnTo>
                  <a:lnTo>
                    <a:pt x="501" y="2293"/>
                  </a:lnTo>
                  <a:lnTo>
                    <a:pt x="502" y="2312"/>
                  </a:lnTo>
                  <a:lnTo>
                    <a:pt x="510" y="2329"/>
                  </a:lnTo>
                  <a:lnTo>
                    <a:pt x="507" y="2351"/>
                  </a:lnTo>
                  <a:lnTo>
                    <a:pt x="513" y="2362"/>
                  </a:lnTo>
                  <a:lnTo>
                    <a:pt x="511" y="2390"/>
                  </a:lnTo>
                  <a:lnTo>
                    <a:pt x="514" y="2420"/>
                  </a:lnTo>
                  <a:lnTo>
                    <a:pt x="520" y="2455"/>
                  </a:lnTo>
                  <a:lnTo>
                    <a:pt x="520" y="2501"/>
                  </a:lnTo>
                  <a:lnTo>
                    <a:pt x="523" y="2558"/>
                  </a:lnTo>
                  <a:lnTo>
                    <a:pt x="535" y="2548"/>
                  </a:lnTo>
                  <a:lnTo>
                    <a:pt x="541" y="2522"/>
                  </a:lnTo>
                  <a:lnTo>
                    <a:pt x="547" y="2482"/>
                  </a:lnTo>
                  <a:lnTo>
                    <a:pt x="555" y="2479"/>
                  </a:lnTo>
                  <a:lnTo>
                    <a:pt x="552" y="2458"/>
                  </a:lnTo>
                  <a:lnTo>
                    <a:pt x="558" y="2422"/>
                  </a:lnTo>
                  <a:lnTo>
                    <a:pt x="570" y="2419"/>
                  </a:lnTo>
                  <a:lnTo>
                    <a:pt x="567" y="2387"/>
                  </a:lnTo>
                  <a:lnTo>
                    <a:pt x="577" y="2390"/>
                  </a:lnTo>
                  <a:lnTo>
                    <a:pt x="576" y="2363"/>
                  </a:lnTo>
                  <a:lnTo>
                    <a:pt x="591" y="2363"/>
                  </a:lnTo>
                  <a:lnTo>
                    <a:pt x="586" y="2329"/>
                  </a:lnTo>
                  <a:lnTo>
                    <a:pt x="594" y="2308"/>
                  </a:lnTo>
                  <a:lnTo>
                    <a:pt x="601" y="2315"/>
                  </a:lnTo>
                  <a:lnTo>
                    <a:pt x="606" y="2276"/>
                  </a:lnTo>
                  <a:lnTo>
                    <a:pt x="616" y="2276"/>
                  </a:lnTo>
                  <a:lnTo>
                    <a:pt x="618" y="2251"/>
                  </a:lnTo>
                  <a:lnTo>
                    <a:pt x="625" y="2252"/>
                  </a:lnTo>
                  <a:lnTo>
                    <a:pt x="627" y="2230"/>
                  </a:lnTo>
                  <a:lnTo>
                    <a:pt x="642" y="2237"/>
                  </a:lnTo>
                  <a:lnTo>
                    <a:pt x="646" y="2222"/>
                  </a:lnTo>
                  <a:lnTo>
                    <a:pt x="654" y="2221"/>
                  </a:lnTo>
                  <a:lnTo>
                    <a:pt x="655" y="2192"/>
                  </a:lnTo>
                  <a:lnTo>
                    <a:pt x="672" y="2194"/>
                  </a:lnTo>
                  <a:lnTo>
                    <a:pt x="672" y="2176"/>
                  </a:lnTo>
                  <a:lnTo>
                    <a:pt x="682" y="2179"/>
                  </a:lnTo>
                  <a:lnTo>
                    <a:pt x="684" y="2158"/>
                  </a:lnTo>
                  <a:lnTo>
                    <a:pt x="700" y="2164"/>
                  </a:lnTo>
                  <a:lnTo>
                    <a:pt x="705" y="2140"/>
                  </a:lnTo>
                  <a:lnTo>
                    <a:pt x="720" y="2141"/>
                  </a:lnTo>
                  <a:lnTo>
                    <a:pt x="721" y="2119"/>
                  </a:lnTo>
                  <a:lnTo>
                    <a:pt x="738" y="2119"/>
                  </a:lnTo>
                  <a:lnTo>
                    <a:pt x="744" y="2102"/>
                  </a:lnTo>
                  <a:lnTo>
                    <a:pt x="756" y="2104"/>
                  </a:lnTo>
                  <a:lnTo>
                    <a:pt x="756" y="2084"/>
                  </a:lnTo>
                  <a:lnTo>
                    <a:pt x="775" y="2083"/>
                  </a:lnTo>
                  <a:lnTo>
                    <a:pt x="783" y="2065"/>
                  </a:lnTo>
                  <a:lnTo>
                    <a:pt x="798" y="2063"/>
                  </a:lnTo>
                  <a:lnTo>
                    <a:pt x="804" y="2048"/>
                  </a:lnTo>
                  <a:lnTo>
                    <a:pt x="819" y="2048"/>
                  </a:lnTo>
                  <a:lnTo>
                    <a:pt x="825" y="2038"/>
                  </a:lnTo>
                  <a:lnTo>
                    <a:pt x="835" y="2041"/>
                  </a:lnTo>
                  <a:lnTo>
                    <a:pt x="834" y="2020"/>
                  </a:lnTo>
                  <a:lnTo>
                    <a:pt x="852" y="2023"/>
                  </a:lnTo>
                  <a:lnTo>
                    <a:pt x="853" y="2005"/>
                  </a:lnTo>
                  <a:lnTo>
                    <a:pt x="868" y="2003"/>
                  </a:lnTo>
                  <a:lnTo>
                    <a:pt x="877" y="1984"/>
                  </a:lnTo>
                  <a:lnTo>
                    <a:pt x="891" y="1972"/>
                  </a:lnTo>
                  <a:lnTo>
                    <a:pt x="904" y="1972"/>
                  </a:lnTo>
                  <a:lnTo>
                    <a:pt x="912" y="1943"/>
                  </a:lnTo>
                  <a:lnTo>
                    <a:pt x="921" y="1933"/>
                  </a:lnTo>
                  <a:lnTo>
                    <a:pt x="940" y="1939"/>
                  </a:lnTo>
                  <a:lnTo>
                    <a:pt x="943" y="1912"/>
                  </a:lnTo>
                  <a:lnTo>
                    <a:pt x="955" y="1906"/>
                  </a:lnTo>
                  <a:lnTo>
                    <a:pt x="958" y="1886"/>
                  </a:lnTo>
                  <a:lnTo>
                    <a:pt x="984" y="1885"/>
                  </a:lnTo>
                  <a:lnTo>
                    <a:pt x="987" y="1852"/>
                  </a:lnTo>
                  <a:lnTo>
                    <a:pt x="1005" y="1844"/>
                  </a:lnTo>
                  <a:lnTo>
                    <a:pt x="1012" y="1826"/>
                  </a:lnTo>
                  <a:lnTo>
                    <a:pt x="1026" y="1825"/>
                  </a:lnTo>
                  <a:lnTo>
                    <a:pt x="1027" y="1796"/>
                  </a:lnTo>
                  <a:lnTo>
                    <a:pt x="1038" y="1796"/>
                  </a:lnTo>
                  <a:lnTo>
                    <a:pt x="1039" y="1780"/>
                  </a:lnTo>
                  <a:lnTo>
                    <a:pt x="1053" y="1769"/>
                  </a:lnTo>
                  <a:lnTo>
                    <a:pt x="1053" y="1753"/>
                  </a:lnTo>
                  <a:lnTo>
                    <a:pt x="1066" y="1735"/>
                  </a:lnTo>
                  <a:lnTo>
                    <a:pt x="1063" y="1702"/>
                  </a:lnTo>
                  <a:lnTo>
                    <a:pt x="1074" y="1693"/>
                  </a:lnTo>
                  <a:lnTo>
                    <a:pt x="1075" y="1655"/>
                  </a:lnTo>
                  <a:lnTo>
                    <a:pt x="1087" y="1649"/>
                  </a:lnTo>
                  <a:lnTo>
                    <a:pt x="1078" y="1625"/>
                  </a:lnTo>
                  <a:lnTo>
                    <a:pt x="1084" y="1612"/>
                  </a:lnTo>
                  <a:lnTo>
                    <a:pt x="1086" y="1582"/>
                  </a:lnTo>
                  <a:lnTo>
                    <a:pt x="1095" y="1582"/>
                  </a:lnTo>
                  <a:lnTo>
                    <a:pt x="1095" y="1553"/>
                  </a:lnTo>
                  <a:lnTo>
                    <a:pt x="1102" y="1541"/>
                  </a:lnTo>
                  <a:lnTo>
                    <a:pt x="1107" y="1501"/>
                  </a:lnTo>
                  <a:lnTo>
                    <a:pt x="1122" y="1474"/>
                  </a:lnTo>
                  <a:lnTo>
                    <a:pt x="1122" y="1448"/>
                  </a:lnTo>
                  <a:lnTo>
                    <a:pt x="1126" y="1400"/>
                  </a:lnTo>
                  <a:lnTo>
                    <a:pt x="1134" y="1385"/>
                  </a:lnTo>
                  <a:lnTo>
                    <a:pt x="1128" y="1367"/>
                  </a:lnTo>
                  <a:lnTo>
                    <a:pt x="1135" y="1340"/>
                  </a:lnTo>
                  <a:lnTo>
                    <a:pt x="1132" y="1322"/>
                  </a:lnTo>
                  <a:lnTo>
                    <a:pt x="1132" y="1304"/>
                  </a:lnTo>
                  <a:lnTo>
                    <a:pt x="1135" y="1282"/>
                  </a:lnTo>
                  <a:lnTo>
                    <a:pt x="1123" y="1273"/>
                  </a:lnTo>
                  <a:lnTo>
                    <a:pt x="1137" y="1249"/>
                  </a:lnTo>
                  <a:lnTo>
                    <a:pt x="1122" y="1241"/>
                  </a:lnTo>
                  <a:lnTo>
                    <a:pt x="1135" y="1216"/>
                  </a:lnTo>
                  <a:lnTo>
                    <a:pt x="1131" y="1193"/>
                  </a:lnTo>
                  <a:lnTo>
                    <a:pt x="1128" y="1187"/>
                  </a:lnTo>
                  <a:lnTo>
                    <a:pt x="1128" y="1162"/>
                  </a:lnTo>
                  <a:lnTo>
                    <a:pt x="1120" y="1152"/>
                  </a:lnTo>
                  <a:lnTo>
                    <a:pt x="1120" y="1130"/>
                  </a:lnTo>
                  <a:lnTo>
                    <a:pt x="1108" y="1118"/>
                  </a:lnTo>
                  <a:lnTo>
                    <a:pt x="1117" y="1094"/>
                  </a:lnTo>
                  <a:lnTo>
                    <a:pt x="1108" y="1086"/>
                  </a:lnTo>
                  <a:lnTo>
                    <a:pt x="1108" y="1053"/>
                  </a:lnTo>
                  <a:lnTo>
                    <a:pt x="1098" y="1049"/>
                  </a:lnTo>
                  <a:lnTo>
                    <a:pt x="1099" y="1019"/>
                  </a:lnTo>
                  <a:lnTo>
                    <a:pt x="1095" y="981"/>
                  </a:lnTo>
                  <a:lnTo>
                    <a:pt x="1081" y="983"/>
                  </a:lnTo>
                  <a:lnTo>
                    <a:pt x="1086" y="951"/>
                  </a:lnTo>
                  <a:lnTo>
                    <a:pt x="1077" y="933"/>
                  </a:lnTo>
                  <a:lnTo>
                    <a:pt x="1084" y="917"/>
                  </a:lnTo>
                  <a:lnTo>
                    <a:pt x="1072" y="906"/>
                  </a:lnTo>
                  <a:lnTo>
                    <a:pt x="1077" y="870"/>
                  </a:lnTo>
                  <a:lnTo>
                    <a:pt x="1068" y="858"/>
                  </a:lnTo>
                  <a:lnTo>
                    <a:pt x="1063" y="825"/>
                  </a:lnTo>
                  <a:lnTo>
                    <a:pt x="1054" y="816"/>
                  </a:lnTo>
                  <a:lnTo>
                    <a:pt x="1048" y="786"/>
                  </a:lnTo>
                  <a:lnTo>
                    <a:pt x="1041" y="783"/>
                  </a:lnTo>
                  <a:lnTo>
                    <a:pt x="1038" y="767"/>
                  </a:lnTo>
                  <a:lnTo>
                    <a:pt x="1024" y="759"/>
                  </a:lnTo>
                  <a:lnTo>
                    <a:pt x="1026" y="738"/>
                  </a:lnTo>
                  <a:lnTo>
                    <a:pt x="1014" y="737"/>
                  </a:lnTo>
                  <a:lnTo>
                    <a:pt x="1003" y="717"/>
                  </a:lnTo>
                  <a:lnTo>
                    <a:pt x="988" y="710"/>
                  </a:lnTo>
                  <a:lnTo>
                    <a:pt x="982" y="681"/>
                  </a:lnTo>
                  <a:lnTo>
                    <a:pt x="961" y="680"/>
                  </a:lnTo>
                  <a:lnTo>
                    <a:pt x="958" y="654"/>
                  </a:lnTo>
                  <a:lnTo>
                    <a:pt x="946" y="656"/>
                  </a:lnTo>
                  <a:lnTo>
                    <a:pt x="939" y="624"/>
                  </a:lnTo>
                  <a:lnTo>
                    <a:pt x="924" y="629"/>
                  </a:lnTo>
                  <a:lnTo>
                    <a:pt x="907" y="614"/>
                  </a:lnTo>
                  <a:lnTo>
                    <a:pt x="907" y="588"/>
                  </a:lnTo>
                  <a:lnTo>
                    <a:pt x="892" y="591"/>
                  </a:lnTo>
                  <a:lnTo>
                    <a:pt x="870" y="561"/>
                  </a:lnTo>
                  <a:lnTo>
                    <a:pt x="853" y="563"/>
                  </a:lnTo>
                  <a:lnTo>
                    <a:pt x="849" y="536"/>
                  </a:lnTo>
                  <a:lnTo>
                    <a:pt x="835" y="534"/>
                  </a:lnTo>
                  <a:lnTo>
                    <a:pt x="828" y="516"/>
                  </a:lnTo>
                  <a:lnTo>
                    <a:pt x="802" y="522"/>
                  </a:lnTo>
                  <a:lnTo>
                    <a:pt x="807" y="512"/>
                  </a:lnTo>
                  <a:lnTo>
                    <a:pt x="799" y="495"/>
                  </a:lnTo>
                  <a:lnTo>
                    <a:pt x="784" y="497"/>
                  </a:lnTo>
                  <a:lnTo>
                    <a:pt x="780" y="479"/>
                  </a:lnTo>
                  <a:lnTo>
                    <a:pt x="754" y="480"/>
                  </a:lnTo>
                  <a:lnTo>
                    <a:pt x="756" y="461"/>
                  </a:lnTo>
                  <a:lnTo>
                    <a:pt x="721" y="441"/>
                  </a:lnTo>
                  <a:lnTo>
                    <a:pt x="720" y="423"/>
                  </a:lnTo>
                  <a:lnTo>
                    <a:pt x="703" y="416"/>
                  </a:lnTo>
                  <a:lnTo>
                    <a:pt x="700" y="405"/>
                  </a:lnTo>
                  <a:lnTo>
                    <a:pt x="682" y="402"/>
                  </a:lnTo>
                  <a:lnTo>
                    <a:pt x="685" y="384"/>
                  </a:lnTo>
                  <a:lnTo>
                    <a:pt x="658" y="369"/>
                  </a:lnTo>
                  <a:lnTo>
                    <a:pt x="655" y="356"/>
                  </a:lnTo>
                  <a:lnTo>
                    <a:pt x="645" y="330"/>
                  </a:lnTo>
                  <a:lnTo>
                    <a:pt x="625" y="321"/>
                  </a:lnTo>
                  <a:lnTo>
                    <a:pt x="618" y="287"/>
                  </a:lnTo>
                  <a:lnTo>
                    <a:pt x="606" y="285"/>
                  </a:lnTo>
                  <a:lnTo>
                    <a:pt x="603" y="248"/>
                  </a:lnTo>
                  <a:lnTo>
                    <a:pt x="592" y="246"/>
                  </a:lnTo>
                  <a:lnTo>
                    <a:pt x="586" y="201"/>
                  </a:lnTo>
                  <a:lnTo>
                    <a:pt x="577" y="189"/>
                  </a:lnTo>
                  <a:lnTo>
                    <a:pt x="570" y="167"/>
                  </a:lnTo>
                  <a:lnTo>
                    <a:pt x="570" y="141"/>
                  </a:lnTo>
                  <a:lnTo>
                    <a:pt x="556" y="137"/>
                  </a:lnTo>
                  <a:lnTo>
                    <a:pt x="562" y="111"/>
                  </a:lnTo>
                  <a:lnTo>
                    <a:pt x="552" y="102"/>
                  </a:lnTo>
                  <a:lnTo>
                    <a:pt x="550" y="81"/>
                  </a:lnTo>
                  <a:lnTo>
                    <a:pt x="538" y="24"/>
                  </a:lnTo>
                  <a:lnTo>
                    <a:pt x="525" y="0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>
                    <a:alpha val="45000"/>
                  </a:schemeClr>
                </a:gs>
                <a:gs pos="100000">
                  <a:schemeClr val="hlink">
                    <a:alpha val="45000"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zh-CN" altLang="en-US" sz="180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9618 0.16535 C -0.27587 0.10476 -0.25556 0.0444 -0.20625 0.01688 C -0.15695 -0.01064 -0.0342 0.00277 -2.77778E-7 3.92229E-6 " pathEditMode="relative" ptsTypes="aaA">
                                      <p:cBhvr>
                                        <p:cTn id="11" dur="1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-0.09358 -0.04237 C -0.08611 -0.04098 -0.06545 -0.04237 -0.04879 -0.03357 C -0.03212 -0.02477 -0.00521 0.00138 0.00625 0.01041 " pathEditMode="relative" rAng="0" ptsTypes="aaa">
                                      <p:cBhvr>
                                        <p:cTn id="18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260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animMotion origin="layout" path="M -0.11129 -0.06273 C -0.10486 -0.05486 -0.09167 -0.02569 -0.07309 -0.01527 C -0.05452 -0.00486 -0.01528 -0.00324 2.22222E-6 -2.96296E-6 " pathEditMode="relative" rAng="0" ptsTypes="aaa">
                                      <p:cBhvr>
                                        <p:cTn id="25" dur="1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00" y="3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hf sldNum="0" hdr="0" ftr="0" dt="0"/>
  <p:txStyles>
    <p:titleStyle>
      <a:lvl1pPr marL="0" lvl="0" indent="0" algn="ctr" defTabSz="9144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4600" b="1" i="0" u="none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spcBef>
          <a:spcPct val="20000"/>
        </a:spcBef>
        <a:spcAft>
          <a:spcPct val="0"/>
        </a:spcAft>
        <a:buChar char="•"/>
        <a:defRPr sz="3200" b="1" i="0" u="none" kern="1200" baseline="0">
          <a:solidFill>
            <a:schemeClr val="accent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12.png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22.png"/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sz="quarter" idx="4294967295"/>
          </p:nvPr>
        </p:nvSpPr>
        <p:spPr>
          <a:xfrm>
            <a:off x="1257555" y="1386501"/>
            <a:ext cx="9514787" cy="3497376"/>
          </a:xfrm>
          <a:prstGeom prst="rect">
            <a:avLst/>
          </a:prstGeom>
        </p:spPr>
        <p:txBody>
          <a:bodyPr/>
          <a:lstStyle/>
          <a:p>
            <a:br>
              <a:rPr lang="zh-CN" altLang="en-US" sz="7200" i="1" dirty="0"/>
            </a:br>
            <a:r>
              <a:rPr lang="zh-CN" altLang="en-US" sz="7200" dirty="0"/>
              <a:t>数学广角（数与形）</a:t>
            </a:r>
            <a:endParaRPr lang="zh-CN" altLang="en-US" sz="7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3536" y="957281"/>
            <a:ext cx="1928156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>
                <a:ea typeface="Arial" panose="020B0604020202020204" pitchFamily="34" charset="0"/>
              </a:rPr>
              <a:t>8</a:t>
            </a:r>
            <a:r>
              <a:rPr lang="zh-CN" altLang="en-US" sz="3200" dirty="0">
                <a:ea typeface="Arial" panose="020B0604020202020204" pitchFamily="34" charset="0"/>
              </a:rPr>
              <a:t>、</a:t>
            </a:r>
            <a:endParaRPr lang="zh-CN" altLang="en-US" sz="3200" dirty="0">
              <a:ea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3536" y="2054967"/>
            <a:ext cx="11136069" cy="452431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3200" dirty="0">
                <a:ea typeface="Arial" panose="020B0604020202020204" pitchFamily="34" charset="0"/>
              </a:rPr>
              <a:t>上图被称为三角形数，请你观察找出规律，求出第</a:t>
            </a:r>
            <a:r>
              <a:rPr lang="en-US" altLang="zh-CN" sz="3200" dirty="0">
                <a:ea typeface="Arial" panose="020B0604020202020204" pitchFamily="34" charset="0"/>
              </a:rPr>
              <a:t>50</a:t>
            </a:r>
            <a:r>
              <a:rPr lang="zh-CN" altLang="en-US" sz="3200" dirty="0">
                <a:ea typeface="Arial" panose="020B0604020202020204" pitchFamily="34" charset="0"/>
              </a:rPr>
              <a:t>个和第</a:t>
            </a:r>
            <a:r>
              <a:rPr lang="en-US" altLang="zh-CN" sz="3200" dirty="0">
                <a:ea typeface="Arial" panose="020B0604020202020204" pitchFamily="34" charset="0"/>
              </a:rPr>
              <a:t>100</a:t>
            </a:r>
            <a:r>
              <a:rPr lang="zh-CN" altLang="en-US" sz="3200" dirty="0">
                <a:ea typeface="Arial" panose="020B0604020202020204" pitchFamily="34" charset="0"/>
              </a:rPr>
              <a:t>个三角形数是多少？</a:t>
            </a:r>
            <a:endParaRPr lang="en-US" altLang="zh-CN" sz="3200" dirty="0">
              <a:ea typeface="Arial" panose="020B0604020202020204" pitchFamily="34" charset="0"/>
            </a:endParaRPr>
          </a:p>
          <a:p>
            <a:r>
              <a:rPr lang="zh-CN" altLang="en-US" sz="3200" dirty="0">
                <a:ea typeface="Arial" panose="020B0604020202020204" pitchFamily="34" charset="0"/>
              </a:rPr>
              <a:t>解答：观察上述三角形，我们可以发现：</a:t>
            </a:r>
            <a:endParaRPr lang="en-US" altLang="zh-CN" sz="3200" dirty="0">
              <a:ea typeface="Arial" panose="020B0604020202020204" pitchFamily="34" charset="0"/>
            </a:endParaRPr>
          </a:p>
          <a:p>
            <a:r>
              <a:rPr lang="zh-CN" altLang="en-US" sz="3200" dirty="0">
                <a:ea typeface="Arial" panose="020B0604020202020204" pitchFamily="34" charset="0"/>
              </a:rPr>
              <a:t>第</a:t>
            </a:r>
            <a:r>
              <a:rPr lang="en-US" altLang="zh-CN" sz="3200" dirty="0">
                <a:ea typeface="Arial" panose="020B0604020202020204" pitchFamily="34" charset="0"/>
              </a:rPr>
              <a:t>1</a:t>
            </a:r>
            <a:r>
              <a:rPr lang="zh-CN" altLang="en-US" sz="3200" dirty="0">
                <a:ea typeface="Arial" panose="020B0604020202020204" pitchFamily="34" charset="0"/>
              </a:rPr>
              <a:t>个三角形数 </a:t>
            </a:r>
            <a:r>
              <a:rPr lang="en-US" altLang="zh-CN" sz="3200" dirty="0">
                <a:ea typeface="Arial" panose="020B0604020202020204" pitchFamily="34" charset="0"/>
              </a:rPr>
              <a:t>= 1       </a:t>
            </a:r>
            <a:r>
              <a:rPr lang="zh-CN" altLang="en-US" sz="3200" dirty="0">
                <a:ea typeface="Arial" panose="020B0604020202020204" pitchFamily="34" charset="0"/>
              </a:rPr>
              <a:t>第二个三角形数 </a:t>
            </a:r>
            <a:r>
              <a:rPr lang="en-US" altLang="zh-CN" sz="3200" dirty="0">
                <a:ea typeface="Arial" panose="020B0604020202020204" pitchFamily="34" charset="0"/>
              </a:rPr>
              <a:t>= 2+1 = 3</a:t>
            </a:r>
            <a:endParaRPr lang="en-US" altLang="zh-CN" sz="3200" dirty="0">
              <a:ea typeface="Arial" panose="020B0604020202020204" pitchFamily="34" charset="0"/>
            </a:endParaRPr>
          </a:p>
          <a:p>
            <a:r>
              <a:rPr lang="zh-CN" altLang="en-US" sz="3200" dirty="0">
                <a:ea typeface="Arial" panose="020B0604020202020204" pitchFamily="34" charset="0"/>
              </a:rPr>
              <a:t>第三个三角形数 </a:t>
            </a:r>
            <a:r>
              <a:rPr lang="en-US" altLang="zh-CN" sz="3200" dirty="0">
                <a:ea typeface="Arial" panose="020B0604020202020204" pitchFamily="34" charset="0"/>
              </a:rPr>
              <a:t>= 3+2+1 = 6</a:t>
            </a:r>
            <a:endParaRPr lang="en-US" altLang="zh-CN" sz="3200" dirty="0">
              <a:ea typeface="Arial" panose="020B0604020202020204" pitchFamily="34" charset="0"/>
            </a:endParaRPr>
          </a:p>
          <a:p>
            <a:r>
              <a:rPr lang="zh-CN" altLang="en-US" sz="3200" dirty="0">
                <a:ea typeface="Arial" panose="020B0604020202020204" pitchFamily="34" charset="0"/>
              </a:rPr>
              <a:t>第四个三角形数 </a:t>
            </a:r>
            <a:r>
              <a:rPr lang="en-US" altLang="zh-CN" sz="3200" dirty="0">
                <a:ea typeface="Arial" panose="020B0604020202020204" pitchFamily="34" charset="0"/>
              </a:rPr>
              <a:t>= 4+3+2+1 = 10</a:t>
            </a:r>
            <a:endParaRPr lang="en-US" altLang="zh-CN" sz="3200" dirty="0">
              <a:ea typeface="Arial" panose="020B0604020202020204" pitchFamily="34" charset="0"/>
            </a:endParaRPr>
          </a:p>
          <a:p>
            <a:r>
              <a:rPr lang="zh-CN" altLang="en-US" sz="3200" dirty="0">
                <a:ea typeface="Arial" panose="020B0604020202020204" pitchFamily="34" charset="0"/>
              </a:rPr>
              <a:t>则第</a:t>
            </a:r>
            <a:r>
              <a:rPr lang="en-US" altLang="zh-CN" sz="3200" dirty="0">
                <a:ea typeface="Arial" panose="020B0604020202020204" pitchFamily="34" charset="0"/>
              </a:rPr>
              <a:t>50</a:t>
            </a:r>
            <a:r>
              <a:rPr lang="zh-CN" altLang="en-US" sz="3200" dirty="0">
                <a:ea typeface="Arial" panose="020B0604020202020204" pitchFamily="34" charset="0"/>
              </a:rPr>
              <a:t>个三角形数 </a:t>
            </a:r>
            <a:r>
              <a:rPr lang="en-US" altLang="zh-CN" sz="3200" dirty="0">
                <a:solidFill>
                  <a:srgbClr val="FF0000"/>
                </a:solidFill>
                <a:ea typeface="Arial" panose="020B0604020202020204" pitchFamily="34" charset="0"/>
              </a:rPr>
              <a:t>= 50+49+48+……+2+1</a:t>
            </a:r>
            <a:endParaRPr lang="en-US" altLang="zh-CN" sz="3200" dirty="0">
              <a:solidFill>
                <a:srgbClr val="FF0000"/>
              </a:solidFill>
              <a:ea typeface="Arial" panose="020B0604020202020204" pitchFamily="34" charset="0"/>
            </a:endParaRPr>
          </a:p>
          <a:p>
            <a:r>
              <a:rPr lang="en-US" altLang="zh-CN" sz="3200" dirty="0">
                <a:solidFill>
                  <a:srgbClr val="FF0000"/>
                </a:solidFill>
                <a:ea typeface="Arial" panose="020B0604020202020204" pitchFamily="34" charset="0"/>
              </a:rPr>
              <a:t>                              = 1275</a:t>
            </a:r>
            <a:endParaRPr lang="en-US" altLang="zh-CN" sz="3200" dirty="0">
              <a:solidFill>
                <a:srgbClr val="FF0000"/>
              </a:solidFill>
              <a:ea typeface="Arial" panose="020B0604020202020204" pitchFamily="34" charset="0"/>
            </a:endParaRPr>
          </a:p>
          <a:p>
            <a:r>
              <a:rPr lang="zh-CN" altLang="en-US" sz="3200" dirty="0">
                <a:ea typeface="Arial" panose="020B0604020202020204" pitchFamily="34" charset="0"/>
              </a:rPr>
              <a:t>第</a:t>
            </a:r>
            <a:r>
              <a:rPr lang="en-US" altLang="zh-CN" sz="3200" dirty="0">
                <a:ea typeface="Arial" panose="020B0604020202020204" pitchFamily="34" charset="0"/>
              </a:rPr>
              <a:t>100</a:t>
            </a:r>
            <a:r>
              <a:rPr lang="zh-CN" altLang="en-US" sz="3200" dirty="0">
                <a:ea typeface="Arial" panose="020B0604020202020204" pitchFamily="34" charset="0"/>
              </a:rPr>
              <a:t>个三角形个数 </a:t>
            </a:r>
            <a:r>
              <a:rPr lang="en-US" altLang="zh-CN" sz="3200" dirty="0">
                <a:solidFill>
                  <a:srgbClr val="FF0000"/>
                </a:solidFill>
                <a:ea typeface="Arial" panose="020B0604020202020204" pitchFamily="34" charset="0"/>
              </a:rPr>
              <a:t>= 100+99+98+……+2+1 = 5050</a:t>
            </a:r>
            <a:endParaRPr lang="en-US" altLang="zh-CN" sz="3200" dirty="0">
              <a:solidFill>
                <a:srgbClr val="FF0000"/>
              </a:solidFill>
              <a:ea typeface="Arial" panose="020B0604020202020204" pitchFamily="34" charset="0"/>
            </a:endParaRPr>
          </a:p>
        </p:txBody>
      </p:sp>
      <p:sp>
        <p:nvSpPr>
          <p:cNvPr id="5" name="椭圆 4"/>
          <p:cNvSpPr/>
          <p:nvPr/>
        </p:nvSpPr>
        <p:spPr>
          <a:xfrm>
            <a:off x="3033822" y="1726021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椭圆 5"/>
          <p:cNvSpPr/>
          <p:nvPr/>
        </p:nvSpPr>
        <p:spPr>
          <a:xfrm>
            <a:off x="3547729" y="1729565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椭圆 6"/>
          <p:cNvSpPr/>
          <p:nvPr/>
        </p:nvSpPr>
        <p:spPr>
          <a:xfrm>
            <a:off x="3827720" y="1733109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3703672" y="1566532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椭圆 8"/>
          <p:cNvSpPr/>
          <p:nvPr/>
        </p:nvSpPr>
        <p:spPr>
          <a:xfrm>
            <a:off x="4323906" y="1740198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椭圆 9"/>
          <p:cNvSpPr/>
          <p:nvPr/>
        </p:nvSpPr>
        <p:spPr>
          <a:xfrm>
            <a:off x="4593264" y="1733109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椭圆 10"/>
          <p:cNvSpPr/>
          <p:nvPr/>
        </p:nvSpPr>
        <p:spPr>
          <a:xfrm>
            <a:off x="4873255" y="1747287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椭圆 11"/>
          <p:cNvSpPr/>
          <p:nvPr/>
        </p:nvSpPr>
        <p:spPr>
          <a:xfrm>
            <a:off x="4462130" y="1516915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椭圆 12"/>
          <p:cNvSpPr/>
          <p:nvPr/>
        </p:nvSpPr>
        <p:spPr>
          <a:xfrm>
            <a:off x="4731488" y="1509827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椭圆 13"/>
          <p:cNvSpPr/>
          <p:nvPr/>
        </p:nvSpPr>
        <p:spPr>
          <a:xfrm>
            <a:off x="4586176" y="1279455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椭圆 14"/>
          <p:cNvSpPr/>
          <p:nvPr/>
        </p:nvSpPr>
        <p:spPr>
          <a:xfrm>
            <a:off x="5429692" y="1750832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椭圆 15"/>
          <p:cNvSpPr/>
          <p:nvPr/>
        </p:nvSpPr>
        <p:spPr>
          <a:xfrm>
            <a:off x="5720316" y="1754375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椭圆 16"/>
          <p:cNvSpPr/>
          <p:nvPr/>
        </p:nvSpPr>
        <p:spPr>
          <a:xfrm>
            <a:off x="6000306" y="1768552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椭圆 17"/>
          <p:cNvSpPr/>
          <p:nvPr/>
        </p:nvSpPr>
        <p:spPr>
          <a:xfrm>
            <a:off x="6290930" y="1761464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椭圆 18"/>
          <p:cNvSpPr/>
          <p:nvPr/>
        </p:nvSpPr>
        <p:spPr>
          <a:xfrm>
            <a:off x="5592724" y="1509826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椭圆 19"/>
          <p:cNvSpPr/>
          <p:nvPr/>
        </p:nvSpPr>
        <p:spPr>
          <a:xfrm>
            <a:off x="5862082" y="1524003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椭圆 20"/>
          <p:cNvSpPr/>
          <p:nvPr/>
        </p:nvSpPr>
        <p:spPr>
          <a:xfrm>
            <a:off x="6142074" y="1516914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椭圆 21"/>
          <p:cNvSpPr/>
          <p:nvPr/>
        </p:nvSpPr>
        <p:spPr>
          <a:xfrm>
            <a:off x="5752213" y="1286543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椭圆 22"/>
          <p:cNvSpPr/>
          <p:nvPr/>
        </p:nvSpPr>
        <p:spPr>
          <a:xfrm>
            <a:off x="6021571" y="1279454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椭圆 23"/>
          <p:cNvSpPr/>
          <p:nvPr/>
        </p:nvSpPr>
        <p:spPr>
          <a:xfrm>
            <a:off x="5908157" y="1049082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椭圆 24"/>
          <p:cNvSpPr/>
          <p:nvPr/>
        </p:nvSpPr>
        <p:spPr>
          <a:xfrm>
            <a:off x="6857999" y="1733111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椭圆 25"/>
          <p:cNvSpPr/>
          <p:nvPr/>
        </p:nvSpPr>
        <p:spPr>
          <a:xfrm>
            <a:off x="7116726" y="1736656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椭圆 26"/>
          <p:cNvSpPr/>
          <p:nvPr/>
        </p:nvSpPr>
        <p:spPr>
          <a:xfrm>
            <a:off x="7375451" y="1740199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椭圆 27"/>
          <p:cNvSpPr/>
          <p:nvPr/>
        </p:nvSpPr>
        <p:spPr>
          <a:xfrm>
            <a:off x="7676706" y="1722479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椭圆 28"/>
          <p:cNvSpPr/>
          <p:nvPr/>
        </p:nvSpPr>
        <p:spPr>
          <a:xfrm>
            <a:off x="7956697" y="1726023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椭圆 29"/>
          <p:cNvSpPr/>
          <p:nvPr/>
        </p:nvSpPr>
        <p:spPr>
          <a:xfrm>
            <a:off x="6982045" y="1538181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椭圆 30"/>
          <p:cNvSpPr/>
          <p:nvPr/>
        </p:nvSpPr>
        <p:spPr>
          <a:xfrm>
            <a:off x="7251403" y="1520460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椭圆 31"/>
          <p:cNvSpPr/>
          <p:nvPr/>
        </p:nvSpPr>
        <p:spPr>
          <a:xfrm>
            <a:off x="7510130" y="1524004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椭圆 32"/>
          <p:cNvSpPr/>
          <p:nvPr/>
        </p:nvSpPr>
        <p:spPr>
          <a:xfrm>
            <a:off x="7822018" y="1516916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椭圆 33"/>
          <p:cNvSpPr/>
          <p:nvPr/>
        </p:nvSpPr>
        <p:spPr>
          <a:xfrm>
            <a:off x="7123813" y="1307808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椭圆 34"/>
          <p:cNvSpPr/>
          <p:nvPr/>
        </p:nvSpPr>
        <p:spPr>
          <a:xfrm>
            <a:off x="7648352" y="1300720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椭圆 35"/>
          <p:cNvSpPr/>
          <p:nvPr/>
        </p:nvSpPr>
        <p:spPr>
          <a:xfrm>
            <a:off x="7375450" y="1304265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椭圆 36"/>
          <p:cNvSpPr/>
          <p:nvPr/>
        </p:nvSpPr>
        <p:spPr>
          <a:xfrm>
            <a:off x="7407347" y="868329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椭圆 37"/>
          <p:cNvSpPr/>
          <p:nvPr/>
        </p:nvSpPr>
        <p:spPr>
          <a:xfrm>
            <a:off x="7517217" y="1105790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椭圆 38"/>
          <p:cNvSpPr/>
          <p:nvPr/>
        </p:nvSpPr>
        <p:spPr>
          <a:xfrm>
            <a:off x="7233683" y="1109334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5280" y="909602"/>
            <a:ext cx="11521439" cy="206121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>
                <a:ea typeface="Arial" panose="020B0604020202020204" pitchFamily="34" charset="0"/>
              </a:rPr>
              <a:t>9</a:t>
            </a:r>
            <a:r>
              <a:rPr lang="zh-CN" altLang="en-US" sz="3200" dirty="0">
                <a:ea typeface="Arial" panose="020B0604020202020204" pitchFamily="34" charset="0"/>
              </a:rPr>
              <a:t>、小强和妹妹两人从相距</a:t>
            </a:r>
            <a:r>
              <a:rPr lang="en-US" altLang="zh-CN" sz="3200" dirty="0">
                <a:ea typeface="Arial" panose="020B0604020202020204" pitchFamily="34" charset="0"/>
              </a:rPr>
              <a:t>2000</a:t>
            </a:r>
            <a:r>
              <a:rPr lang="zh-CN" altLang="en-US" sz="3200" dirty="0">
                <a:ea typeface="Arial" panose="020B0604020202020204" pitchFamily="34" charset="0"/>
              </a:rPr>
              <a:t>米的两地相向而行，小强每分钟行</a:t>
            </a:r>
            <a:r>
              <a:rPr lang="en-US" altLang="zh-CN" sz="3200" dirty="0">
                <a:ea typeface="Arial" panose="020B0604020202020204" pitchFamily="34" charset="0"/>
              </a:rPr>
              <a:t>110</a:t>
            </a:r>
            <a:r>
              <a:rPr lang="zh-CN" altLang="en-US" sz="3200" dirty="0">
                <a:ea typeface="Arial" panose="020B0604020202020204" pitchFamily="34" charset="0"/>
              </a:rPr>
              <a:t>米，妹妹每分钟行</a:t>
            </a:r>
            <a:r>
              <a:rPr lang="en-US" altLang="zh-CN" sz="3200" dirty="0">
                <a:ea typeface="Arial" panose="020B0604020202020204" pitchFamily="34" charset="0"/>
              </a:rPr>
              <a:t>90</a:t>
            </a:r>
            <a:r>
              <a:rPr lang="zh-CN" altLang="en-US" sz="3200" dirty="0">
                <a:ea typeface="Arial" panose="020B0604020202020204" pitchFamily="34" charset="0"/>
              </a:rPr>
              <a:t>米，如果一只狗与小强同向而行，每分钟行</a:t>
            </a:r>
            <a:r>
              <a:rPr lang="en-US" altLang="zh-CN" sz="3200" dirty="0">
                <a:ea typeface="Arial" panose="020B0604020202020204" pitchFamily="34" charset="0"/>
              </a:rPr>
              <a:t>500</a:t>
            </a:r>
            <a:r>
              <a:rPr lang="zh-CN" altLang="en-US" sz="3200" dirty="0">
                <a:ea typeface="Arial" panose="020B0604020202020204" pitchFamily="34" charset="0"/>
              </a:rPr>
              <a:t>米，遇到妹妹后，立即回头向小强跑去，这样不断来回，直到小强和妹妹相遇为止。狗共跑多少米？</a:t>
            </a:r>
            <a:endParaRPr lang="zh-CN" altLang="en-US" sz="3200" dirty="0">
              <a:ea typeface="Arial" panose="020B0604020202020204" pitchFamily="34" charset="0"/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1191319" y="2946659"/>
            <a:ext cx="456444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415697" y="3259240"/>
            <a:ext cx="9616793" cy="255454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3200" dirty="0">
                <a:ea typeface="Arial" panose="020B0604020202020204" pitchFamily="34" charset="0"/>
              </a:rPr>
              <a:t>狗跑的时间</a:t>
            </a:r>
            <a:r>
              <a:rPr lang="en-US" altLang="zh-CN" sz="3200" dirty="0">
                <a:ea typeface="Arial" panose="020B0604020202020204" pitchFamily="34" charset="0"/>
              </a:rPr>
              <a:t>=</a:t>
            </a:r>
            <a:r>
              <a:rPr lang="zh-CN" altLang="en-US" sz="3200" dirty="0">
                <a:ea typeface="Arial" panose="020B0604020202020204" pitchFamily="34" charset="0"/>
              </a:rPr>
              <a:t>小强和妹妹相遇的时间</a:t>
            </a:r>
            <a:endParaRPr lang="en-US" altLang="zh-CN" sz="3200" dirty="0">
              <a:ea typeface="Arial" panose="020B0604020202020204" pitchFamily="34" charset="0"/>
            </a:endParaRPr>
          </a:p>
          <a:p>
            <a:r>
              <a:rPr lang="zh-CN" altLang="en-US" sz="3200" dirty="0">
                <a:ea typeface="Arial" panose="020B0604020202020204" pitchFamily="34" charset="0"/>
              </a:rPr>
              <a:t>相遇时间</a:t>
            </a:r>
            <a:r>
              <a:rPr lang="en-US" altLang="zh-CN" sz="3200" dirty="0">
                <a:ea typeface="Arial" panose="020B0604020202020204" pitchFamily="34" charset="0"/>
              </a:rPr>
              <a:t>=</a:t>
            </a:r>
            <a:r>
              <a:rPr lang="zh-CN" altLang="en-US" sz="3200" dirty="0">
                <a:ea typeface="Arial" panose="020B0604020202020204" pitchFamily="34" charset="0"/>
              </a:rPr>
              <a:t>路程和</a:t>
            </a:r>
            <a:r>
              <a:rPr lang="en-US" altLang="zh-CN" sz="3200" dirty="0">
                <a:ea typeface="Arial" panose="020B0604020202020204" pitchFamily="34" charset="0"/>
              </a:rPr>
              <a:t>÷</a:t>
            </a:r>
            <a:r>
              <a:rPr lang="zh-CN" altLang="en-US" sz="3200" dirty="0">
                <a:ea typeface="Arial" panose="020B0604020202020204" pitchFamily="34" charset="0"/>
              </a:rPr>
              <a:t>小强和妹妹的速度和</a:t>
            </a:r>
            <a:endParaRPr lang="en-US" altLang="zh-CN" sz="3200" dirty="0">
              <a:ea typeface="Arial" panose="020B0604020202020204" pitchFamily="34" charset="0"/>
            </a:endParaRPr>
          </a:p>
          <a:p>
            <a:r>
              <a:rPr lang="zh-CN" altLang="en-US" sz="3200" dirty="0">
                <a:ea typeface="Arial" panose="020B0604020202020204" pitchFamily="34" charset="0"/>
              </a:rPr>
              <a:t>时间：</a:t>
            </a:r>
            <a:r>
              <a:rPr lang="en-US" altLang="zh-CN" sz="3200" dirty="0">
                <a:solidFill>
                  <a:srgbClr val="FF0000"/>
                </a:solidFill>
                <a:ea typeface="Arial" panose="020B0604020202020204" pitchFamily="34" charset="0"/>
              </a:rPr>
              <a:t>2000÷</a:t>
            </a:r>
            <a:r>
              <a:rPr lang="zh-CN" altLang="en-US" sz="3200" dirty="0">
                <a:solidFill>
                  <a:srgbClr val="FF0000"/>
                </a:solidFill>
                <a:ea typeface="Arial" panose="020B0604020202020204" pitchFamily="34" charset="0"/>
              </a:rPr>
              <a:t>（</a:t>
            </a:r>
            <a:r>
              <a:rPr lang="en-US" altLang="zh-CN" sz="3200" dirty="0">
                <a:solidFill>
                  <a:srgbClr val="FF0000"/>
                </a:solidFill>
                <a:ea typeface="Arial" panose="020B0604020202020204" pitchFamily="34" charset="0"/>
              </a:rPr>
              <a:t>110+90</a:t>
            </a:r>
            <a:r>
              <a:rPr lang="zh-CN" altLang="en-US" sz="3200" dirty="0">
                <a:solidFill>
                  <a:srgbClr val="FF0000"/>
                </a:solidFill>
                <a:ea typeface="Arial" panose="020B0604020202020204" pitchFamily="34" charset="0"/>
              </a:rPr>
              <a:t>）</a:t>
            </a:r>
            <a:r>
              <a:rPr lang="en-US" altLang="zh-CN" sz="3200" dirty="0">
                <a:solidFill>
                  <a:srgbClr val="FF0000"/>
                </a:solidFill>
                <a:ea typeface="Arial" panose="020B0604020202020204" pitchFamily="34" charset="0"/>
              </a:rPr>
              <a:t>=10</a:t>
            </a:r>
            <a:r>
              <a:rPr lang="zh-CN" altLang="en-US" sz="3200" dirty="0">
                <a:solidFill>
                  <a:srgbClr val="FF0000"/>
                </a:solidFill>
                <a:ea typeface="Arial" panose="020B0604020202020204" pitchFamily="34" charset="0"/>
              </a:rPr>
              <a:t>（分钟）</a:t>
            </a:r>
            <a:endParaRPr lang="en-US" altLang="zh-CN" sz="3200" dirty="0">
              <a:solidFill>
                <a:srgbClr val="FF0000"/>
              </a:solidFill>
              <a:ea typeface="Arial" panose="020B0604020202020204" pitchFamily="34" charset="0"/>
            </a:endParaRPr>
          </a:p>
          <a:p>
            <a:r>
              <a:rPr lang="zh-CN" altLang="en-US" sz="3200" dirty="0">
                <a:ea typeface="Arial" panose="020B0604020202020204" pitchFamily="34" charset="0"/>
              </a:rPr>
              <a:t>狗跑时间：</a:t>
            </a:r>
            <a:r>
              <a:rPr lang="en-US" altLang="zh-CN" sz="3200" dirty="0">
                <a:solidFill>
                  <a:srgbClr val="FF0000"/>
                </a:solidFill>
                <a:ea typeface="Arial" panose="020B0604020202020204" pitchFamily="34" charset="0"/>
              </a:rPr>
              <a:t>500×10=5000</a:t>
            </a:r>
            <a:r>
              <a:rPr lang="zh-CN" altLang="en-US" sz="3200" dirty="0">
                <a:solidFill>
                  <a:srgbClr val="FF0000"/>
                </a:solidFill>
                <a:ea typeface="Arial" panose="020B0604020202020204" pitchFamily="34" charset="0"/>
              </a:rPr>
              <a:t>（米）</a:t>
            </a:r>
            <a:endParaRPr lang="en-US" altLang="zh-CN" sz="3200" dirty="0">
              <a:solidFill>
                <a:srgbClr val="FF0000"/>
              </a:solidFill>
              <a:ea typeface="Arial" panose="020B0604020202020204" pitchFamily="34" charset="0"/>
            </a:endParaRPr>
          </a:p>
          <a:p>
            <a:r>
              <a:rPr lang="en-US" altLang="zh-CN" sz="3200" dirty="0">
                <a:solidFill>
                  <a:srgbClr val="FF0000"/>
                </a:solidFill>
                <a:ea typeface="Arial" panose="020B0604020202020204" pitchFamily="34" charset="0"/>
              </a:rPr>
              <a:t>              </a:t>
            </a:r>
            <a:r>
              <a:rPr lang="zh-CN" altLang="en-US" sz="3200" dirty="0">
                <a:solidFill>
                  <a:srgbClr val="FF0000"/>
                </a:solidFill>
                <a:ea typeface="Arial" panose="020B0604020202020204" pitchFamily="34" charset="0"/>
              </a:rPr>
              <a:t>答：狗共跑了</a:t>
            </a:r>
            <a:r>
              <a:rPr lang="en-US" altLang="zh-CN" sz="3200" dirty="0">
                <a:solidFill>
                  <a:srgbClr val="FF0000"/>
                </a:solidFill>
                <a:ea typeface="Arial" panose="020B0604020202020204" pitchFamily="34" charset="0"/>
              </a:rPr>
              <a:t>5000</a:t>
            </a:r>
            <a:r>
              <a:rPr lang="zh-CN" altLang="en-US" sz="3200" dirty="0">
                <a:solidFill>
                  <a:srgbClr val="FF0000"/>
                </a:solidFill>
                <a:ea typeface="Arial" panose="020B0604020202020204" pitchFamily="34" charset="0"/>
              </a:rPr>
              <a:t>米。</a:t>
            </a:r>
            <a:endParaRPr lang="zh-CN" altLang="en-US" sz="3200" dirty="0">
              <a:solidFill>
                <a:srgbClr val="FF0000"/>
              </a:solidFill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6074" y="982228"/>
            <a:ext cx="10729925" cy="107721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>
                <a:ea typeface="Arial" panose="020B0604020202020204" pitchFamily="34" charset="0"/>
              </a:rPr>
              <a:t>10</a:t>
            </a:r>
            <a:r>
              <a:rPr lang="zh-CN" altLang="en-US" sz="3200" dirty="0">
                <a:ea typeface="Arial" panose="020B0604020202020204" pitchFamily="34" charset="0"/>
              </a:rPr>
              <a:t>、你能利用下面的正方形点陈图推导出</a:t>
            </a:r>
            <a:endParaRPr lang="en-US" altLang="zh-CN" sz="3200" dirty="0">
              <a:ea typeface="Arial" panose="020B0604020202020204" pitchFamily="34" charset="0"/>
            </a:endParaRPr>
          </a:p>
          <a:p>
            <a:r>
              <a:rPr lang="en-US" altLang="zh-CN" sz="3200" dirty="0">
                <a:ea typeface="Arial" panose="020B0604020202020204" pitchFamily="34" charset="0"/>
              </a:rPr>
              <a:t>      </a:t>
            </a:r>
            <a:r>
              <a:rPr lang="zh-CN" altLang="en-US" sz="3200" dirty="0">
                <a:ea typeface="Arial" panose="020B0604020202020204" pitchFamily="34" charset="0"/>
              </a:rPr>
              <a:t>（</a:t>
            </a:r>
            <a:r>
              <a:rPr lang="en-US" altLang="zh-CN" sz="3200" dirty="0" err="1">
                <a:ea typeface="Arial" panose="020B0604020202020204" pitchFamily="34" charset="0"/>
              </a:rPr>
              <a:t>a+b</a:t>
            </a:r>
            <a:r>
              <a:rPr lang="zh-CN" altLang="en-US" sz="3200" dirty="0">
                <a:ea typeface="Arial" panose="020B0604020202020204" pitchFamily="34" charset="0"/>
              </a:rPr>
              <a:t>）</a:t>
            </a:r>
            <a:r>
              <a:rPr lang="en-US" altLang="zh-CN" sz="3200" dirty="0">
                <a:ea typeface="Arial" panose="020B0604020202020204" pitchFamily="34" charset="0"/>
              </a:rPr>
              <a:t>²=a²+2ab+b²</a:t>
            </a:r>
            <a:r>
              <a:rPr lang="zh-CN" altLang="en-US" sz="3200" dirty="0">
                <a:ea typeface="Arial" panose="020B0604020202020204" pitchFamily="34" charset="0"/>
              </a:rPr>
              <a:t>这一公式吗？试试吧！</a:t>
            </a:r>
            <a:endParaRPr lang="zh-CN" altLang="en-US" sz="3200" dirty="0">
              <a:ea typeface="Arial" panose="020B0604020202020204" pitchFamily="34" charset="0"/>
            </a:endParaRPr>
          </a:p>
        </p:txBody>
      </p:sp>
      <p:sp>
        <p:nvSpPr>
          <p:cNvPr id="4" name="椭圆 3"/>
          <p:cNvSpPr/>
          <p:nvPr/>
        </p:nvSpPr>
        <p:spPr>
          <a:xfrm>
            <a:off x="7769799" y="2782189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椭圆 4"/>
          <p:cNvSpPr/>
          <p:nvPr/>
        </p:nvSpPr>
        <p:spPr>
          <a:xfrm>
            <a:off x="7759166" y="4196320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椭圆 5"/>
          <p:cNvSpPr/>
          <p:nvPr/>
        </p:nvSpPr>
        <p:spPr>
          <a:xfrm>
            <a:off x="7762711" y="3072812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椭圆 6"/>
          <p:cNvSpPr/>
          <p:nvPr/>
        </p:nvSpPr>
        <p:spPr>
          <a:xfrm>
            <a:off x="7755623" y="3384701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7759167" y="3685957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椭圆 8"/>
          <p:cNvSpPr/>
          <p:nvPr/>
        </p:nvSpPr>
        <p:spPr>
          <a:xfrm>
            <a:off x="7773344" y="3944683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椭圆 9"/>
          <p:cNvSpPr/>
          <p:nvPr/>
        </p:nvSpPr>
        <p:spPr>
          <a:xfrm>
            <a:off x="7766255" y="4479855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椭圆 17"/>
          <p:cNvSpPr/>
          <p:nvPr/>
        </p:nvSpPr>
        <p:spPr>
          <a:xfrm>
            <a:off x="8028529" y="2785727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椭圆 18"/>
          <p:cNvSpPr/>
          <p:nvPr/>
        </p:nvSpPr>
        <p:spPr>
          <a:xfrm>
            <a:off x="8017896" y="4199858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椭圆 19"/>
          <p:cNvSpPr/>
          <p:nvPr/>
        </p:nvSpPr>
        <p:spPr>
          <a:xfrm>
            <a:off x="8021441" y="3076350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椭圆 20"/>
          <p:cNvSpPr/>
          <p:nvPr/>
        </p:nvSpPr>
        <p:spPr>
          <a:xfrm>
            <a:off x="8014353" y="3388239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椭圆 21"/>
          <p:cNvSpPr/>
          <p:nvPr/>
        </p:nvSpPr>
        <p:spPr>
          <a:xfrm>
            <a:off x="8017897" y="3689495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椭圆 22"/>
          <p:cNvSpPr/>
          <p:nvPr/>
        </p:nvSpPr>
        <p:spPr>
          <a:xfrm>
            <a:off x="8032074" y="3948221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椭圆 23"/>
          <p:cNvSpPr/>
          <p:nvPr/>
        </p:nvSpPr>
        <p:spPr>
          <a:xfrm>
            <a:off x="8024985" y="4483393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椭圆 24"/>
          <p:cNvSpPr/>
          <p:nvPr/>
        </p:nvSpPr>
        <p:spPr>
          <a:xfrm>
            <a:off x="8294354" y="2785727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椭圆 25"/>
          <p:cNvSpPr/>
          <p:nvPr/>
        </p:nvSpPr>
        <p:spPr>
          <a:xfrm>
            <a:off x="8283721" y="4199858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椭圆 26"/>
          <p:cNvSpPr/>
          <p:nvPr/>
        </p:nvSpPr>
        <p:spPr>
          <a:xfrm>
            <a:off x="8287266" y="3076350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椭圆 27"/>
          <p:cNvSpPr/>
          <p:nvPr/>
        </p:nvSpPr>
        <p:spPr>
          <a:xfrm>
            <a:off x="8280178" y="3388239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椭圆 28"/>
          <p:cNvSpPr/>
          <p:nvPr/>
        </p:nvSpPr>
        <p:spPr>
          <a:xfrm>
            <a:off x="8283722" y="3689495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椭圆 29"/>
          <p:cNvSpPr/>
          <p:nvPr/>
        </p:nvSpPr>
        <p:spPr>
          <a:xfrm>
            <a:off x="8297899" y="3948221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椭圆 30"/>
          <p:cNvSpPr/>
          <p:nvPr/>
        </p:nvSpPr>
        <p:spPr>
          <a:xfrm>
            <a:off x="8290810" y="4483393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椭圆 31"/>
          <p:cNvSpPr/>
          <p:nvPr/>
        </p:nvSpPr>
        <p:spPr>
          <a:xfrm>
            <a:off x="8553084" y="2789265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椭圆 32"/>
          <p:cNvSpPr/>
          <p:nvPr/>
        </p:nvSpPr>
        <p:spPr>
          <a:xfrm>
            <a:off x="8542451" y="4203396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椭圆 33"/>
          <p:cNvSpPr/>
          <p:nvPr/>
        </p:nvSpPr>
        <p:spPr>
          <a:xfrm>
            <a:off x="8545996" y="3079888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5" name="椭圆 34"/>
          <p:cNvSpPr/>
          <p:nvPr/>
        </p:nvSpPr>
        <p:spPr>
          <a:xfrm>
            <a:off x="8538908" y="3391777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椭圆 35"/>
          <p:cNvSpPr/>
          <p:nvPr/>
        </p:nvSpPr>
        <p:spPr>
          <a:xfrm>
            <a:off x="8542452" y="3693033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7" name="椭圆 36"/>
          <p:cNvSpPr/>
          <p:nvPr/>
        </p:nvSpPr>
        <p:spPr>
          <a:xfrm>
            <a:off x="8556629" y="3951759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椭圆 37"/>
          <p:cNvSpPr/>
          <p:nvPr/>
        </p:nvSpPr>
        <p:spPr>
          <a:xfrm>
            <a:off x="8549540" y="4486931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椭圆 38"/>
          <p:cNvSpPr/>
          <p:nvPr/>
        </p:nvSpPr>
        <p:spPr>
          <a:xfrm>
            <a:off x="8794105" y="2785727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椭圆 39"/>
          <p:cNvSpPr/>
          <p:nvPr/>
        </p:nvSpPr>
        <p:spPr>
          <a:xfrm>
            <a:off x="8783472" y="4199858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椭圆 40"/>
          <p:cNvSpPr/>
          <p:nvPr/>
        </p:nvSpPr>
        <p:spPr>
          <a:xfrm>
            <a:off x="8787017" y="3076350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椭圆 41"/>
          <p:cNvSpPr/>
          <p:nvPr/>
        </p:nvSpPr>
        <p:spPr>
          <a:xfrm>
            <a:off x="8779929" y="3388239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椭圆 42"/>
          <p:cNvSpPr/>
          <p:nvPr/>
        </p:nvSpPr>
        <p:spPr>
          <a:xfrm>
            <a:off x="8783473" y="3689495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椭圆 43"/>
          <p:cNvSpPr/>
          <p:nvPr/>
        </p:nvSpPr>
        <p:spPr>
          <a:xfrm>
            <a:off x="8797650" y="3948221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椭圆 44"/>
          <p:cNvSpPr/>
          <p:nvPr/>
        </p:nvSpPr>
        <p:spPr>
          <a:xfrm>
            <a:off x="8790561" y="4483393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椭圆 45"/>
          <p:cNvSpPr/>
          <p:nvPr/>
        </p:nvSpPr>
        <p:spPr>
          <a:xfrm>
            <a:off x="9052835" y="2789265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椭圆 46"/>
          <p:cNvSpPr/>
          <p:nvPr/>
        </p:nvSpPr>
        <p:spPr>
          <a:xfrm>
            <a:off x="9042202" y="4203396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椭圆 47"/>
          <p:cNvSpPr/>
          <p:nvPr/>
        </p:nvSpPr>
        <p:spPr>
          <a:xfrm>
            <a:off x="9045747" y="3079888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椭圆 48"/>
          <p:cNvSpPr/>
          <p:nvPr/>
        </p:nvSpPr>
        <p:spPr>
          <a:xfrm>
            <a:off x="9038659" y="3391777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0" name="椭圆 49"/>
          <p:cNvSpPr/>
          <p:nvPr/>
        </p:nvSpPr>
        <p:spPr>
          <a:xfrm>
            <a:off x="9042203" y="3693033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椭圆 50"/>
          <p:cNvSpPr/>
          <p:nvPr/>
        </p:nvSpPr>
        <p:spPr>
          <a:xfrm>
            <a:off x="9056380" y="3951759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2" name="椭圆 51"/>
          <p:cNvSpPr/>
          <p:nvPr/>
        </p:nvSpPr>
        <p:spPr>
          <a:xfrm>
            <a:off x="9049291" y="4486931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3" name="椭圆 52"/>
          <p:cNvSpPr/>
          <p:nvPr/>
        </p:nvSpPr>
        <p:spPr>
          <a:xfrm>
            <a:off x="9318660" y="2789265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4" name="椭圆 53"/>
          <p:cNvSpPr/>
          <p:nvPr/>
        </p:nvSpPr>
        <p:spPr>
          <a:xfrm>
            <a:off x="9308027" y="4203396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椭圆 54"/>
          <p:cNvSpPr/>
          <p:nvPr/>
        </p:nvSpPr>
        <p:spPr>
          <a:xfrm>
            <a:off x="9311572" y="3079888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6" name="椭圆 55"/>
          <p:cNvSpPr/>
          <p:nvPr/>
        </p:nvSpPr>
        <p:spPr>
          <a:xfrm>
            <a:off x="9304484" y="3391777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7" name="椭圆 56"/>
          <p:cNvSpPr/>
          <p:nvPr/>
        </p:nvSpPr>
        <p:spPr>
          <a:xfrm>
            <a:off x="9308028" y="3693033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8" name="椭圆 57"/>
          <p:cNvSpPr/>
          <p:nvPr/>
        </p:nvSpPr>
        <p:spPr>
          <a:xfrm>
            <a:off x="9322205" y="3951759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9" name="椭圆 58"/>
          <p:cNvSpPr/>
          <p:nvPr/>
        </p:nvSpPr>
        <p:spPr>
          <a:xfrm>
            <a:off x="9315116" y="4486931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椭圆 59"/>
          <p:cNvSpPr/>
          <p:nvPr/>
        </p:nvSpPr>
        <p:spPr>
          <a:xfrm>
            <a:off x="9577390" y="2792803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1" name="椭圆 60"/>
          <p:cNvSpPr/>
          <p:nvPr/>
        </p:nvSpPr>
        <p:spPr>
          <a:xfrm>
            <a:off x="9566757" y="4206934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2" name="椭圆 61"/>
          <p:cNvSpPr/>
          <p:nvPr/>
        </p:nvSpPr>
        <p:spPr>
          <a:xfrm>
            <a:off x="9570302" y="3083426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3" name="椭圆 62"/>
          <p:cNvSpPr/>
          <p:nvPr/>
        </p:nvSpPr>
        <p:spPr>
          <a:xfrm>
            <a:off x="9563214" y="3395315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4" name="椭圆 63"/>
          <p:cNvSpPr/>
          <p:nvPr/>
        </p:nvSpPr>
        <p:spPr>
          <a:xfrm>
            <a:off x="9566758" y="3696571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5" name="椭圆 64"/>
          <p:cNvSpPr/>
          <p:nvPr/>
        </p:nvSpPr>
        <p:spPr>
          <a:xfrm>
            <a:off x="9580935" y="3955297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6" name="椭圆 65"/>
          <p:cNvSpPr/>
          <p:nvPr/>
        </p:nvSpPr>
        <p:spPr>
          <a:xfrm>
            <a:off x="9573846" y="4490469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7" name="椭圆 66"/>
          <p:cNvSpPr/>
          <p:nvPr/>
        </p:nvSpPr>
        <p:spPr>
          <a:xfrm>
            <a:off x="9814873" y="2785727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8" name="椭圆 67"/>
          <p:cNvSpPr/>
          <p:nvPr/>
        </p:nvSpPr>
        <p:spPr>
          <a:xfrm>
            <a:off x="9804240" y="4199858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9" name="椭圆 68"/>
          <p:cNvSpPr/>
          <p:nvPr/>
        </p:nvSpPr>
        <p:spPr>
          <a:xfrm>
            <a:off x="9807785" y="3076350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0" name="椭圆 69"/>
          <p:cNvSpPr/>
          <p:nvPr/>
        </p:nvSpPr>
        <p:spPr>
          <a:xfrm>
            <a:off x="9800697" y="3388239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1" name="椭圆 70"/>
          <p:cNvSpPr/>
          <p:nvPr/>
        </p:nvSpPr>
        <p:spPr>
          <a:xfrm>
            <a:off x="9804241" y="3689495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2" name="椭圆 71"/>
          <p:cNvSpPr/>
          <p:nvPr/>
        </p:nvSpPr>
        <p:spPr>
          <a:xfrm>
            <a:off x="9818418" y="3948221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3" name="椭圆 72"/>
          <p:cNvSpPr/>
          <p:nvPr/>
        </p:nvSpPr>
        <p:spPr>
          <a:xfrm>
            <a:off x="9811329" y="4483393"/>
            <a:ext cx="148856" cy="138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75" name="直接连接符 74"/>
          <p:cNvCxnSpPr/>
          <p:nvPr/>
        </p:nvCxnSpPr>
        <p:spPr>
          <a:xfrm rot="16200000" flipH="1">
            <a:off x="6968917" y="3666572"/>
            <a:ext cx="1746536" cy="1825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6" name="直接连接符 75"/>
          <p:cNvCxnSpPr/>
          <p:nvPr/>
        </p:nvCxnSpPr>
        <p:spPr>
          <a:xfrm rot="16200000" flipH="1">
            <a:off x="8524873" y="3691376"/>
            <a:ext cx="1746536" cy="1825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8" name="直接连接符 77"/>
          <p:cNvCxnSpPr/>
          <p:nvPr/>
        </p:nvCxnSpPr>
        <p:spPr>
          <a:xfrm rot="16200000" flipH="1">
            <a:off x="8627769" y="3745933"/>
            <a:ext cx="27318" cy="16014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9" name="直接连接符 78"/>
          <p:cNvCxnSpPr/>
          <p:nvPr/>
        </p:nvCxnSpPr>
        <p:spPr>
          <a:xfrm rot="16200000" flipH="1">
            <a:off x="8599408" y="2037558"/>
            <a:ext cx="27318" cy="16014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7" name="直接连接符 86"/>
          <p:cNvCxnSpPr/>
          <p:nvPr/>
        </p:nvCxnSpPr>
        <p:spPr>
          <a:xfrm rot="16200000" flipH="1">
            <a:off x="7996761" y="3673648"/>
            <a:ext cx="1746536" cy="1825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8" name="直接连接符 87"/>
          <p:cNvCxnSpPr/>
          <p:nvPr/>
        </p:nvCxnSpPr>
        <p:spPr>
          <a:xfrm rot="16200000" flipH="1">
            <a:off x="8620674" y="3217821"/>
            <a:ext cx="27318" cy="160149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9" name="左大括号 88"/>
          <p:cNvSpPr/>
          <p:nvPr/>
        </p:nvSpPr>
        <p:spPr>
          <a:xfrm>
            <a:off x="7525252" y="2803451"/>
            <a:ext cx="223284" cy="1222744"/>
          </a:xfrm>
          <a:prstGeom prst="leftBrac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0" name="左大括号 89"/>
          <p:cNvSpPr/>
          <p:nvPr/>
        </p:nvSpPr>
        <p:spPr>
          <a:xfrm rot="5400000">
            <a:off x="8209280" y="2126511"/>
            <a:ext cx="276446" cy="1056168"/>
          </a:xfrm>
          <a:prstGeom prst="leftBrac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1" name="TextBox 90"/>
          <p:cNvSpPr txBox="1"/>
          <p:nvPr/>
        </p:nvSpPr>
        <p:spPr>
          <a:xfrm>
            <a:off x="8163211" y="2080434"/>
            <a:ext cx="744279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2800" dirty="0">
                <a:ea typeface="Arial" panose="020B0604020202020204" pitchFamily="34" charset="0"/>
              </a:rPr>
              <a:t>a</a:t>
            </a:r>
            <a:endParaRPr lang="zh-CN" altLang="en-US" sz="2800" dirty="0">
              <a:ea typeface="Arial" panose="020B0604020202020204" pitchFamily="34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7195655" y="3122420"/>
            <a:ext cx="563525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2800" dirty="0">
                <a:ea typeface="Arial" panose="020B0604020202020204" pitchFamily="34" charset="0"/>
              </a:rPr>
              <a:t>a</a:t>
            </a:r>
            <a:endParaRPr lang="zh-CN" altLang="en-US" sz="2800" dirty="0">
              <a:ea typeface="Arial" panose="020B0604020202020204" pitchFamily="34" charset="0"/>
            </a:endParaRPr>
          </a:p>
        </p:txBody>
      </p:sp>
      <p:sp>
        <p:nvSpPr>
          <p:cNvPr id="93" name="左大括号 92"/>
          <p:cNvSpPr/>
          <p:nvPr/>
        </p:nvSpPr>
        <p:spPr>
          <a:xfrm rot="5400000">
            <a:off x="8991343" y="2428907"/>
            <a:ext cx="297712" cy="435935"/>
          </a:xfrm>
          <a:prstGeom prst="lef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4" name="TextBox 93"/>
          <p:cNvSpPr txBox="1"/>
          <p:nvPr/>
        </p:nvSpPr>
        <p:spPr>
          <a:xfrm>
            <a:off x="8945979" y="2125517"/>
            <a:ext cx="467833" cy="4616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2400" dirty="0">
                <a:ea typeface="Arial" panose="020B0604020202020204" pitchFamily="34" charset="0"/>
              </a:rPr>
              <a:t>b</a:t>
            </a:r>
            <a:endParaRPr lang="zh-CN" altLang="en-US" sz="2400" dirty="0">
              <a:ea typeface="Arial" panose="020B0604020202020204" pitchFamily="34" charset="0"/>
            </a:endParaRPr>
          </a:p>
        </p:txBody>
      </p:sp>
      <p:sp>
        <p:nvSpPr>
          <p:cNvPr id="95" name="左大括号 94"/>
          <p:cNvSpPr/>
          <p:nvPr/>
        </p:nvSpPr>
        <p:spPr>
          <a:xfrm>
            <a:off x="7557159" y="4058089"/>
            <a:ext cx="212651" cy="478466"/>
          </a:xfrm>
          <a:prstGeom prst="lef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6" name="TextBox 95"/>
          <p:cNvSpPr txBox="1"/>
          <p:nvPr/>
        </p:nvSpPr>
        <p:spPr>
          <a:xfrm>
            <a:off x="7206281" y="4047456"/>
            <a:ext cx="382772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2800" dirty="0">
                <a:ea typeface="Arial" panose="020B0604020202020204" pitchFamily="34" charset="0"/>
              </a:rPr>
              <a:t>b</a:t>
            </a:r>
            <a:endParaRPr lang="zh-CN" altLang="en-US" sz="2800" dirty="0">
              <a:ea typeface="Arial" panose="020B0604020202020204" pitchFamily="34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1737646" y="4950784"/>
            <a:ext cx="7729870" cy="107721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3200" dirty="0">
                <a:solidFill>
                  <a:srgbClr val="002060"/>
                </a:solidFill>
                <a:ea typeface="Arial" panose="020B0604020202020204" pitchFamily="34" charset="0"/>
              </a:rPr>
              <a:t>大正方形的面积</a:t>
            </a:r>
            <a:r>
              <a:rPr lang="en-US" altLang="zh-CN" sz="3200" dirty="0">
                <a:solidFill>
                  <a:srgbClr val="002060"/>
                </a:solidFill>
                <a:ea typeface="Arial" panose="020B0604020202020204" pitchFamily="34" charset="0"/>
              </a:rPr>
              <a:t>=</a:t>
            </a:r>
            <a:r>
              <a:rPr lang="zh-CN" altLang="en-US" sz="3200" dirty="0">
                <a:solidFill>
                  <a:srgbClr val="002060"/>
                </a:solidFill>
                <a:ea typeface="Arial" panose="020B0604020202020204" pitchFamily="34" charset="0"/>
              </a:rPr>
              <a:t>两个小正方形的面积和</a:t>
            </a:r>
            <a:r>
              <a:rPr lang="en-US" altLang="zh-CN" sz="3200" dirty="0">
                <a:solidFill>
                  <a:srgbClr val="002060"/>
                </a:solidFill>
                <a:ea typeface="Arial" panose="020B0604020202020204" pitchFamily="34" charset="0"/>
              </a:rPr>
              <a:t>+</a:t>
            </a:r>
            <a:r>
              <a:rPr lang="zh-CN" altLang="en-US" sz="3200" dirty="0">
                <a:solidFill>
                  <a:srgbClr val="002060"/>
                </a:solidFill>
                <a:ea typeface="Arial" panose="020B0604020202020204" pitchFamily="34" charset="0"/>
              </a:rPr>
              <a:t>两个小长方形面积</a:t>
            </a:r>
            <a:endParaRPr lang="zh-CN" altLang="en-US" sz="3200" dirty="0">
              <a:solidFill>
                <a:srgbClr val="002060"/>
              </a:solidFill>
              <a:ea typeface="Arial" panose="020B0604020202020204" pitchFamily="34" charset="0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1099399" y="2360725"/>
            <a:ext cx="5649670" cy="2062103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3200" dirty="0">
                <a:solidFill>
                  <a:srgbClr val="002060"/>
                </a:solidFill>
                <a:ea typeface="Arial" panose="020B0604020202020204" pitchFamily="34" charset="0"/>
              </a:rPr>
              <a:t>两个正方形面积：</a:t>
            </a:r>
            <a:r>
              <a:rPr lang="en-US" altLang="zh-CN" sz="3200" dirty="0">
                <a:solidFill>
                  <a:srgbClr val="002060"/>
                </a:solidFill>
                <a:ea typeface="Arial" panose="020B0604020202020204" pitchFamily="34" charset="0"/>
              </a:rPr>
              <a:t>a ²+b ²</a:t>
            </a:r>
            <a:endParaRPr lang="en-US" altLang="zh-CN" sz="3200" dirty="0">
              <a:solidFill>
                <a:srgbClr val="002060"/>
              </a:solidFill>
              <a:ea typeface="Arial" panose="020B0604020202020204" pitchFamily="34" charset="0"/>
            </a:endParaRPr>
          </a:p>
          <a:p>
            <a:r>
              <a:rPr lang="zh-CN" altLang="en-US" sz="3200" dirty="0">
                <a:solidFill>
                  <a:srgbClr val="002060"/>
                </a:solidFill>
                <a:ea typeface="Arial" panose="020B0604020202020204" pitchFamily="34" charset="0"/>
              </a:rPr>
              <a:t>两个长方形面积：</a:t>
            </a:r>
            <a:r>
              <a:rPr lang="en-US" altLang="zh-CN" sz="3200" dirty="0">
                <a:solidFill>
                  <a:srgbClr val="002060"/>
                </a:solidFill>
                <a:ea typeface="Arial" panose="020B0604020202020204" pitchFamily="34" charset="0"/>
              </a:rPr>
              <a:t>2ab</a:t>
            </a:r>
            <a:endParaRPr lang="en-US" altLang="zh-CN" sz="3200" dirty="0">
              <a:solidFill>
                <a:srgbClr val="002060"/>
              </a:solidFill>
              <a:ea typeface="Arial" panose="020B0604020202020204" pitchFamily="34" charset="0"/>
            </a:endParaRPr>
          </a:p>
          <a:p>
            <a:r>
              <a:rPr lang="zh-CN" altLang="en-US" sz="3200" dirty="0">
                <a:solidFill>
                  <a:srgbClr val="002060"/>
                </a:solidFill>
                <a:ea typeface="Arial" panose="020B0604020202020204" pitchFamily="34" charset="0"/>
              </a:rPr>
              <a:t>大正方形面积</a:t>
            </a:r>
            <a:r>
              <a:rPr lang="zh-CN" altLang="en-US" sz="3200" dirty="0">
                <a:solidFill>
                  <a:srgbClr val="002060"/>
                </a:solidFill>
                <a:ea typeface="Arial" panose="020B0604020202020204" pitchFamily="34" charset="0"/>
                <a:sym typeface="Wingdings" panose="05000000000000000000" pitchFamily="2" charset="2"/>
              </a:rPr>
              <a:t>： （</a:t>
            </a:r>
            <a:r>
              <a:rPr lang="en-US" altLang="zh-CN" sz="3200" dirty="0" err="1">
                <a:solidFill>
                  <a:srgbClr val="002060"/>
                </a:solidFill>
                <a:ea typeface="Arial" panose="020B0604020202020204" pitchFamily="34" charset="0"/>
                <a:sym typeface="Wingdings" panose="05000000000000000000" pitchFamily="2" charset="2"/>
              </a:rPr>
              <a:t>a+b</a:t>
            </a:r>
            <a:r>
              <a:rPr lang="zh-CN" altLang="en-US" sz="3200" dirty="0">
                <a:solidFill>
                  <a:srgbClr val="002060"/>
                </a:solidFill>
                <a:ea typeface="Arial" panose="020B0604020202020204" pitchFamily="34" charset="0"/>
                <a:sym typeface="Wingdings" panose="05000000000000000000" pitchFamily="2" charset="2"/>
              </a:rPr>
              <a:t>）</a:t>
            </a:r>
            <a:r>
              <a:rPr lang="en-US" altLang="zh-CN" sz="3200" dirty="0">
                <a:solidFill>
                  <a:srgbClr val="002060"/>
                </a:solidFill>
                <a:ea typeface="Arial" panose="020B0604020202020204" pitchFamily="34" charset="0"/>
                <a:sym typeface="Wingdings" panose="05000000000000000000" pitchFamily="2" charset="2"/>
              </a:rPr>
              <a:t>²</a:t>
            </a:r>
            <a:endParaRPr lang="en-US" altLang="zh-CN" sz="3200" dirty="0">
              <a:solidFill>
                <a:srgbClr val="002060"/>
              </a:solidFill>
              <a:ea typeface="Arial" panose="020B0604020202020204" pitchFamily="34" charset="0"/>
              <a:sym typeface="Wingdings" panose="05000000000000000000" pitchFamily="2" charset="2"/>
            </a:endParaRPr>
          </a:p>
          <a:p>
            <a:r>
              <a:rPr lang="zh-CN" altLang="en-US" sz="3200" dirty="0">
                <a:solidFill>
                  <a:srgbClr val="002060"/>
                </a:solidFill>
                <a:ea typeface="Arial" panose="020B0604020202020204" pitchFamily="34" charset="0"/>
                <a:sym typeface="Wingdings" panose="05000000000000000000" pitchFamily="2" charset="2"/>
              </a:rPr>
              <a:t>所以：</a:t>
            </a:r>
            <a:endParaRPr lang="en-US" altLang="zh-CN" sz="3200" dirty="0">
              <a:solidFill>
                <a:srgbClr val="002060"/>
              </a:solidFill>
              <a:ea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100" name="矩形 99"/>
          <p:cNvSpPr/>
          <p:nvPr/>
        </p:nvSpPr>
        <p:spPr>
          <a:xfrm>
            <a:off x="2152599" y="3824180"/>
            <a:ext cx="475156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>
                <a:solidFill>
                  <a:srgbClr val="002060"/>
                </a:solidFill>
                <a:ea typeface="Arial" panose="020B0604020202020204" pitchFamily="34" charset="0"/>
              </a:rPr>
              <a:t>（</a:t>
            </a:r>
            <a:r>
              <a:rPr lang="en-US" altLang="zh-CN" sz="3200" dirty="0" err="1">
                <a:solidFill>
                  <a:srgbClr val="002060"/>
                </a:solidFill>
                <a:ea typeface="Arial" panose="020B0604020202020204" pitchFamily="34" charset="0"/>
              </a:rPr>
              <a:t>a+b</a:t>
            </a:r>
            <a:r>
              <a:rPr lang="zh-CN" altLang="en-US" sz="3200" dirty="0">
                <a:solidFill>
                  <a:srgbClr val="002060"/>
                </a:solidFill>
                <a:ea typeface="Arial" panose="020B0604020202020204" pitchFamily="34" charset="0"/>
              </a:rPr>
              <a:t>）</a:t>
            </a:r>
            <a:r>
              <a:rPr lang="en-US" altLang="zh-CN" sz="3200" dirty="0">
                <a:solidFill>
                  <a:srgbClr val="002060"/>
                </a:solidFill>
                <a:ea typeface="Arial" panose="020B0604020202020204" pitchFamily="34" charset="0"/>
              </a:rPr>
              <a:t>²=a²+2ab+b²</a:t>
            </a:r>
            <a:endParaRPr lang="zh-CN" altLang="en-US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90" grpId="0" animBg="1"/>
      <p:bldP spid="91" grpId="0"/>
      <p:bldP spid="92" grpId="0"/>
      <p:bldP spid="93" grpId="0" animBg="1"/>
      <p:bldP spid="94" grpId="0"/>
      <p:bldP spid="95" grpId="0" animBg="1"/>
      <p:bldP spid="96" grpId="0"/>
      <p:bldP spid="98" grpId="0"/>
      <p:bldP spid="10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6387"/>
          <p:cNvSpPr/>
          <p:nvPr/>
        </p:nvSpPr>
        <p:spPr>
          <a:xfrm>
            <a:off x="5364163" y="856240"/>
            <a:ext cx="2690812" cy="717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endParaRPr lang="zh-CN" altLang="en-US" sz="3600">
              <a:ln w="12700" cap="flat" cmpd="sng">
                <a:solidFill>
                  <a:srgbClr val="EAEAEA"/>
                </a:solidFill>
                <a:prstDash val="solid"/>
                <a:round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80000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7" name="矩形 16387"/>
          <p:cNvSpPr/>
          <p:nvPr/>
        </p:nvSpPr>
        <p:spPr>
          <a:xfrm>
            <a:off x="8328025" y="1057852"/>
            <a:ext cx="458788" cy="515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endParaRPr lang="zh-CN" altLang="en-US" sz="2000">
              <a:ln w="12700" cap="flat" cmpd="sng">
                <a:solidFill>
                  <a:srgbClr val="EAEAEA"/>
                </a:solidFill>
                <a:prstDash val="solid"/>
                <a:round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79999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28" name="矩形 16387"/>
          <p:cNvSpPr/>
          <p:nvPr/>
        </p:nvSpPr>
        <p:spPr>
          <a:xfrm>
            <a:off x="5364163" y="856240"/>
            <a:ext cx="2690812" cy="717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endParaRPr lang="zh-CN" altLang="en-US" sz="3600">
              <a:ln w="12700" cap="flat" cmpd="sng">
                <a:solidFill>
                  <a:srgbClr val="EAEAEA"/>
                </a:solidFill>
                <a:prstDash val="solid"/>
                <a:round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80000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29" name="矩形 16387"/>
          <p:cNvSpPr/>
          <p:nvPr/>
        </p:nvSpPr>
        <p:spPr>
          <a:xfrm>
            <a:off x="8328025" y="1057852"/>
            <a:ext cx="458788" cy="515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endParaRPr lang="zh-CN" altLang="en-US" sz="2000">
              <a:ln w="12700" cap="flat" cmpd="sng">
                <a:solidFill>
                  <a:srgbClr val="EAEAEA"/>
                </a:solidFill>
                <a:prstDash val="solid"/>
                <a:round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79999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文本框 3"/>
              <p:cNvSpPr txBox="1"/>
              <p:nvPr/>
            </p:nvSpPr>
            <p:spPr>
              <a:xfrm>
                <a:off x="499620" y="1088182"/>
                <a:ext cx="11444140" cy="3758337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rtlCol="0" anchor="t">
                <a:spAutoFit/>
              </a:bodyPr>
              <a:lstStyle/>
              <a:p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1</a:t>
                </a:r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、观察下面一列数，根据规律写出横线上的数：</a:t>
                </a:r>
                <a:endPara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  <a:p>
                <a:endPara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  <a:p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（</a:t>
                </a:r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1</a:t>
                </a:r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）－</a:t>
                </a:r>
                <a14:m>
                  <m:oMath xmlns:m="http://schemas.openxmlformats.org/officeDocument/2006/math">
                    <m:r>
                      <a:rPr lang="en-US" altLang="zh-CN" sz="3200" b="1" i="0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altLang="zh-CN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32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zh-CN" sz="32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 ，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3200" b="1" i="1" dirty="0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zh-CN" sz="3200" b="1" i="1" dirty="0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zh-CN" altLang="en-US" sz="3200" b="1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 ，－</a:t>
                </a:r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3200" b="1" i="1" dirty="0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zh-CN" sz="3200" b="1" i="1" dirty="0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 ，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3200" b="1" i="1" dirty="0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zh-CN" sz="3200" b="1" i="1" dirty="0" smtClean="0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 ，（    ），（    ），第</a:t>
                </a:r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2014</a:t>
                </a:r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个</a:t>
                </a:r>
                <a:endPara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  <a:p>
                <a:endPara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  <a:p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数是（    ）。</a:t>
                </a:r>
                <a:endPara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  <a:p>
                <a:endPara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  <a:p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（</a:t>
                </a:r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2</a:t>
                </a:r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）</a:t>
                </a:r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1.1 </a:t>
                </a:r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，</a:t>
                </a:r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2.4 </a:t>
                </a:r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，</a:t>
                </a:r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3.9 </a:t>
                </a:r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，</a:t>
                </a:r>
                <a:r>
                  <a:rPr lang="en-US" altLang="zh-CN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4.16 </a:t>
                </a:r>
                <a:r>
                  <a:rPr lang="zh-CN" altLang="en-US" sz="3200" dirty="0">
                    <a:latin typeface="黑体" panose="02010609060101010101" pitchFamily="49" charset="-122"/>
                    <a:ea typeface="黑体" panose="02010609060101010101" pitchFamily="49" charset="-122"/>
                  </a:rPr>
                  <a:t>，（    ），（    ）。</a:t>
                </a:r>
                <a:endParaRPr lang="en-US" altLang="zh-CN" sz="3200" dirty="0">
                  <a:latin typeface="黑体" panose="02010609060101010101" pitchFamily="49" charset="-122"/>
                  <a:ea typeface="黑体" panose="02010609060101010101" pitchFamily="49" charset="-122"/>
                </a:endParaRPr>
              </a:p>
            </p:txBody>
          </p:sp>
        </mc:Choice>
        <mc:Fallback>
          <p:sp>
            <p:nvSpPr>
              <p:cNvPr id="4" name="文本框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620" y="1088182"/>
                <a:ext cx="11444140" cy="3758337"/>
              </a:xfrm>
              <a:prstGeom prst="rect">
                <a:avLst/>
              </a:prstGeom>
              <a:blipFill rotWithShape="1">
                <a:blip r:embed="rId1"/>
                <a:stretch>
                  <a:fillRect l="-4" t="-11" b="5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文本框 4"/>
              <p:cNvSpPr txBox="1"/>
              <p:nvPr/>
            </p:nvSpPr>
            <p:spPr>
              <a:xfrm>
                <a:off x="6336625" y="2057730"/>
                <a:ext cx="1376314" cy="803682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rtlCol="0" anchor="t">
                <a:spAutoFit/>
              </a:bodyPr>
              <a:lstStyle/>
              <a:p>
                <a:r>
                  <a:rPr lang="zh-CN" altLang="en-US" sz="3200" dirty="0">
                    <a:solidFill>
                      <a:srgbClr val="FF0000"/>
                    </a:solidFill>
                    <a:latin typeface="+mn-ea"/>
                    <a:ea typeface="+mn-ea"/>
                  </a:rPr>
                  <a:t>－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3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zh-CN" sz="3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zh-CN" altLang="en-US" sz="3200" dirty="0">
                    <a:solidFill>
                      <a:srgbClr val="FF0000"/>
                    </a:solidFill>
                    <a:latin typeface="+mj-ea"/>
                  </a:rPr>
                  <a:t> </a:t>
                </a:r>
                <a:endParaRPr lang="zh-CN" altLang="en-US" sz="3200" dirty="0">
                  <a:solidFill>
                    <a:srgbClr val="FF0000"/>
                  </a:solidFill>
                  <a:latin typeface="+mn-ea"/>
                  <a:ea typeface="+mn-ea"/>
                </a:endParaRPr>
              </a:p>
            </p:txBody>
          </p:sp>
        </mc:Choice>
        <mc:Fallback>
          <p:sp>
            <p:nvSpPr>
              <p:cNvPr id="5" name="文本框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6625" y="2057730"/>
                <a:ext cx="1376314" cy="803682"/>
              </a:xfrm>
              <a:prstGeom prst="rect">
                <a:avLst/>
              </a:prstGeom>
              <a:blipFill rotWithShape="1">
                <a:blip r:embed="rId2"/>
                <a:stretch>
                  <a:fillRect l="-43" t="-41" r="17" b="13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文本框 21"/>
              <p:cNvSpPr txBox="1"/>
              <p:nvPr/>
            </p:nvSpPr>
            <p:spPr>
              <a:xfrm>
                <a:off x="8808879" y="2068525"/>
                <a:ext cx="1376314" cy="803682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rtlCol="0" anchor="t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3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zh-CN" sz="3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zh-CN" altLang="en-US" sz="3200" dirty="0">
                    <a:solidFill>
                      <a:srgbClr val="FF0000"/>
                    </a:solidFill>
                    <a:latin typeface="+mj-ea"/>
                  </a:rPr>
                  <a:t> </a:t>
                </a:r>
                <a:endParaRPr lang="zh-CN" altLang="en-US" sz="3200" dirty="0">
                  <a:solidFill>
                    <a:srgbClr val="FF0000"/>
                  </a:solidFill>
                  <a:latin typeface="+mn-ea"/>
                  <a:ea typeface="+mn-ea"/>
                </a:endParaRPr>
              </a:p>
            </p:txBody>
          </p:sp>
        </mc:Choice>
        <mc:Fallback>
          <p:sp>
            <p:nvSpPr>
              <p:cNvPr id="22" name="文本框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08879" y="2068525"/>
                <a:ext cx="1376314" cy="803682"/>
              </a:xfrm>
              <a:prstGeom prst="rect">
                <a:avLst/>
              </a:prstGeom>
              <a:blipFill rotWithShape="1">
                <a:blip r:embed="rId3"/>
                <a:stretch>
                  <a:fillRect l="-12" t="-41" r="31" b="13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文本框 22"/>
              <p:cNvSpPr txBox="1"/>
              <p:nvPr/>
            </p:nvSpPr>
            <p:spPr>
              <a:xfrm>
                <a:off x="1762063" y="3112000"/>
                <a:ext cx="1376314" cy="803682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rtlCol="0" anchor="t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2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32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zh-CN" sz="32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𝟐𝟎𝟏𝟒</m:t>
                        </m:r>
                      </m:den>
                    </m:f>
                  </m:oMath>
                </a14:m>
                <a:r>
                  <a:rPr lang="zh-CN" altLang="en-US" sz="3200" dirty="0">
                    <a:solidFill>
                      <a:srgbClr val="FF0000"/>
                    </a:solidFill>
                    <a:latin typeface="+mj-ea"/>
                  </a:rPr>
                  <a:t> </a:t>
                </a:r>
                <a:endParaRPr lang="zh-CN" altLang="en-US" sz="3200" dirty="0">
                  <a:solidFill>
                    <a:srgbClr val="FF0000"/>
                  </a:solidFill>
                  <a:latin typeface="+mn-ea"/>
                  <a:ea typeface="+mn-ea"/>
                </a:endParaRPr>
              </a:p>
            </p:txBody>
          </p:sp>
        </mc:Choice>
        <mc:Fallback>
          <p:sp>
            <p:nvSpPr>
              <p:cNvPr id="23" name="文本框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063" y="3112000"/>
                <a:ext cx="1376314" cy="803682"/>
              </a:xfrm>
              <a:prstGeom prst="rect">
                <a:avLst/>
              </a:prstGeom>
              <a:blipFill rotWithShape="1">
                <a:blip r:embed="rId4"/>
                <a:stretch>
                  <a:fillRect l="-42" t="-62" r="15" b="34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文本框 23"/>
          <p:cNvSpPr txBox="1"/>
          <p:nvPr/>
        </p:nvSpPr>
        <p:spPr>
          <a:xfrm>
            <a:off x="7053946" y="4239885"/>
            <a:ext cx="1376314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latin typeface="+mj-ea"/>
              </a:rPr>
              <a:t>5.25</a:t>
            </a:r>
            <a:r>
              <a:rPr lang="zh-CN" altLang="en-US" sz="3200" dirty="0">
                <a:solidFill>
                  <a:srgbClr val="FF0000"/>
                </a:solidFill>
                <a:latin typeface="+mj-ea"/>
              </a:rPr>
              <a:t> </a:t>
            </a:r>
            <a:endParaRPr lang="zh-CN" altLang="en-US" sz="32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9096106" y="4239884"/>
            <a:ext cx="1376314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latin typeface="+mj-ea"/>
              </a:rPr>
              <a:t>6.36</a:t>
            </a:r>
            <a:endParaRPr lang="zh-CN" altLang="en-US" sz="32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2" grpId="0"/>
      <p:bldP spid="23" grpId="0"/>
      <p:bldP spid="24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3" name="TextBox 1052"/>
          <p:cNvSpPr txBox="1"/>
          <p:nvPr/>
        </p:nvSpPr>
        <p:spPr>
          <a:xfrm>
            <a:off x="472918" y="977904"/>
            <a:ext cx="11261881" cy="353943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>
                <a:ea typeface="Arial" panose="020B0604020202020204" pitchFamily="34" charset="0"/>
              </a:rPr>
              <a:t>2</a:t>
            </a:r>
            <a:r>
              <a:rPr lang="zh-CN" altLang="en-US" sz="3200" dirty="0">
                <a:ea typeface="Arial" panose="020B0604020202020204" pitchFamily="34" charset="0"/>
              </a:rPr>
              <a:t>、按如下图的方法摆放餐桌和椅子，摆</a:t>
            </a:r>
            <a:r>
              <a:rPr lang="en-US" altLang="zh-CN" sz="3200" dirty="0">
                <a:ea typeface="Arial" panose="020B0604020202020204" pitchFamily="34" charset="0"/>
              </a:rPr>
              <a:t>4</a:t>
            </a:r>
            <a:r>
              <a:rPr lang="zh-CN" altLang="en-US" sz="3200" dirty="0">
                <a:ea typeface="Arial" panose="020B0604020202020204" pitchFamily="34" charset="0"/>
              </a:rPr>
              <a:t>张桌子可以坐（      ）人，摆</a:t>
            </a:r>
            <a:r>
              <a:rPr lang="en-US" altLang="zh-CN" sz="3200" dirty="0">
                <a:ea typeface="Arial" panose="020B0604020202020204" pitchFamily="34" charset="0"/>
              </a:rPr>
              <a:t>6</a:t>
            </a:r>
            <a:r>
              <a:rPr lang="zh-CN" altLang="en-US" sz="3200" dirty="0">
                <a:ea typeface="Arial" panose="020B0604020202020204" pitchFamily="34" charset="0"/>
              </a:rPr>
              <a:t>张桌子可以坐（      ）人，摆</a:t>
            </a:r>
            <a:r>
              <a:rPr lang="en-US" altLang="zh-CN" sz="3200" dirty="0">
                <a:ea typeface="Arial" panose="020B0604020202020204" pitchFamily="34" charset="0"/>
              </a:rPr>
              <a:t>20</a:t>
            </a:r>
            <a:r>
              <a:rPr lang="zh-CN" altLang="en-US" sz="3200" dirty="0">
                <a:ea typeface="Arial" panose="020B0604020202020204" pitchFamily="34" charset="0"/>
              </a:rPr>
              <a:t>张桌子可以坐（     ）人。</a:t>
            </a:r>
            <a:endParaRPr lang="en-US" altLang="zh-CN" sz="3200" dirty="0">
              <a:ea typeface="Arial" panose="020B0604020202020204" pitchFamily="34" charset="0"/>
            </a:endParaRPr>
          </a:p>
          <a:p>
            <a:endParaRPr lang="en-US" altLang="zh-CN" sz="3200" dirty="0">
              <a:ea typeface="Arial" panose="020B0604020202020204" pitchFamily="34" charset="0"/>
            </a:endParaRPr>
          </a:p>
          <a:p>
            <a:r>
              <a:rPr lang="zh-CN" altLang="en-US" sz="3200" dirty="0">
                <a:ea typeface="Arial" panose="020B0604020202020204" pitchFamily="34" charset="0"/>
              </a:rPr>
              <a:t>       设有</a:t>
            </a:r>
            <a:r>
              <a:rPr lang="en-US" altLang="zh-CN" sz="3200" dirty="0">
                <a:ea typeface="Arial" panose="020B0604020202020204" pitchFamily="34" charset="0"/>
              </a:rPr>
              <a:t>n</a:t>
            </a:r>
            <a:r>
              <a:rPr lang="zh-CN" altLang="en-US" sz="3200" dirty="0">
                <a:ea typeface="Arial" panose="020B0604020202020204" pitchFamily="34" charset="0"/>
              </a:rPr>
              <a:t>张桌子，</a:t>
            </a:r>
            <a:endParaRPr lang="en-US" altLang="zh-CN" sz="3200" dirty="0">
              <a:ea typeface="Arial" panose="020B0604020202020204" pitchFamily="34" charset="0"/>
            </a:endParaRPr>
          </a:p>
          <a:p>
            <a:endParaRPr lang="en-US" altLang="zh-CN" sz="3200" dirty="0">
              <a:ea typeface="Arial" panose="020B0604020202020204" pitchFamily="34" charset="0"/>
            </a:endParaRPr>
          </a:p>
          <a:p>
            <a:r>
              <a:rPr lang="zh-CN" altLang="en-US" sz="3200" dirty="0">
                <a:ea typeface="Arial" panose="020B0604020202020204" pitchFamily="34" charset="0"/>
              </a:rPr>
              <a:t>       可坐</a:t>
            </a:r>
            <a:r>
              <a:rPr lang="en-US" altLang="zh-CN" sz="3200" dirty="0">
                <a:ea typeface="Arial" panose="020B0604020202020204" pitchFamily="34" charset="0"/>
              </a:rPr>
              <a:t>4n+2</a:t>
            </a:r>
            <a:r>
              <a:rPr lang="zh-CN" altLang="en-US" sz="3200" dirty="0">
                <a:ea typeface="Arial" panose="020B0604020202020204" pitchFamily="34" charset="0"/>
              </a:rPr>
              <a:t>个人。</a:t>
            </a:r>
            <a:endParaRPr lang="zh-CN" altLang="en-US" sz="3200" dirty="0">
              <a:ea typeface="Arial" panose="020B0604020202020204" pitchFamily="34" charset="0"/>
            </a:endParaRPr>
          </a:p>
        </p:txBody>
      </p:sp>
      <p:sp>
        <p:nvSpPr>
          <p:cNvPr id="1054" name="矩形 1053"/>
          <p:cNvSpPr/>
          <p:nvPr/>
        </p:nvSpPr>
        <p:spPr>
          <a:xfrm>
            <a:off x="6825867" y="3179135"/>
            <a:ext cx="1275907" cy="7974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55" name="矩形 1054"/>
          <p:cNvSpPr/>
          <p:nvPr/>
        </p:nvSpPr>
        <p:spPr>
          <a:xfrm>
            <a:off x="8105318" y="3182679"/>
            <a:ext cx="1275907" cy="7974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56" name="矩形 1055"/>
          <p:cNvSpPr/>
          <p:nvPr/>
        </p:nvSpPr>
        <p:spPr>
          <a:xfrm>
            <a:off x="9374141" y="3175591"/>
            <a:ext cx="1275907" cy="7974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57" name="椭圆 1056"/>
          <p:cNvSpPr/>
          <p:nvPr/>
        </p:nvSpPr>
        <p:spPr>
          <a:xfrm>
            <a:off x="6432469" y="3444951"/>
            <a:ext cx="252000" cy="2520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58" name="椭圆 1057"/>
          <p:cNvSpPr/>
          <p:nvPr/>
        </p:nvSpPr>
        <p:spPr>
          <a:xfrm>
            <a:off x="7127130" y="4182142"/>
            <a:ext cx="252000" cy="2520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59" name="椭圆 1058"/>
          <p:cNvSpPr/>
          <p:nvPr/>
        </p:nvSpPr>
        <p:spPr>
          <a:xfrm>
            <a:off x="7662302" y="4196318"/>
            <a:ext cx="252000" cy="2520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60" name="椭圆 1059"/>
          <p:cNvSpPr/>
          <p:nvPr/>
        </p:nvSpPr>
        <p:spPr>
          <a:xfrm>
            <a:off x="8420758" y="4189229"/>
            <a:ext cx="252000" cy="2520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61" name="椭圆 1060"/>
          <p:cNvSpPr/>
          <p:nvPr/>
        </p:nvSpPr>
        <p:spPr>
          <a:xfrm>
            <a:off x="8977194" y="4192774"/>
            <a:ext cx="252000" cy="2520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62" name="椭圆 1061"/>
          <p:cNvSpPr/>
          <p:nvPr/>
        </p:nvSpPr>
        <p:spPr>
          <a:xfrm>
            <a:off x="9756916" y="4153788"/>
            <a:ext cx="252000" cy="2520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63" name="椭圆 1062"/>
          <p:cNvSpPr/>
          <p:nvPr/>
        </p:nvSpPr>
        <p:spPr>
          <a:xfrm>
            <a:off x="10270823" y="4167964"/>
            <a:ext cx="252000" cy="2520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64" name="椭圆 1063"/>
          <p:cNvSpPr/>
          <p:nvPr/>
        </p:nvSpPr>
        <p:spPr>
          <a:xfrm>
            <a:off x="10816627" y="3427230"/>
            <a:ext cx="252000" cy="2520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65" name="椭圆 1064"/>
          <p:cNvSpPr/>
          <p:nvPr/>
        </p:nvSpPr>
        <p:spPr>
          <a:xfrm>
            <a:off x="9622236" y="2743202"/>
            <a:ext cx="252000" cy="2520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66" name="椭圆 1065"/>
          <p:cNvSpPr/>
          <p:nvPr/>
        </p:nvSpPr>
        <p:spPr>
          <a:xfrm>
            <a:off x="10189306" y="2746746"/>
            <a:ext cx="252000" cy="2520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69" name="椭圆 1068"/>
          <p:cNvSpPr/>
          <p:nvPr/>
        </p:nvSpPr>
        <p:spPr>
          <a:xfrm>
            <a:off x="8785808" y="2778644"/>
            <a:ext cx="252000" cy="2520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70" name="椭圆 1069"/>
          <p:cNvSpPr/>
          <p:nvPr/>
        </p:nvSpPr>
        <p:spPr>
          <a:xfrm>
            <a:off x="8268357" y="2782188"/>
            <a:ext cx="252000" cy="2520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71" name="椭圆 1070"/>
          <p:cNvSpPr/>
          <p:nvPr/>
        </p:nvSpPr>
        <p:spPr>
          <a:xfrm>
            <a:off x="7538254" y="2753835"/>
            <a:ext cx="252000" cy="2520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72" name="椭圆 1071"/>
          <p:cNvSpPr/>
          <p:nvPr/>
        </p:nvSpPr>
        <p:spPr>
          <a:xfrm>
            <a:off x="7031435" y="2746746"/>
            <a:ext cx="252000" cy="2520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73" name="TextBox 1072"/>
          <p:cNvSpPr txBox="1"/>
          <p:nvPr/>
        </p:nvSpPr>
        <p:spPr>
          <a:xfrm>
            <a:off x="10753056" y="977904"/>
            <a:ext cx="2402958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ea typeface="Arial" panose="020B0604020202020204" pitchFamily="34" charset="0"/>
              </a:rPr>
              <a:t>10</a:t>
            </a:r>
            <a:endParaRPr lang="zh-CN" altLang="en-US" sz="3200" dirty="0">
              <a:solidFill>
                <a:srgbClr val="FF0000"/>
              </a:solidFill>
              <a:ea typeface="Arial" panose="020B0604020202020204" pitchFamily="34" charset="0"/>
            </a:endParaRPr>
          </a:p>
        </p:txBody>
      </p:sp>
      <p:sp>
        <p:nvSpPr>
          <p:cNvPr id="1074" name="TextBox 1073"/>
          <p:cNvSpPr txBox="1"/>
          <p:nvPr/>
        </p:nvSpPr>
        <p:spPr>
          <a:xfrm>
            <a:off x="4820106" y="1485961"/>
            <a:ext cx="1105787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ea typeface="Arial" panose="020B0604020202020204" pitchFamily="34" charset="0"/>
              </a:rPr>
              <a:t>26</a:t>
            </a:r>
            <a:endParaRPr lang="zh-CN" altLang="en-US" sz="3200" dirty="0">
              <a:solidFill>
                <a:srgbClr val="FF0000"/>
              </a:solidFill>
              <a:ea typeface="Arial" panose="020B0604020202020204" pitchFamily="34" charset="0"/>
            </a:endParaRPr>
          </a:p>
        </p:txBody>
      </p:sp>
      <p:sp>
        <p:nvSpPr>
          <p:cNvPr id="1075" name="TextBox 1074"/>
          <p:cNvSpPr txBox="1"/>
          <p:nvPr/>
        </p:nvSpPr>
        <p:spPr>
          <a:xfrm>
            <a:off x="10391324" y="1485960"/>
            <a:ext cx="850605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ea typeface="Arial" panose="020B0604020202020204" pitchFamily="34" charset="0"/>
              </a:rPr>
              <a:t>82</a:t>
            </a:r>
            <a:endParaRPr lang="zh-CN" altLang="en-US" sz="3200" dirty="0">
              <a:solidFill>
                <a:srgbClr val="FF0000"/>
              </a:solidFill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0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0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0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7" grpId="0" animBg="1"/>
      <p:bldP spid="1058" grpId="0" animBg="1"/>
      <p:bldP spid="1059" grpId="0" animBg="1"/>
      <p:bldP spid="1060" grpId="0" animBg="1"/>
      <p:bldP spid="1061" grpId="0" animBg="1"/>
      <p:bldP spid="1062" grpId="0" animBg="1"/>
      <p:bldP spid="1063" grpId="0" animBg="1"/>
      <p:bldP spid="1064" grpId="0" animBg="1"/>
      <p:bldP spid="1065" grpId="0" animBg="1"/>
      <p:bldP spid="1066" grpId="0" animBg="1"/>
      <p:bldP spid="1069" grpId="0" animBg="1"/>
      <p:bldP spid="1070" grpId="0" animBg="1"/>
      <p:bldP spid="1071" grpId="0" animBg="1"/>
      <p:bldP spid="1072" grpId="0" animBg="1"/>
      <p:bldP spid="1073" grpId="0"/>
      <p:bldP spid="1074" grpId="0"/>
      <p:bldP spid="107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01426" y="1147845"/>
            <a:ext cx="8250865" cy="397031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600" dirty="0">
                <a:ea typeface="Arial" panose="020B0604020202020204" pitchFamily="34" charset="0"/>
              </a:rPr>
              <a:t>3</a:t>
            </a:r>
            <a:r>
              <a:rPr lang="zh-CN" altLang="en-US" sz="3600" dirty="0">
                <a:ea typeface="Arial" panose="020B0604020202020204" pitchFamily="34" charset="0"/>
              </a:rPr>
              <a:t>、观察下列等式：</a:t>
            </a:r>
            <a:endParaRPr lang="en-US" altLang="zh-CN" sz="3600" dirty="0">
              <a:ea typeface="Arial" panose="020B0604020202020204" pitchFamily="34" charset="0"/>
            </a:endParaRPr>
          </a:p>
          <a:p>
            <a:r>
              <a:rPr lang="zh-CN" altLang="en-US" sz="3600" dirty="0">
                <a:ea typeface="Arial" panose="020B0604020202020204" pitchFamily="34" charset="0"/>
              </a:rPr>
              <a:t>第一行</a:t>
            </a:r>
            <a:r>
              <a:rPr lang="en-US" altLang="zh-CN" sz="3600" dirty="0">
                <a:ea typeface="Arial" panose="020B0604020202020204" pitchFamily="34" charset="0"/>
              </a:rPr>
              <a:t>3=4-1</a:t>
            </a:r>
            <a:endParaRPr lang="en-US" altLang="zh-CN" sz="3600" dirty="0">
              <a:ea typeface="Arial" panose="020B0604020202020204" pitchFamily="34" charset="0"/>
            </a:endParaRPr>
          </a:p>
          <a:p>
            <a:r>
              <a:rPr lang="zh-CN" altLang="en-US" sz="3600" dirty="0">
                <a:ea typeface="Arial" panose="020B0604020202020204" pitchFamily="34" charset="0"/>
              </a:rPr>
              <a:t>第二行</a:t>
            </a:r>
            <a:r>
              <a:rPr lang="en-US" altLang="zh-CN" sz="3600" dirty="0">
                <a:ea typeface="Arial" panose="020B0604020202020204" pitchFamily="34" charset="0"/>
              </a:rPr>
              <a:t>5=9-4</a:t>
            </a:r>
            <a:endParaRPr lang="en-US" altLang="zh-CN" sz="3600" dirty="0">
              <a:ea typeface="Arial" panose="020B0604020202020204" pitchFamily="34" charset="0"/>
            </a:endParaRPr>
          </a:p>
          <a:p>
            <a:r>
              <a:rPr lang="zh-CN" altLang="en-US" sz="3600" dirty="0">
                <a:ea typeface="Arial" panose="020B0604020202020204" pitchFamily="34" charset="0"/>
              </a:rPr>
              <a:t>第三行</a:t>
            </a:r>
            <a:r>
              <a:rPr lang="en-US" altLang="zh-CN" sz="3600" dirty="0">
                <a:ea typeface="Arial" panose="020B0604020202020204" pitchFamily="34" charset="0"/>
              </a:rPr>
              <a:t>7=16-9</a:t>
            </a:r>
            <a:endParaRPr lang="en-US" altLang="zh-CN" sz="3600" dirty="0">
              <a:ea typeface="Arial" panose="020B0604020202020204" pitchFamily="34" charset="0"/>
            </a:endParaRPr>
          </a:p>
          <a:p>
            <a:r>
              <a:rPr lang="zh-CN" altLang="en-US" sz="3600" dirty="0">
                <a:ea typeface="Arial" panose="020B0604020202020204" pitchFamily="34" charset="0"/>
              </a:rPr>
              <a:t>第四行（     ）</a:t>
            </a:r>
            <a:r>
              <a:rPr lang="en-US" altLang="zh-CN" sz="3600" dirty="0">
                <a:ea typeface="Arial" panose="020B0604020202020204" pitchFamily="34" charset="0"/>
              </a:rPr>
              <a:t>=</a:t>
            </a:r>
            <a:r>
              <a:rPr lang="zh-CN" altLang="en-US" sz="3600" dirty="0">
                <a:ea typeface="Arial" panose="020B0604020202020204" pitchFamily="34" charset="0"/>
              </a:rPr>
              <a:t>（    ）</a:t>
            </a:r>
            <a:r>
              <a:rPr lang="en-US" altLang="zh-CN" sz="3600" dirty="0">
                <a:ea typeface="Arial" panose="020B0604020202020204" pitchFamily="34" charset="0"/>
              </a:rPr>
              <a:t>-</a:t>
            </a:r>
            <a:r>
              <a:rPr lang="zh-CN" altLang="en-US" sz="3600" dirty="0">
                <a:ea typeface="Arial" panose="020B0604020202020204" pitchFamily="34" charset="0"/>
              </a:rPr>
              <a:t>（    ）</a:t>
            </a:r>
            <a:endParaRPr lang="en-US" altLang="zh-CN" sz="3600" dirty="0">
              <a:ea typeface="Arial" panose="020B0604020202020204" pitchFamily="34" charset="0"/>
            </a:endParaRPr>
          </a:p>
          <a:p>
            <a:r>
              <a:rPr lang="zh-CN" altLang="en-US" sz="3600" dirty="0">
                <a:ea typeface="Arial" panose="020B0604020202020204" pitchFamily="34" charset="0"/>
              </a:rPr>
              <a:t>第五行（     ）</a:t>
            </a:r>
            <a:r>
              <a:rPr lang="en-US" altLang="zh-CN" sz="3600" dirty="0">
                <a:ea typeface="Arial" panose="020B0604020202020204" pitchFamily="34" charset="0"/>
              </a:rPr>
              <a:t>=</a:t>
            </a:r>
            <a:r>
              <a:rPr lang="zh-CN" altLang="en-US" sz="3600" dirty="0">
                <a:ea typeface="Arial" panose="020B0604020202020204" pitchFamily="34" charset="0"/>
              </a:rPr>
              <a:t>（    ）</a:t>
            </a:r>
            <a:r>
              <a:rPr lang="en-US" altLang="zh-CN" sz="3600" dirty="0">
                <a:ea typeface="Arial" panose="020B0604020202020204" pitchFamily="34" charset="0"/>
              </a:rPr>
              <a:t>-</a:t>
            </a:r>
            <a:r>
              <a:rPr lang="zh-CN" altLang="en-US" sz="3600" dirty="0">
                <a:ea typeface="Arial" panose="020B0604020202020204" pitchFamily="34" charset="0"/>
              </a:rPr>
              <a:t>（    ）</a:t>
            </a:r>
            <a:endParaRPr lang="en-US" altLang="zh-CN" sz="3600" dirty="0">
              <a:ea typeface="Arial" panose="020B0604020202020204" pitchFamily="34" charset="0"/>
            </a:endParaRPr>
          </a:p>
          <a:p>
            <a:r>
              <a:rPr lang="zh-CN" altLang="en-US" sz="3600" dirty="0">
                <a:ea typeface="Arial" panose="020B0604020202020204" pitchFamily="34" charset="0"/>
              </a:rPr>
              <a:t>第六行（     ）</a:t>
            </a:r>
            <a:r>
              <a:rPr lang="en-US" altLang="zh-CN" sz="3600" dirty="0">
                <a:ea typeface="Arial" panose="020B0604020202020204" pitchFamily="34" charset="0"/>
              </a:rPr>
              <a:t>=</a:t>
            </a:r>
            <a:r>
              <a:rPr lang="zh-CN" altLang="en-US" sz="3600" dirty="0">
                <a:ea typeface="Arial" panose="020B0604020202020204" pitchFamily="34" charset="0"/>
              </a:rPr>
              <a:t>（     ）</a:t>
            </a:r>
            <a:r>
              <a:rPr lang="en-US" altLang="zh-CN" sz="3600" dirty="0">
                <a:ea typeface="Arial" panose="020B0604020202020204" pitchFamily="34" charset="0"/>
              </a:rPr>
              <a:t>-</a:t>
            </a:r>
            <a:r>
              <a:rPr lang="zh-CN" altLang="en-US" sz="3600" dirty="0">
                <a:ea typeface="Arial" panose="020B0604020202020204" pitchFamily="34" charset="0"/>
              </a:rPr>
              <a:t>（    ）</a:t>
            </a:r>
            <a:endParaRPr lang="zh-CN" altLang="en-US" sz="3600" dirty="0">
              <a:ea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61126" y="3319492"/>
            <a:ext cx="4836394" cy="646331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600" dirty="0">
                <a:solidFill>
                  <a:srgbClr val="FF0000"/>
                </a:solidFill>
                <a:ea typeface="Arial" panose="020B0604020202020204" pitchFamily="34" charset="0"/>
              </a:rPr>
              <a:t>9           25        16</a:t>
            </a:r>
            <a:endParaRPr lang="zh-CN" altLang="en-US" sz="3600" dirty="0">
              <a:solidFill>
                <a:srgbClr val="FF0000"/>
              </a:solidFill>
              <a:ea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73316" y="3874942"/>
            <a:ext cx="4836394" cy="646331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600" dirty="0">
                <a:solidFill>
                  <a:srgbClr val="FF0000"/>
                </a:solidFill>
                <a:ea typeface="Arial" panose="020B0604020202020204" pitchFamily="34" charset="0"/>
              </a:rPr>
              <a:t>11           36        25</a:t>
            </a:r>
            <a:endParaRPr lang="zh-CN" altLang="en-US" sz="3600" dirty="0">
              <a:solidFill>
                <a:srgbClr val="FF0000"/>
              </a:solidFill>
              <a:ea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64665" y="4430392"/>
            <a:ext cx="4836394" cy="646331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600" dirty="0">
                <a:solidFill>
                  <a:srgbClr val="FF0000"/>
                </a:solidFill>
                <a:ea typeface="Arial" panose="020B0604020202020204" pitchFamily="34" charset="0"/>
              </a:rPr>
              <a:t>13           49        36</a:t>
            </a:r>
            <a:endParaRPr lang="zh-CN" altLang="en-US" sz="3600" dirty="0">
              <a:solidFill>
                <a:srgbClr val="FF0000"/>
              </a:solidFill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66435" y="949510"/>
            <a:ext cx="8229600" cy="1077218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>
                <a:ea typeface="Arial" panose="020B0604020202020204" pitchFamily="34" charset="0"/>
              </a:rPr>
              <a:t>4</a:t>
            </a:r>
            <a:r>
              <a:rPr lang="zh-CN" altLang="en-US" sz="3200" dirty="0">
                <a:ea typeface="Arial" panose="020B0604020202020204" pitchFamily="34" charset="0"/>
              </a:rPr>
              <a:t>、观察下面的算式：</a:t>
            </a:r>
            <a:endParaRPr lang="en-US" altLang="zh-CN" sz="3200" dirty="0">
              <a:ea typeface="Arial" panose="020B0604020202020204" pitchFamily="34" charset="0"/>
            </a:endParaRPr>
          </a:p>
          <a:p>
            <a:endParaRPr lang="zh-CN" altLang="en-US" sz="3200" dirty="0">
              <a:ea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对象 2"/>
              <p:cNvSpPr txBox="1"/>
              <p:nvPr/>
            </p:nvSpPr>
            <p:spPr bwMode="auto">
              <a:xfrm>
                <a:off x="1182749" y="1727999"/>
                <a:ext cx="4207193" cy="962660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×</m:t>
                          </m:r>
                          <m: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zh-CN" altLang="en-US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zh-CN" altLang="en-US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zh-CN" altLang="en-US" sz="2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zh-CN" altLang="en-US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；</m:t>
                      </m:r>
                    </m:oMath>
                  </m:oMathPara>
                </a14:m>
                <a:endParaRPr lang="zh-CN" altLang="en-US" sz="2800" dirty="0"/>
              </a:p>
            </p:txBody>
          </p:sp>
        </mc:Choice>
        <mc:Fallback>
          <p:sp>
            <p:nvSpPr>
              <p:cNvPr id="3" name="对象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82749" y="1727999"/>
                <a:ext cx="4207193" cy="962660"/>
              </a:xfrm>
              <a:prstGeom prst="rect">
                <a:avLst/>
              </a:prstGeom>
              <a:blipFill rotWithShape="1">
                <a:blip r:embed="rId1"/>
                <a:stretch>
                  <a:fillRect l="-9" t="-17" r="1" b="1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0899" name="Object 3"/>
              <p:cNvSpPr txBox="1"/>
              <p:nvPr/>
            </p:nvSpPr>
            <p:spPr bwMode="auto">
              <a:xfrm>
                <a:off x="4039920" y="1727999"/>
                <a:ext cx="3744594" cy="962660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×</m:t>
                          </m:r>
                          <m: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zh-CN" altLang="en-US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zh-CN" altLang="en-US" sz="2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zh-CN" altLang="en-US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；</m:t>
                      </m:r>
                    </m:oMath>
                  </m:oMathPara>
                </a14:m>
                <a:endParaRPr lang="zh-CN" altLang="en-US" sz="2800" dirty="0"/>
              </a:p>
            </p:txBody>
          </p:sp>
        </mc:Choice>
        <mc:Fallback>
          <p:sp>
            <p:nvSpPr>
              <p:cNvPr id="80899" name="Object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039920" y="1727999"/>
                <a:ext cx="3744594" cy="962660"/>
              </a:xfrm>
              <a:prstGeom prst="rect">
                <a:avLst/>
              </a:prstGeom>
              <a:blipFill rotWithShape="1">
                <a:blip r:embed="rId2"/>
                <a:stretch>
                  <a:fillRect l="-1" t="-17" r="1" b="1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0900" name="Object 4"/>
              <p:cNvSpPr txBox="1"/>
              <p:nvPr/>
            </p:nvSpPr>
            <p:spPr bwMode="auto">
              <a:xfrm>
                <a:off x="6802060" y="1727046"/>
                <a:ext cx="3582670" cy="963613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×</m:t>
                          </m:r>
                          <m: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zh-CN" altLang="en-US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zh-CN" altLang="en-US" sz="2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zh-CN" altLang="en-US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；</m:t>
                      </m:r>
                    </m:oMath>
                  </m:oMathPara>
                </a14:m>
                <a:endParaRPr lang="zh-CN" altLang="en-US" sz="2800" dirty="0"/>
              </a:p>
            </p:txBody>
          </p:sp>
        </mc:Choice>
        <mc:Fallback>
          <p:sp>
            <p:nvSpPr>
              <p:cNvPr id="80900" name="Object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02060" y="1727046"/>
                <a:ext cx="3582670" cy="963613"/>
              </a:xfrm>
              <a:prstGeom prst="rect">
                <a:avLst/>
              </a:prstGeom>
              <a:blipFill rotWithShape="1">
                <a:blip r:embed="rId3"/>
                <a:stretch>
                  <a:fillRect l="-16" t="-50" r="16" b="1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0901" name="Object 5"/>
              <p:cNvSpPr txBox="1"/>
              <p:nvPr/>
            </p:nvSpPr>
            <p:spPr bwMode="auto">
              <a:xfrm>
                <a:off x="1088100" y="2801724"/>
                <a:ext cx="7131339" cy="962660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zh-CN" altLang="en-US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（</m:t>
                      </m:r>
                      <m:r>
                        <a:rPr lang="zh-CN" altLang="en-US" sz="28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zh-CN" altLang="en-US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）计算：</m:t>
                      </m:r>
                      <m:f>
                        <m:fPr>
                          <m:ctrlP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sz="2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×</m:t>
                          </m:r>
                          <m:r>
                            <a:rPr lang="zh-CN" altLang="en-US" sz="28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zh-CN" altLang="en-US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×</m:t>
                          </m:r>
                          <m: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zh-CN" altLang="en-US" sz="2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×</m:t>
                          </m:r>
                          <m: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>
          <p:sp>
            <p:nvSpPr>
              <p:cNvPr id="80901" name="Object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88100" y="2801724"/>
                <a:ext cx="7131339" cy="962660"/>
              </a:xfrm>
              <a:prstGeom prst="rect">
                <a:avLst/>
              </a:prstGeom>
              <a:blipFill rotWithShape="1">
                <a:blip r:embed="rId4"/>
                <a:stretch>
                  <a:fillRect l="-5" t="-11" r="9" b="1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0902" name="Object 6"/>
              <p:cNvSpPr txBox="1"/>
              <p:nvPr/>
            </p:nvSpPr>
            <p:spPr bwMode="auto">
              <a:xfrm>
                <a:off x="2692931" y="3764384"/>
                <a:ext cx="4886427" cy="781050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zh-CN" altLang="en-US" sz="28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zh-CN" altLang="en-US" sz="28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zh-CN" altLang="en-US" sz="28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zh-CN" altLang="en-US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zh-CN" altLang="en-US" sz="28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zh-CN" altLang="en-US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zh-CN" altLang="en-US" sz="28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zh-CN" altLang="en-US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zh-CN" altLang="en-US" sz="28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zh-CN" altLang="en-US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zh-CN" altLang="en-US" sz="28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zh-CN" altLang="en-US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zh-CN" alt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80902" name="Object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92931" y="3764384"/>
                <a:ext cx="4886427" cy="781050"/>
              </a:xfrm>
              <a:prstGeom prst="rect">
                <a:avLst/>
              </a:prstGeom>
              <a:blipFill rotWithShape="1">
                <a:blip r:embed="rId5"/>
                <a:stretch>
                  <a:fillRect l="-11" t="-13" r="13" b="-754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0903" name="Object 7"/>
              <p:cNvSpPr txBox="1"/>
              <p:nvPr/>
            </p:nvSpPr>
            <p:spPr bwMode="auto">
              <a:xfrm>
                <a:off x="2692931" y="4701644"/>
                <a:ext cx="2962054" cy="1206846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zh-CN" altLang="en-US" sz="28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zh-CN" altLang="en-US" sz="28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zh-CN" altLang="en-US" sz="2800" i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zh-CN" altLang="en-US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br>
                  <a:rPr lang="zh-CN" altLang="en-US" sz="2800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</a:br>
                <a:endParaRPr lang="zh-CN" alt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80903" name="Object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92931" y="4701644"/>
                <a:ext cx="2962054" cy="1206846"/>
              </a:xfrm>
              <a:prstGeom prst="rect">
                <a:avLst/>
              </a:prstGeom>
              <a:blipFill rotWithShape="1">
                <a:blip r:embed="rId6"/>
                <a:stretch>
                  <a:fillRect l="-18" t="-9" r="10" b="-475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Object 7"/>
              <p:cNvSpPr txBox="1"/>
              <p:nvPr/>
            </p:nvSpPr>
            <p:spPr bwMode="auto">
              <a:xfrm>
                <a:off x="2692931" y="5656684"/>
                <a:ext cx="2962054" cy="1612900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zh-CN" altLang="en-US" sz="28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zh-CN" altLang="en-US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zh-CN" altLang="en-US" sz="28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zh-CN" alt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2" name="Object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92931" y="5656684"/>
                <a:ext cx="2962054" cy="1612900"/>
              </a:xfrm>
              <a:prstGeom prst="rect">
                <a:avLst/>
              </a:prstGeom>
              <a:blipFill rotWithShape="1">
                <a:blip r:embed="rId7"/>
                <a:stretch>
                  <a:fillRect l="-18" t="-6" r="10" b="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0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0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2" grpId="0"/>
      <p:bldP spid="80903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81922" name="Object 2"/>
              <p:cNvSpPr txBox="1"/>
              <p:nvPr/>
            </p:nvSpPr>
            <p:spPr bwMode="auto">
              <a:xfrm>
                <a:off x="833120" y="1095375"/>
                <a:ext cx="8686800" cy="781050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zh-CN" altLang="en-US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（</m:t>
                      </m:r>
                      <m:r>
                        <a:rPr lang="zh-CN" altLang="en-US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zh-CN" altLang="en-US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）有上题可以得出</m:t>
                      </m:r>
                      <m:f>
                        <m:fPr>
                          <m:ctrlPr>
                            <a:rPr lang="zh-CN" alt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zh-CN" alt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×</m:t>
                          </m:r>
                          <m:r>
                            <a:rPr lang="zh-CN" alt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（</m:t>
                          </m:r>
                          <m:r>
                            <a:rPr lang="zh-CN" alt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zh-CN" alt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zh-CN" alt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zh-CN" altLang="en-US" sz="3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）</m:t>
                          </m:r>
                        </m:den>
                      </m:f>
                      <m:r>
                        <a:rPr lang="zh-CN" altLang="en-US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zh-CN" altLang="en-US" sz="2800" dirty="0"/>
              </a:p>
            </p:txBody>
          </p:sp>
        </mc:Choice>
        <mc:Fallback>
          <p:sp>
            <p:nvSpPr>
              <p:cNvPr id="81922" name="Object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33120" y="1095375"/>
                <a:ext cx="8686800" cy="781050"/>
              </a:xfrm>
              <a:prstGeom prst="rect">
                <a:avLst/>
              </a:prstGeom>
              <a:blipFill rotWithShape="1">
                <a:blip r:embed="rId1"/>
                <a:stretch>
                  <a:fillRect b="-2357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7841142" y="1433092"/>
            <a:ext cx="5752937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2800" dirty="0">
                <a:ea typeface="Arial" panose="020B0604020202020204" pitchFamily="34" charset="0"/>
              </a:rPr>
              <a:t>（                        ）</a:t>
            </a:r>
            <a:endParaRPr lang="zh-CN" altLang="en-US" sz="2800" dirty="0">
              <a:ea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1923" name="Object 3"/>
              <p:cNvSpPr txBox="1"/>
              <p:nvPr/>
            </p:nvSpPr>
            <p:spPr bwMode="auto">
              <a:xfrm>
                <a:off x="8436456" y="1095374"/>
                <a:ext cx="2922424" cy="1424305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zh-CN" altLang="en-US" sz="32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zh-CN" altLang="en-US" sz="3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zh-CN" alt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zh-CN" alt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zh-CN" alt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zh-CN" alt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81923" name="Object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436456" y="1095374"/>
                <a:ext cx="2922424" cy="1424305"/>
              </a:xfrm>
              <a:prstGeom prst="rect">
                <a:avLst/>
              </a:prstGeom>
              <a:blipFill rotWithShape="1">
                <a:blip r:embed="rId2"/>
                <a:stretch>
                  <a:fillRect l="-16" t="-45" b="4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1924" name="Object 4"/>
              <p:cNvSpPr txBox="1"/>
              <p:nvPr/>
            </p:nvSpPr>
            <p:spPr bwMode="auto">
              <a:xfrm>
                <a:off x="1044616" y="3782507"/>
                <a:ext cx="8974972" cy="1258888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zh-CN" altLang="en-US" sz="3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3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sz="3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zh-CN" altLang="en-US" sz="3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×</m:t>
                          </m:r>
                          <m:r>
                            <a:rPr lang="zh-CN" altLang="en-US" sz="3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zh-CN" altLang="en-US" sz="3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zh-CN" altLang="en-US" sz="3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3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sz="3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zh-CN" altLang="en-US" sz="3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×</m:t>
                          </m:r>
                          <m:r>
                            <a:rPr lang="zh-CN" altLang="en-US" sz="3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zh-CN" altLang="en-US" sz="3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zh-CN" altLang="en-US" sz="3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3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sz="3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zh-CN" altLang="en-US" sz="3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×</m:t>
                          </m:r>
                          <m:r>
                            <a:rPr lang="zh-CN" altLang="en-US" sz="3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zh-CN" altLang="en-US" sz="3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+……+</m:t>
                      </m:r>
                      <m:f>
                        <m:fPr>
                          <m:ctrlPr>
                            <a:rPr lang="zh-CN" altLang="en-US" sz="3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3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sz="3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  <m:r>
                            <a:rPr lang="zh-CN" altLang="en-US" sz="3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×</m:t>
                          </m:r>
                          <m:r>
                            <a:rPr lang="zh-CN" altLang="en-US" sz="3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101</m:t>
                          </m:r>
                        </m:den>
                      </m:f>
                      <m:r>
                        <a:rPr lang="zh-CN" altLang="en-US" sz="3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zh-CN" altLang="en-US" dirty="0"/>
              </a:p>
            </p:txBody>
          </p:sp>
        </mc:Choice>
        <mc:Fallback>
          <p:sp>
            <p:nvSpPr>
              <p:cNvPr id="81924" name="Object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044616" y="3782507"/>
                <a:ext cx="8974972" cy="1258888"/>
              </a:xfrm>
              <a:prstGeom prst="rect">
                <a:avLst/>
              </a:prstGeom>
              <a:blipFill rotWithShape="1">
                <a:blip r:embed="rId3"/>
                <a:stretch>
                  <a:fillRect t="-36" r="6" b="1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8236452" y="4021706"/>
            <a:ext cx="3732028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2800" dirty="0">
                <a:ea typeface="Arial" panose="020B0604020202020204" pitchFamily="34" charset="0"/>
              </a:rPr>
              <a:t>（          ）</a:t>
            </a:r>
            <a:endParaRPr lang="zh-CN" altLang="en-US" sz="2800" dirty="0">
              <a:ea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1925" name="Object 5"/>
              <p:cNvSpPr txBox="1"/>
              <p:nvPr/>
            </p:nvSpPr>
            <p:spPr bwMode="auto">
              <a:xfrm>
                <a:off x="8764344" y="3763102"/>
                <a:ext cx="1338122" cy="1258887"/>
              </a:xfrm>
              <a:prstGeom prst="rect">
                <a:avLst/>
              </a:prstGeom>
              <a:noFill/>
            </p:spPr>
            <p:txBody>
              <a:bodyPr>
                <a:norm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zh-CN" altLang="en-US" sz="32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num>
                        <m:den>
                          <m:r>
                            <a:rPr lang="zh-CN" altLang="en-US" sz="3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101</m:t>
                          </m:r>
                        </m:den>
                      </m:f>
                    </m:oMath>
                  </m:oMathPara>
                </a14:m>
                <a:endParaRPr lang="zh-CN" altLang="en-US" sz="32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81925" name="Object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764344" y="3763102"/>
                <a:ext cx="1338122" cy="1258887"/>
              </a:xfrm>
              <a:prstGeom prst="rect">
                <a:avLst/>
              </a:prstGeom>
              <a:blipFill rotWithShape="1">
                <a:blip r:embed="rId4"/>
                <a:stretch>
                  <a:fillRect l="-6" t="-7" r="19" b="3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文本框 12"/>
              <p:cNvSpPr txBox="1"/>
              <p:nvPr/>
            </p:nvSpPr>
            <p:spPr>
              <a:xfrm>
                <a:off x="805638" y="2976403"/>
                <a:ext cx="6654800" cy="584775"/>
              </a:xfrm>
              <a:prstGeom prst="rect">
                <a:avLst/>
              </a:prstGeom>
              <a:noFill/>
              <a:ln w="9525">
                <a:noFill/>
                <a:miter/>
              </a:ln>
            </p:spPr>
            <p:txBody>
              <a:bodyPr wrap="square" rtlCol="0" anchor="t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zh-CN" altLang="en-US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（</m:t>
                      </m:r>
                      <m:r>
                        <a:rPr lang="zh-CN" altLang="en-US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zh-CN" altLang="en-US" sz="3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）直接写出下试的结果：</m:t>
                      </m:r>
                    </m:oMath>
                  </m:oMathPara>
                </a14:m>
                <a:endParaRPr lang="zh-CN" altLang="en-US" sz="3200" dirty="0">
                  <a:ea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3" name="文本框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5638" y="2976403"/>
                <a:ext cx="6654800" cy="584775"/>
              </a:xfrm>
              <a:prstGeom prst="rect">
                <a:avLst/>
              </a:prstGeom>
              <a:blipFill rotWithShape="1">
                <a:blip r:embed="rId5"/>
                <a:stretch>
                  <a:fillRect l="-7" t="-27" r="7" b="17"/>
                </a:stretch>
              </a:blipFill>
              <a:ln w="9525">
                <a:noFill/>
                <a:miter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1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/>
      <p:bldP spid="819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3200" y="777521"/>
            <a:ext cx="11785600" cy="2062103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>
                <a:ea typeface="Arial" panose="020B0604020202020204" pitchFamily="34" charset="0"/>
              </a:rPr>
              <a:t>5</a:t>
            </a:r>
            <a:r>
              <a:rPr lang="zh-CN" altLang="en-US" sz="3200" dirty="0">
                <a:ea typeface="Arial" panose="020B0604020202020204" pitchFamily="34" charset="0"/>
              </a:rPr>
              <a:t>、将一张长方形纸对折，可得到一条折痕，把长方形平均分成两份，继续对折，对折时每次折痕与上次折痕保持平行。连续对折</a:t>
            </a:r>
            <a:r>
              <a:rPr lang="en-US" altLang="zh-CN" sz="3200" dirty="0">
                <a:ea typeface="Arial" panose="020B0604020202020204" pitchFamily="34" charset="0"/>
              </a:rPr>
              <a:t>5</a:t>
            </a:r>
            <a:r>
              <a:rPr lang="zh-CN" altLang="en-US" sz="3200" dirty="0">
                <a:ea typeface="Arial" panose="020B0604020202020204" pitchFamily="34" charset="0"/>
              </a:rPr>
              <a:t>次，可以把长方形平均分成多少份？得到多少条折痕？对折</a:t>
            </a:r>
            <a:r>
              <a:rPr lang="en-US" altLang="zh-CN" sz="3200" dirty="0">
                <a:ea typeface="Arial" panose="020B0604020202020204" pitchFamily="34" charset="0"/>
              </a:rPr>
              <a:t>8</a:t>
            </a:r>
            <a:r>
              <a:rPr lang="zh-CN" altLang="en-US" sz="3200" dirty="0">
                <a:ea typeface="Arial" panose="020B0604020202020204" pitchFamily="34" charset="0"/>
              </a:rPr>
              <a:t>次呢？</a:t>
            </a:r>
            <a:endParaRPr lang="zh-CN" altLang="en-US" sz="3200" dirty="0">
              <a:ea typeface="Arial" panose="020B06040202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8488367" y="2753820"/>
            <a:ext cx="792000" cy="1044000"/>
          </a:xfrm>
          <a:prstGeom prst="rect">
            <a:avLst/>
          </a:prstGeom>
          <a:noFill/>
          <a:ln>
            <a:solidFill>
              <a:srgbClr val="1C1C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9278717" y="2757365"/>
            <a:ext cx="792000" cy="1044000"/>
          </a:xfrm>
          <a:prstGeom prst="rect">
            <a:avLst/>
          </a:prstGeom>
          <a:noFill/>
          <a:ln>
            <a:solidFill>
              <a:srgbClr val="1C1C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8502538" y="3969520"/>
            <a:ext cx="792000" cy="1044000"/>
          </a:xfrm>
          <a:prstGeom prst="rect">
            <a:avLst/>
          </a:prstGeom>
          <a:noFill/>
          <a:ln>
            <a:solidFill>
              <a:srgbClr val="1C1C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9292888" y="3962432"/>
            <a:ext cx="792000" cy="1044000"/>
          </a:xfrm>
          <a:prstGeom prst="rect">
            <a:avLst/>
          </a:prstGeom>
          <a:noFill/>
          <a:ln>
            <a:solidFill>
              <a:srgbClr val="1C1C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8552165" y="5284474"/>
            <a:ext cx="792000" cy="1044000"/>
          </a:xfrm>
          <a:prstGeom prst="rect">
            <a:avLst/>
          </a:prstGeom>
          <a:noFill/>
          <a:ln>
            <a:solidFill>
              <a:srgbClr val="1C1C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9342515" y="5288019"/>
            <a:ext cx="792000" cy="1044000"/>
          </a:xfrm>
          <a:prstGeom prst="rect">
            <a:avLst/>
          </a:prstGeom>
          <a:noFill/>
          <a:ln>
            <a:solidFill>
              <a:srgbClr val="1C1C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1" name="直接连接符 10"/>
          <p:cNvCxnSpPr>
            <a:stCxn id="6" idx="0"/>
            <a:endCxn id="6" idx="2"/>
          </p:cNvCxnSpPr>
          <p:nvPr/>
        </p:nvCxnSpPr>
        <p:spPr>
          <a:xfrm rot="16200000" flipH="1">
            <a:off x="8376538" y="4491520"/>
            <a:ext cx="1044000" cy="1588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 rot="16200000" flipH="1">
            <a:off x="9166892" y="4516329"/>
            <a:ext cx="1044000" cy="1588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/>
        </p:nvCxnSpPr>
        <p:spPr>
          <a:xfrm rot="16200000" flipH="1">
            <a:off x="8447424" y="5827678"/>
            <a:ext cx="1044000" cy="1588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 rot="16200000" flipH="1">
            <a:off x="9003860" y="5809957"/>
            <a:ext cx="1044000" cy="1588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 rot="16200000" flipH="1">
            <a:off x="9422076" y="5802869"/>
            <a:ext cx="1044000" cy="1588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 rot="16200000" flipH="1">
            <a:off x="9202336" y="5806413"/>
            <a:ext cx="1044000" cy="1588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 rot="16200000" flipH="1">
            <a:off x="8614001" y="5824134"/>
            <a:ext cx="1044000" cy="1588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/>
        </p:nvCxnSpPr>
        <p:spPr>
          <a:xfrm rot="16200000" flipH="1">
            <a:off x="8256038" y="5817045"/>
            <a:ext cx="1044000" cy="1588"/>
          </a:xfrm>
          <a:prstGeom prst="line">
            <a:avLst/>
          </a:prstGeom>
          <a:ln>
            <a:prstDash val="sys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949752" y="2283829"/>
            <a:ext cx="6341012" cy="440120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2800" dirty="0">
                <a:solidFill>
                  <a:srgbClr val="002060"/>
                </a:solidFill>
                <a:ea typeface="Arial" panose="020B0604020202020204" pitchFamily="34" charset="0"/>
              </a:rPr>
              <a:t>解：我们不难发现</a:t>
            </a:r>
            <a:endParaRPr lang="en-US" altLang="zh-CN" sz="2800" dirty="0">
              <a:solidFill>
                <a:srgbClr val="002060"/>
              </a:solidFill>
              <a:ea typeface="Arial" panose="020B0604020202020204" pitchFamily="34" charset="0"/>
            </a:endParaRPr>
          </a:p>
          <a:p>
            <a:r>
              <a:rPr lang="zh-CN" altLang="en-US" sz="2800" dirty="0">
                <a:solidFill>
                  <a:srgbClr val="002060"/>
                </a:solidFill>
                <a:ea typeface="Arial" panose="020B0604020202020204" pitchFamily="34" charset="0"/>
              </a:rPr>
              <a:t>份数：第一次对折</a:t>
            </a:r>
            <a:r>
              <a:rPr lang="en-US" altLang="zh-CN" sz="2800" dirty="0">
                <a:solidFill>
                  <a:srgbClr val="002060"/>
                </a:solidFill>
                <a:ea typeface="Arial" panose="020B0604020202020204" pitchFamily="34" charset="0"/>
              </a:rPr>
              <a:t>2</a:t>
            </a:r>
            <a:r>
              <a:rPr lang="zh-CN" altLang="en-US" sz="2800" dirty="0">
                <a:solidFill>
                  <a:srgbClr val="002060"/>
                </a:solidFill>
                <a:ea typeface="Arial" panose="020B0604020202020204" pitchFamily="34" charset="0"/>
              </a:rPr>
              <a:t>份</a:t>
            </a:r>
            <a:endParaRPr lang="en-US" altLang="zh-CN" sz="2800" dirty="0">
              <a:solidFill>
                <a:srgbClr val="002060"/>
              </a:solidFill>
              <a:ea typeface="Arial" panose="020B0604020202020204" pitchFamily="34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ea typeface="Arial" panose="020B0604020202020204" pitchFamily="34" charset="0"/>
              </a:rPr>
              <a:t>           </a:t>
            </a:r>
            <a:r>
              <a:rPr lang="zh-CN" altLang="en-US" sz="2800" dirty="0">
                <a:solidFill>
                  <a:srgbClr val="002060"/>
                </a:solidFill>
                <a:ea typeface="Arial" panose="020B0604020202020204" pitchFamily="34" charset="0"/>
              </a:rPr>
              <a:t>第二次对折</a:t>
            </a:r>
            <a:r>
              <a:rPr lang="en-US" altLang="zh-CN" sz="2800" dirty="0">
                <a:solidFill>
                  <a:srgbClr val="002060"/>
                </a:solidFill>
                <a:ea typeface="Arial" panose="020B0604020202020204" pitchFamily="34" charset="0"/>
              </a:rPr>
              <a:t>2²</a:t>
            </a:r>
            <a:r>
              <a:rPr lang="zh-CN" altLang="en-US" sz="2800" dirty="0">
                <a:solidFill>
                  <a:srgbClr val="002060"/>
                </a:solidFill>
                <a:ea typeface="Arial" panose="020B0604020202020204" pitchFamily="34" charset="0"/>
              </a:rPr>
              <a:t>份</a:t>
            </a:r>
            <a:endParaRPr lang="en-US" altLang="zh-CN" sz="2800" dirty="0">
              <a:solidFill>
                <a:srgbClr val="002060"/>
              </a:solidFill>
              <a:ea typeface="Arial" panose="020B0604020202020204" pitchFamily="34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ea typeface="Arial" panose="020B0604020202020204" pitchFamily="34" charset="0"/>
              </a:rPr>
              <a:t>           </a:t>
            </a:r>
            <a:r>
              <a:rPr lang="zh-CN" altLang="en-US" sz="2800" dirty="0">
                <a:solidFill>
                  <a:srgbClr val="002060"/>
                </a:solidFill>
                <a:ea typeface="Arial" panose="020B0604020202020204" pitchFamily="34" charset="0"/>
              </a:rPr>
              <a:t>第三次对折</a:t>
            </a:r>
            <a:r>
              <a:rPr lang="en-US" altLang="zh-CN" sz="2800" dirty="0">
                <a:solidFill>
                  <a:srgbClr val="002060"/>
                </a:solidFill>
                <a:ea typeface="Arial" panose="020B0604020202020204" pitchFamily="34" charset="0"/>
              </a:rPr>
              <a:t>2³</a:t>
            </a:r>
            <a:r>
              <a:rPr lang="zh-CN" altLang="en-US" sz="2800" dirty="0">
                <a:solidFill>
                  <a:srgbClr val="002060"/>
                </a:solidFill>
                <a:ea typeface="Arial" panose="020B0604020202020204" pitchFamily="34" charset="0"/>
              </a:rPr>
              <a:t>份</a:t>
            </a:r>
            <a:r>
              <a:rPr lang="en-US" altLang="zh-CN" sz="2800" dirty="0">
                <a:solidFill>
                  <a:srgbClr val="002060"/>
                </a:solidFill>
                <a:ea typeface="Arial" panose="020B0604020202020204" pitchFamily="34" charset="0"/>
              </a:rPr>
              <a:t>……</a:t>
            </a:r>
            <a:endParaRPr lang="en-US" altLang="zh-CN" sz="2800" dirty="0">
              <a:solidFill>
                <a:srgbClr val="002060"/>
              </a:solidFill>
              <a:ea typeface="Arial" panose="020B0604020202020204" pitchFamily="34" charset="0"/>
            </a:endParaRPr>
          </a:p>
          <a:p>
            <a:r>
              <a:rPr lang="zh-CN" altLang="en-US" sz="2800" dirty="0">
                <a:solidFill>
                  <a:srgbClr val="002060"/>
                </a:solidFill>
                <a:ea typeface="Arial" panose="020B0604020202020204" pitchFamily="34" charset="0"/>
              </a:rPr>
              <a:t>折痕：第一次对折</a:t>
            </a:r>
            <a:r>
              <a:rPr lang="en-US" altLang="zh-CN" sz="2800" dirty="0">
                <a:solidFill>
                  <a:srgbClr val="002060"/>
                </a:solidFill>
                <a:ea typeface="Arial" panose="020B0604020202020204" pitchFamily="34" charset="0"/>
              </a:rPr>
              <a:t>2-1</a:t>
            </a:r>
            <a:endParaRPr lang="en-US" altLang="zh-CN" sz="2800" dirty="0">
              <a:solidFill>
                <a:srgbClr val="002060"/>
              </a:solidFill>
              <a:ea typeface="Arial" panose="020B0604020202020204" pitchFamily="34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ea typeface="Arial" panose="020B0604020202020204" pitchFamily="34" charset="0"/>
              </a:rPr>
              <a:t>           </a:t>
            </a:r>
            <a:r>
              <a:rPr lang="zh-CN" altLang="en-US" sz="2800" dirty="0">
                <a:solidFill>
                  <a:srgbClr val="002060"/>
                </a:solidFill>
                <a:ea typeface="Arial" panose="020B0604020202020204" pitchFamily="34" charset="0"/>
              </a:rPr>
              <a:t>第二次对折</a:t>
            </a:r>
            <a:r>
              <a:rPr lang="en-US" altLang="zh-CN" sz="2800" dirty="0">
                <a:solidFill>
                  <a:srgbClr val="002060"/>
                </a:solidFill>
                <a:ea typeface="Arial" panose="020B0604020202020204" pitchFamily="34" charset="0"/>
              </a:rPr>
              <a:t>2²-1</a:t>
            </a:r>
            <a:endParaRPr lang="en-US" altLang="zh-CN" sz="2800" dirty="0">
              <a:solidFill>
                <a:srgbClr val="002060"/>
              </a:solidFill>
              <a:ea typeface="Arial" panose="020B0604020202020204" pitchFamily="34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ea typeface="Arial" panose="020B0604020202020204" pitchFamily="34" charset="0"/>
              </a:rPr>
              <a:t>           </a:t>
            </a:r>
            <a:r>
              <a:rPr lang="zh-CN" altLang="en-US" sz="2800" dirty="0">
                <a:solidFill>
                  <a:srgbClr val="002060"/>
                </a:solidFill>
                <a:ea typeface="Arial" panose="020B0604020202020204" pitchFamily="34" charset="0"/>
              </a:rPr>
              <a:t>第三次对折</a:t>
            </a:r>
            <a:r>
              <a:rPr lang="en-US" altLang="zh-CN" sz="2800" dirty="0">
                <a:solidFill>
                  <a:srgbClr val="002060"/>
                </a:solidFill>
                <a:ea typeface="Arial" panose="020B0604020202020204" pitchFamily="34" charset="0"/>
              </a:rPr>
              <a:t>2³-1……</a:t>
            </a:r>
            <a:endParaRPr lang="en-US" altLang="zh-CN" sz="2800" dirty="0">
              <a:solidFill>
                <a:srgbClr val="002060"/>
              </a:solidFill>
              <a:ea typeface="Arial" panose="020B0604020202020204" pitchFamily="34" charset="0"/>
            </a:endParaRPr>
          </a:p>
          <a:p>
            <a:r>
              <a:rPr lang="zh-CN" altLang="en-US" sz="2800" dirty="0">
                <a:solidFill>
                  <a:srgbClr val="002060"/>
                </a:solidFill>
                <a:ea typeface="Arial" panose="020B0604020202020204" pitchFamily="34" charset="0"/>
              </a:rPr>
              <a:t>连续对折</a:t>
            </a:r>
            <a:r>
              <a:rPr lang="en-US" altLang="zh-CN" sz="2800" dirty="0">
                <a:solidFill>
                  <a:srgbClr val="002060"/>
                </a:solidFill>
                <a:ea typeface="Arial" panose="020B0604020202020204" pitchFamily="34" charset="0"/>
              </a:rPr>
              <a:t>5</a:t>
            </a:r>
            <a:r>
              <a:rPr lang="zh-CN" altLang="en-US" sz="2800" dirty="0">
                <a:solidFill>
                  <a:srgbClr val="002060"/>
                </a:solidFill>
                <a:ea typeface="Arial" panose="020B0604020202020204" pitchFamily="34" charset="0"/>
              </a:rPr>
              <a:t>次可把长方形分成</a:t>
            </a:r>
            <a:r>
              <a:rPr lang="en-US" altLang="zh-CN" sz="2800" dirty="0">
                <a:solidFill>
                  <a:srgbClr val="002060"/>
                </a:solidFill>
                <a:ea typeface="Arial" panose="020B0604020202020204" pitchFamily="34" charset="0"/>
              </a:rPr>
              <a:t>32</a:t>
            </a:r>
            <a:r>
              <a:rPr lang="zh-CN" altLang="en-US" sz="2800" dirty="0">
                <a:solidFill>
                  <a:srgbClr val="002060"/>
                </a:solidFill>
                <a:ea typeface="Arial" panose="020B0604020202020204" pitchFamily="34" charset="0"/>
              </a:rPr>
              <a:t>份，得到</a:t>
            </a:r>
            <a:r>
              <a:rPr lang="en-US" altLang="zh-CN" sz="2800" dirty="0">
                <a:solidFill>
                  <a:srgbClr val="002060"/>
                </a:solidFill>
                <a:ea typeface="Arial" panose="020B0604020202020204" pitchFamily="34" charset="0"/>
              </a:rPr>
              <a:t>31</a:t>
            </a:r>
            <a:r>
              <a:rPr lang="zh-CN" altLang="en-US" sz="2800" dirty="0">
                <a:solidFill>
                  <a:srgbClr val="002060"/>
                </a:solidFill>
                <a:ea typeface="Arial" panose="020B0604020202020204" pitchFamily="34" charset="0"/>
              </a:rPr>
              <a:t>条折痕；连续对折</a:t>
            </a:r>
            <a:r>
              <a:rPr lang="en-US" altLang="zh-CN" sz="2800" dirty="0">
                <a:solidFill>
                  <a:srgbClr val="002060"/>
                </a:solidFill>
                <a:ea typeface="Arial" panose="020B0604020202020204" pitchFamily="34" charset="0"/>
              </a:rPr>
              <a:t>8</a:t>
            </a:r>
            <a:r>
              <a:rPr lang="zh-CN" altLang="en-US" sz="2800" dirty="0">
                <a:solidFill>
                  <a:srgbClr val="002060"/>
                </a:solidFill>
                <a:ea typeface="Arial" panose="020B0604020202020204" pitchFamily="34" charset="0"/>
              </a:rPr>
              <a:t>次可把长方形平均分成两份</a:t>
            </a:r>
            <a:r>
              <a:rPr lang="en-US" altLang="zh-CN" sz="2800" dirty="0">
                <a:solidFill>
                  <a:srgbClr val="FF0000"/>
                </a:solidFill>
                <a:ea typeface="Arial" panose="020B0604020202020204" pitchFamily="34" charset="0"/>
              </a:rPr>
              <a:t>256</a:t>
            </a:r>
            <a:r>
              <a:rPr lang="zh-CN" altLang="en-US" sz="2800" dirty="0">
                <a:solidFill>
                  <a:srgbClr val="002060"/>
                </a:solidFill>
                <a:ea typeface="Arial" panose="020B0604020202020204" pitchFamily="34" charset="0"/>
              </a:rPr>
              <a:t>份，得到折痕</a:t>
            </a:r>
            <a:r>
              <a:rPr lang="en-US" altLang="zh-CN" sz="2800" dirty="0">
                <a:solidFill>
                  <a:srgbClr val="FF0000"/>
                </a:solidFill>
                <a:ea typeface="Arial" panose="020B0604020202020204" pitchFamily="34" charset="0"/>
              </a:rPr>
              <a:t>255</a:t>
            </a:r>
            <a:r>
              <a:rPr lang="zh-CN" altLang="en-US" sz="2800" dirty="0">
                <a:solidFill>
                  <a:srgbClr val="002060"/>
                </a:solidFill>
                <a:ea typeface="Arial" panose="020B0604020202020204" pitchFamily="34" charset="0"/>
              </a:rPr>
              <a:t>份。</a:t>
            </a:r>
            <a:endParaRPr lang="zh-CN" altLang="en-US" sz="2800" dirty="0">
              <a:solidFill>
                <a:srgbClr val="002060"/>
              </a:solidFill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6880" y="893126"/>
            <a:ext cx="11460479" cy="2062103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>
                <a:ea typeface="Arial" panose="020B0604020202020204" pitchFamily="34" charset="0"/>
              </a:rPr>
              <a:t>6</a:t>
            </a:r>
            <a:r>
              <a:rPr lang="zh-CN" altLang="en-US" sz="3200" dirty="0">
                <a:ea typeface="Arial" panose="020B0604020202020204" pitchFamily="34" charset="0"/>
              </a:rPr>
              <a:t>、我们知道（</a:t>
            </a:r>
            <a:r>
              <a:rPr lang="en-US" altLang="zh-CN" sz="3200" dirty="0" err="1">
                <a:ea typeface="Arial" panose="020B0604020202020204" pitchFamily="34" charset="0"/>
              </a:rPr>
              <a:t>a+b</a:t>
            </a:r>
            <a:r>
              <a:rPr lang="zh-CN" altLang="en-US" sz="3200" dirty="0">
                <a:ea typeface="Arial" panose="020B0604020202020204" pitchFamily="34" charset="0"/>
              </a:rPr>
              <a:t>）</a:t>
            </a:r>
            <a:r>
              <a:rPr lang="en-US" altLang="zh-CN" sz="3200" dirty="0">
                <a:ea typeface="Arial" panose="020B0604020202020204" pitchFamily="34" charset="0"/>
              </a:rPr>
              <a:t>²=a²+2ab+b²</a:t>
            </a:r>
            <a:r>
              <a:rPr lang="zh-CN" altLang="en-US" sz="3200" dirty="0">
                <a:ea typeface="Arial" panose="020B0604020202020204" pitchFamily="34" charset="0"/>
              </a:rPr>
              <a:t>，你能利用下图发现（</a:t>
            </a:r>
            <a:r>
              <a:rPr lang="en-US" altLang="zh-CN" sz="3200" dirty="0">
                <a:ea typeface="Arial" panose="020B0604020202020204" pitchFamily="34" charset="0"/>
              </a:rPr>
              <a:t>a-b</a:t>
            </a:r>
            <a:r>
              <a:rPr lang="zh-CN" altLang="en-US" sz="3200" dirty="0">
                <a:ea typeface="Arial" panose="020B0604020202020204" pitchFamily="34" charset="0"/>
              </a:rPr>
              <a:t>）</a:t>
            </a:r>
            <a:r>
              <a:rPr lang="en-US" altLang="zh-CN" sz="3200" dirty="0">
                <a:ea typeface="Arial" panose="020B0604020202020204" pitchFamily="34" charset="0"/>
              </a:rPr>
              <a:t>²</a:t>
            </a:r>
            <a:r>
              <a:rPr lang="zh-CN" altLang="en-US" sz="3200" dirty="0">
                <a:ea typeface="Arial" panose="020B0604020202020204" pitchFamily="34" charset="0"/>
              </a:rPr>
              <a:t>用字母怎样表示吗？</a:t>
            </a:r>
            <a:endParaRPr lang="en-US" altLang="zh-CN" sz="3200" dirty="0">
              <a:ea typeface="Arial" panose="020B0604020202020204" pitchFamily="34" charset="0"/>
            </a:endParaRPr>
          </a:p>
          <a:p>
            <a:endParaRPr lang="en-US" altLang="zh-CN" sz="3200" dirty="0">
              <a:ea typeface="Arial" panose="020B0604020202020204" pitchFamily="34" charset="0"/>
              <a:sym typeface="Wingdings" panose="05000000000000000000" pitchFamily="2" charset="2"/>
            </a:endParaRPr>
          </a:p>
          <a:p>
            <a:endParaRPr lang="zh-CN" altLang="en-US" sz="3200" dirty="0">
              <a:ea typeface="Arial" panose="020B0604020202020204" pitchFamily="34" charset="0"/>
            </a:endParaRPr>
          </a:p>
        </p:txBody>
      </p:sp>
      <p:pic>
        <p:nvPicPr>
          <p:cNvPr id="82946" name="Picture 2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7219286" y="2473069"/>
            <a:ext cx="2495550" cy="248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左大括号 9"/>
          <p:cNvSpPr/>
          <p:nvPr/>
        </p:nvSpPr>
        <p:spPr>
          <a:xfrm rot="5400000">
            <a:off x="8153401" y="1302490"/>
            <a:ext cx="606053" cy="2211572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左大括号 10"/>
          <p:cNvSpPr/>
          <p:nvPr/>
        </p:nvSpPr>
        <p:spPr>
          <a:xfrm rot="10800000">
            <a:off x="9581707" y="2645738"/>
            <a:ext cx="606053" cy="2211572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左大括号 11"/>
          <p:cNvSpPr/>
          <p:nvPr/>
        </p:nvSpPr>
        <p:spPr>
          <a:xfrm>
            <a:off x="7010400" y="2647508"/>
            <a:ext cx="340242" cy="1499191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左大括号 12"/>
          <p:cNvSpPr/>
          <p:nvPr/>
        </p:nvSpPr>
        <p:spPr>
          <a:xfrm rot="16200000">
            <a:off x="7993028" y="4255682"/>
            <a:ext cx="340242" cy="1586025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8233156" y="1648037"/>
            <a:ext cx="882492" cy="53163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2800" dirty="0">
                <a:ea typeface="Arial" panose="020B0604020202020204" pitchFamily="34" charset="0"/>
              </a:rPr>
              <a:t>a</a:t>
            </a:r>
            <a:endParaRPr lang="zh-CN" altLang="en-US" sz="2800" dirty="0">
              <a:ea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226754" y="3480382"/>
            <a:ext cx="882492" cy="531637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2800" dirty="0">
                <a:ea typeface="Arial" panose="020B0604020202020204" pitchFamily="34" charset="0"/>
              </a:rPr>
              <a:t>a</a:t>
            </a:r>
            <a:endParaRPr lang="zh-CN" altLang="en-US" sz="2800" dirty="0">
              <a:ea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616992" y="3147237"/>
            <a:ext cx="754912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2800" dirty="0">
                <a:ea typeface="Arial" panose="020B0604020202020204" pitchFamily="34" charset="0"/>
              </a:rPr>
              <a:t>b</a:t>
            </a:r>
            <a:endParaRPr lang="zh-CN" altLang="en-US" sz="2800" dirty="0">
              <a:ea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981504" y="5309191"/>
            <a:ext cx="754912" cy="523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2800" dirty="0">
                <a:ea typeface="Arial" panose="020B0604020202020204" pitchFamily="34" charset="0"/>
              </a:rPr>
              <a:t>b</a:t>
            </a:r>
            <a:endParaRPr lang="zh-CN" altLang="en-US" sz="2800" dirty="0">
              <a:ea typeface="Arial" panose="020B0604020202020204" pitchFamily="34" charset="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656160" y="2026860"/>
            <a:ext cx="94428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>
                <a:solidFill>
                  <a:srgbClr val="0070C0"/>
                </a:solidFill>
                <a:ea typeface="Arial" panose="020B0604020202020204" pitchFamily="34" charset="0"/>
              </a:rPr>
              <a:t>（</a:t>
            </a:r>
            <a:r>
              <a:rPr lang="en-US" altLang="zh-CN" sz="3200" dirty="0">
                <a:solidFill>
                  <a:srgbClr val="0070C0"/>
                </a:solidFill>
                <a:ea typeface="Arial" panose="020B0604020202020204" pitchFamily="34" charset="0"/>
              </a:rPr>
              <a:t>a-b</a:t>
            </a:r>
            <a:r>
              <a:rPr lang="zh-CN" altLang="en-US" sz="3200" dirty="0">
                <a:solidFill>
                  <a:srgbClr val="0070C0"/>
                </a:solidFill>
                <a:ea typeface="Arial" panose="020B0604020202020204" pitchFamily="34" charset="0"/>
              </a:rPr>
              <a:t>）</a:t>
            </a:r>
            <a:r>
              <a:rPr lang="en-US" altLang="zh-CN" sz="3200" dirty="0">
                <a:solidFill>
                  <a:srgbClr val="0070C0"/>
                </a:solidFill>
                <a:ea typeface="Arial" panose="020B0604020202020204" pitchFamily="34" charset="0"/>
              </a:rPr>
              <a:t>²</a:t>
            </a:r>
            <a:r>
              <a:rPr lang="zh-CN" altLang="en-US" sz="3200" dirty="0">
                <a:solidFill>
                  <a:srgbClr val="0070C0"/>
                </a:solidFill>
                <a:ea typeface="Arial" panose="020B0604020202020204" pitchFamily="34" charset="0"/>
              </a:rPr>
              <a:t>就是白色部分的面积</a:t>
            </a:r>
            <a:endParaRPr lang="en-US" altLang="zh-CN" sz="3200" dirty="0">
              <a:solidFill>
                <a:srgbClr val="0070C0"/>
              </a:solidFill>
              <a:ea typeface="Arial" panose="020B0604020202020204" pitchFamily="34" charset="0"/>
            </a:endParaRPr>
          </a:p>
          <a:p>
            <a:r>
              <a:rPr lang="zh-CN" altLang="en-US" sz="3200" dirty="0">
                <a:solidFill>
                  <a:srgbClr val="0070C0"/>
                </a:solidFill>
              </a:rPr>
              <a:t>大正方形面积</a:t>
            </a:r>
            <a:r>
              <a:rPr lang="en-US" altLang="zh-CN" sz="3200" dirty="0">
                <a:solidFill>
                  <a:srgbClr val="0070C0"/>
                </a:solidFill>
              </a:rPr>
              <a:t>=a²</a:t>
            </a:r>
            <a:endParaRPr lang="en-US" altLang="zh-CN" sz="3200" dirty="0">
              <a:solidFill>
                <a:srgbClr val="0070C0"/>
              </a:solidFill>
            </a:endParaRPr>
          </a:p>
          <a:p>
            <a:r>
              <a:rPr lang="zh-CN" altLang="en-US" sz="3200" dirty="0">
                <a:solidFill>
                  <a:srgbClr val="0070C0"/>
                </a:solidFill>
              </a:rPr>
              <a:t>蓝色正方形</a:t>
            </a:r>
            <a:r>
              <a:rPr lang="en-US" altLang="zh-CN" sz="3200" dirty="0">
                <a:solidFill>
                  <a:srgbClr val="0070C0"/>
                </a:solidFill>
              </a:rPr>
              <a:t>=b²</a:t>
            </a:r>
            <a:endParaRPr lang="en-US" altLang="zh-CN" sz="3200" dirty="0">
              <a:solidFill>
                <a:srgbClr val="0070C0"/>
              </a:solidFill>
            </a:endParaRPr>
          </a:p>
          <a:p>
            <a:r>
              <a:rPr lang="zh-CN" altLang="en-US" sz="3200" dirty="0">
                <a:solidFill>
                  <a:srgbClr val="0070C0"/>
                </a:solidFill>
              </a:rPr>
              <a:t>两个小长方形</a:t>
            </a:r>
            <a:r>
              <a:rPr lang="en-US" altLang="zh-CN" sz="3200" dirty="0">
                <a:solidFill>
                  <a:srgbClr val="0070C0"/>
                </a:solidFill>
              </a:rPr>
              <a:t>=2×</a:t>
            </a:r>
            <a:r>
              <a:rPr lang="zh-CN" altLang="en-US" sz="3200" dirty="0">
                <a:solidFill>
                  <a:srgbClr val="0070C0"/>
                </a:solidFill>
              </a:rPr>
              <a:t>（</a:t>
            </a:r>
            <a:r>
              <a:rPr lang="en-US" altLang="zh-CN" sz="3200" dirty="0">
                <a:solidFill>
                  <a:srgbClr val="0070C0"/>
                </a:solidFill>
              </a:rPr>
              <a:t>a-b</a:t>
            </a:r>
            <a:r>
              <a:rPr lang="zh-CN" altLang="en-US" sz="3200" dirty="0">
                <a:solidFill>
                  <a:srgbClr val="0070C0"/>
                </a:solidFill>
              </a:rPr>
              <a:t>）</a:t>
            </a:r>
            <a:r>
              <a:rPr lang="en-US" altLang="zh-CN" sz="3200" dirty="0">
                <a:solidFill>
                  <a:srgbClr val="0070C0"/>
                </a:solidFill>
              </a:rPr>
              <a:t>×b</a:t>
            </a:r>
            <a:endParaRPr lang="en-US" altLang="zh-CN" sz="3200" dirty="0">
              <a:solidFill>
                <a:srgbClr val="0070C0"/>
              </a:solidFill>
            </a:endParaRPr>
          </a:p>
          <a:p>
            <a:r>
              <a:rPr lang="en-US" altLang="zh-CN" sz="3200" dirty="0">
                <a:solidFill>
                  <a:srgbClr val="0070C0"/>
                </a:solidFill>
              </a:rPr>
              <a:t>                      =2ab-2b²</a:t>
            </a:r>
            <a:endParaRPr lang="en-US" altLang="zh-CN" sz="3200" dirty="0">
              <a:solidFill>
                <a:srgbClr val="0070C0"/>
              </a:solidFill>
            </a:endParaRPr>
          </a:p>
          <a:p>
            <a:r>
              <a:rPr lang="zh-CN" altLang="en-US" sz="3200" dirty="0">
                <a:solidFill>
                  <a:srgbClr val="0070C0"/>
                </a:solidFill>
              </a:rPr>
              <a:t>白色面积：</a:t>
            </a:r>
            <a:r>
              <a:rPr lang="en-US" altLang="zh-CN" sz="3200" dirty="0">
                <a:solidFill>
                  <a:srgbClr val="0070C0"/>
                </a:solidFill>
              </a:rPr>
              <a:t>a²-b²-</a:t>
            </a:r>
            <a:r>
              <a:rPr lang="zh-CN" altLang="en-US" sz="3200" dirty="0">
                <a:solidFill>
                  <a:srgbClr val="0070C0"/>
                </a:solidFill>
              </a:rPr>
              <a:t>（</a:t>
            </a:r>
            <a:r>
              <a:rPr lang="en-US" altLang="zh-CN" sz="3200" dirty="0">
                <a:solidFill>
                  <a:srgbClr val="0070C0"/>
                </a:solidFill>
              </a:rPr>
              <a:t>2ab-2b²</a:t>
            </a:r>
            <a:r>
              <a:rPr lang="zh-CN" altLang="en-US" sz="3200" dirty="0">
                <a:solidFill>
                  <a:srgbClr val="0070C0"/>
                </a:solidFill>
              </a:rPr>
              <a:t>）</a:t>
            </a:r>
            <a:endParaRPr lang="en-US" altLang="zh-CN" sz="3200" dirty="0">
              <a:solidFill>
                <a:srgbClr val="0070C0"/>
              </a:solidFill>
            </a:endParaRPr>
          </a:p>
          <a:p>
            <a:r>
              <a:rPr lang="en-US" altLang="zh-CN" sz="3200" dirty="0">
                <a:solidFill>
                  <a:srgbClr val="0070C0"/>
                </a:solidFill>
              </a:rPr>
              <a:t>        </a:t>
            </a:r>
            <a:r>
              <a:rPr lang="zh-CN" altLang="en-US" sz="3200" dirty="0">
                <a:solidFill>
                  <a:srgbClr val="0070C0"/>
                </a:solidFill>
              </a:rPr>
              <a:t>         </a:t>
            </a:r>
            <a:r>
              <a:rPr lang="en-US" altLang="zh-CN" sz="3200" dirty="0">
                <a:solidFill>
                  <a:srgbClr val="0070C0"/>
                </a:solidFill>
              </a:rPr>
              <a:t>=a²-2ab-b²</a:t>
            </a:r>
            <a:endParaRPr lang="en-US" altLang="zh-CN" sz="3200" dirty="0">
              <a:solidFill>
                <a:srgbClr val="0070C0"/>
              </a:solidFill>
            </a:endParaRPr>
          </a:p>
          <a:p>
            <a:r>
              <a:rPr lang="zh-CN" altLang="en-US" sz="3200" dirty="0">
                <a:solidFill>
                  <a:srgbClr val="0070C0"/>
                </a:solidFill>
              </a:rPr>
              <a:t>可得</a:t>
            </a:r>
            <a:r>
              <a:rPr lang="en-US" altLang="zh-CN" sz="3200" dirty="0">
                <a:solidFill>
                  <a:srgbClr val="0070C0"/>
                </a:solidFill>
                <a:sym typeface="Wingdings" panose="05000000000000000000" pitchFamily="2" charset="2"/>
              </a:rPr>
              <a:t>: </a:t>
            </a:r>
            <a:r>
              <a:rPr lang="zh-CN" altLang="en-US" sz="3200" dirty="0">
                <a:solidFill>
                  <a:srgbClr val="0070C0"/>
                </a:solidFill>
                <a:sym typeface="Wingdings" panose="05000000000000000000" pitchFamily="2" charset="2"/>
              </a:rPr>
              <a:t>（</a:t>
            </a:r>
            <a:r>
              <a:rPr lang="en-US" altLang="zh-CN" sz="3200" dirty="0">
                <a:solidFill>
                  <a:srgbClr val="0070C0"/>
                </a:solidFill>
                <a:sym typeface="Wingdings" panose="05000000000000000000" pitchFamily="2" charset="2"/>
              </a:rPr>
              <a:t>a-b</a:t>
            </a:r>
            <a:r>
              <a:rPr lang="zh-CN" altLang="en-US" sz="3200" dirty="0">
                <a:solidFill>
                  <a:srgbClr val="0070C0"/>
                </a:solidFill>
                <a:sym typeface="Wingdings" panose="05000000000000000000" pitchFamily="2" charset="2"/>
              </a:rPr>
              <a:t>）</a:t>
            </a:r>
            <a:r>
              <a:rPr lang="en-US" altLang="zh-CN" sz="3200" dirty="0">
                <a:solidFill>
                  <a:srgbClr val="0070C0"/>
                </a:solidFill>
                <a:sym typeface="Wingdings" panose="05000000000000000000" pitchFamily="2" charset="2"/>
              </a:rPr>
              <a:t>²=a²-2ab-b²</a:t>
            </a:r>
            <a:endParaRPr lang="en-US" altLang="zh-CN" sz="3200" dirty="0">
              <a:solidFill>
                <a:srgbClr val="0070C0"/>
              </a:solidFill>
            </a:endParaRPr>
          </a:p>
          <a:p>
            <a:r>
              <a:rPr lang="zh-CN" altLang="en-US" sz="3200" dirty="0">
                <a:solidFill>
                  <a:srgbClr val="0070C0"/>
                </a:solidFill>
              </a:rPr>
              <a:t>白色面积</a:t>
            </a:r>
            <a:r>
              <a:rPr lang="en-US" altLang="zh-CN" sz="3200" dirty="0">
                <a:solidFill>
                  <a:srgbClr val="0070C0"/>
                </a:solidFill>
              </a:rPr>
              <a:t>=</a:t>
            </a:r>
            <a:r>
              <a:rPr lang="zh-CN" altLang="en-US" sz="3200" dirty="0">
                <a:solidFill>
                  <a:srgbClr val="0070C0"/>
                </a:solidFill>
              </a:rPr>
              <a:t>大正方形面积</a:t>
            </a:r>
            <a:r>
              <a:rPr lang="en-US" altLang="zh-CN" sz="3200" dirty="0">
                <a:solidFill>
                  <a:srgbClr val="0070C0"/>
                </a:solidFill>
              </a:rPr>
              <a:t>-</a:t>
            </a:r>
            <a:r>
              <a:rPr lang="zh-CN" altLang="en-US" sz="3200" dirty="0">
                <a:solidFill>
                  <a:srgbClr val="0070C0"/>
                </a:solidFill>
              </a:rPr>
              <a:t>蓝色部分</a:t>
            </a:r>
            <a:r>
              <a:rPr lang="en-US" altLang="zh-CN" sz="3200" dirty="0">
                <a:solidFill>
                  <a:srgbClr val="0070C0"/>
                </a:solidFill>
              </a:rPr>
              <a:t>-</a:t>
            </a:r>
            <a:r>
              <a:rPr lang="zh-CN" altLang="en-US" sz="3200" dirty="0">
                <a:solidFill>
                  <a:srgbClr val="0070C0"/>
                </a:solidFill>
              </a:rPr>
              <a:t>两个小长方形</a:t>
            </a:r>
            <a:endParaRPr lang="zh-CN" altLang="en-US" sz="3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1040" y="1059523"/>
            <a:ext cx="10789919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>
                <a:ea typeface="Arial" panose="020B0604020202020204" pitchFamily="34" charset="0"/>
              </a:rPr>
              <a:t>7</a:t>
            </a:r>
            <a:r>
              <a:rPr lang="zh-CN" altLang="en-US" sz="3200" dirty="0">
                <a:ea typeface="Arial" panose="020B0604020202020204" pitchFamily="34" charset="0"/>
              </a:rPr>
              <a:t>、</a:t>
            </a:r>
            <a:r>
              <a:rPr lang="en-US" altLang="zh-CN" sz="3200" dirty="0">
                <a:ea typeface="Arial" panose="020B0604020202020204" pitchFamily="34" charset="0"/>
              </a:rPr>
              <a:t>1+3+5+7=</a:t>
            </a:r>
            <a:r>
              <a:rPr lang="zh-CN" altLang="en-US" sz="3200" dirty="0">
                <a:ea typeface="Arial" panose="020B0604020202020204" pitchFamily="34" charset="0"/>
              </a:rPr>
              <a:t>（     ）</a:t>
            </a:r>
            <a:r>
              <a:rPr lang="en-US" altLang="zh-CN" sz="3200" dirty="0">
                <a:ea typeface="Arial" panose="020B0604020202020204" pitchFamily="34" charset="0"/>
              </a:rPr>
              <a:t>²       1+3+5+7+9=</a:t>
            </a:r>
            <a:r>
              <a:rPr lang="zh-CN" altLang="en-US" sz="3200" dirty="0">
                <a:ea typeface="Arial" panose="020B0604020202020204" pitchFamily="34" charset="0"/>
              </a:rPr>
              <a:t>（      ）</a:t>
            </a:r>
            <a:r>
              <a:rPr lang="en-US" altLang="zh-CN" sz="3200" dirty="0">
                <a:ea typeface="Arial" panose="020B0604020202020204" pitchFamily="34" charset="0"/>
              </a:rPr>
              <a:t>²</a:t>
            </a:r>
            <a:endParaRPr lang="zh-CN" altLang="en-US" sz="3200" dirty="0">
              <a:ea typeface="Arial" panose="020B0604020202020204" pitchFamily="34" charset="0"/>
            </a:endParaRPr>
          </a:p>
        </p:txBody>
      </p:sp>
      <p:sp>
        <p:nvSpPr>
          <p:cNvPr id="5" name="左大括号 4"/>
          <p:cNvSpPr/>
          <p:nvPr/>
        </p:nvSpPr>
        <p:spPr>
          <a:xfrm rot="16200000">
            <a:off x="2079579" y="983151"/>
            <a:ext cx="372139" cy="1561978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左大括号 5"/>
          <p:cNvSpPr/>
          <p:nvPr/>
        </p:nvSpPr>
        <p:spPr>
          <a:xfrm rot="16200000">
            <a:off x="6441063" y="720473"/>
            <a:ext cx="368590" cy="2090884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3200"/>
          </a:p>
        </p:txBody>
      </p:sp>
      <p:sp>
        <p:nvSpPr>
          <p:cNvPr id="7" name="TextBox 6"/>
          <p:cNvSpPr txBox="1"/>
          <p:nvPr/>
        </p:nvSpPr>
        <p:spPr>
          <a:xfrm>
            <a:off x="1983306" y="1950210"/>
            <a:ext cx="829339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>
                <a:ea typeface="Arial" panose="020B0604020202020204" pitchFamily="34" charset="0"/>
              </a:rPr>
              <a:t>16</a:t>
            </a:r>
            <a:endParaRPr lang="zh-CN" altLang="en-US" sz="3200" dirty="0">
              <a:ea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20945" y="1940236"/>
            <a:ext cx="1031358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>
                <a:ea typeface="Arial" panose="020B0604020202020204" pitchFamily="34" charset="0"/>
              </a:rPr>
              <a:t>25</a:t>
            </a:r>
            <a:endParaRPr lang="zh-CN" altLang="en-US" sz="3200" dirty="0">
              <a:ea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59020" y="1095068"/>
            <a:ext cx="520996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ea typeface="Arial" panose="020B0604020202020204" pitchFamily="34" charset="0"/>
              </a:rPr>
              <a:t>4</a:t>
            </a:r>
            <a:endParaRPr lang="zh-CN" altLang="en-US" sz="3200" dirty="0">
              <a:solidFill>
                <a:srgbClr val="FF0000"/>
              </a:solidFill>
              <a:ea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04686" y="1095068"/>
            <a:ext cx="733647" cy="5847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  <a:ea typeface="Arial" panose="020B0604020202020204" pitchFamily="34" charset="0"/>
              </a:rPr>
              <a:t>5</a:t>
            </a:r>
            <a:endParaRPr lang="zh-CN" altLang="en-US" sz="3200" dirty="0">
              <a:solidFill>
                <a:srgbClr val="FF0000"/>
              </a:solidFill>
              <a:ea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3970" name="Object 2"/>
              <p:cNvSpPr txBox="1"/>
              <p:nvPr/>
            </p:nvSpPr>
            <p:spPr bwMode="auto">
              <a:xfrm>
                <a:off x="1207358" y="2612016"/>
                <a:ext cx="6422802" cy="1010308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zh-CN" altLang="en-US" sz="28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zh-CN" altLang="en-US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zh-CN" altLang="en-US" sz="2800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zh-CN" altLang="en-US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zh-CN" altLang="en-US" sz="2800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zh-CN" altLang="en-US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  <m:r>
                        <a:rPr lang="zh-CN" altLang="en-US" sz="2800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zh-CN" altLang="en-US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𝟔𝟒</m:t>
                          </m:r>
                        </m:den>
                      </m:f>
                      <m:r>
                        <a:rPr lang="zh-CN" altLang="en-US" sz="2800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zh-CN" altLang="en-US" sz="2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zh-CN" altLang="en-US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𝟏𝟐𝟖</m:t>
                          </m:r>
                        </m:den>
                      </m:f>
                      <m:r>
                        <a:rPr lang="zh-CN" altLang="en-US" sz="2800" b="1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CN" sz="28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（</m:t>
                          </m:r>
                          <m:r>
                            <a:rPr lang="en-US" altLang="zh-CN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        </m:t>
                          </m:r>
                          <m:r>
                            <a:rPr lang="zh-CN" altLang="en-US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）</m:t>
                          </m:r>
                        </m:num>
                        <m:den>
                          <m:r>
                            <a:rPr lang="zh-CN" altLang="en-US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（</m:t>
                          </m:r>
                          <m:r>
                            <a:rPr lang="en-US" altLang="zh-CN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        </m:t>
                          </m:r>
                          <m:r>
                            <a:rPr lang="zh-CN" altLang="en-US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）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>
          <p:sp>
            <p:nvSpPr>
              <p:cNvPr id="83970" name="Object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07358" y="2612016"/>
                <a:ext cx="6422802" cy="1010308"/>
              </a:xfrm>
              <a:prstGeom prst="rect">
                <a:avLst/>
              </a:prstGeom>
              <a:blipFill rotWithShape="1">
                <a:blip r:embed="rId1"/>
                <a:stretch>
                  <a:fillRect l="-3" t="-26" b="2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3973" name="Object 5"/>
              <p:cNvSpPr txBox="1"/>
              <p:nvPr/>
            </p:nvSpPr>
            <p:spPr bwMode="auto">
              <a:xfrm>
                <a:off x="416560" y="3622324"/>
                <a:ext cx="7299419" cy="1559595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zh-CN" altLang="en-US" sz="28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zh-CN" altLang="en-US" sz="28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（</m:t>
                      </m:r>
                      <m:f>
                        <m:fPr>
                          <m:ctrlPr>
                            <a:rPr lang="zh-CN" altLang="en-US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zh-CN" altLang="en-US" sz="28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zh-CN" altLang="en-US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zh-CN" altLang="en-US" sz="28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zh-CN" altLang="en-US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  <m:r>
                        <a:rPr lang="zh-CN" altLang="en-US" sz="28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zh-CN" altLang="en-US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64</m:t>
                          </m:r>
                        </m:den>
                      </m:f>
                      <m:r>
                        <a:rPr lang="zh-CN" altLang="en-US" sz="28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zh-CN" altLang="en-US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128</m:t>
                          </m:r>
                        </m:den>
                      </m:f>
                      <m:r>
                        <a:rPr lang="zh-CN" altLang="en-US" sz="28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zh-CN" altLang="en-US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128</m:t>
                          </m:r>
                        </m:den>
                      </m:f>
                      <m:r>
                        <a:rPr lang="zh-CN" altLang="en-US" sz="28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）</m:t>
                      </m:r>
                      <m:r>
                        <a:rPr lang="zh-CN" altLang="en-US" sz="2800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zh-CN" altLang="en-US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128</m:t>
                          </m:r>
                        </m:den>
                      </m:f>
                    </m:oMath>
                  </m:oMathPara>
                </a14:m>
                <a:endParaRPr lang="zh-CN" altLang="en-US" sz="28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83973" name="Object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16560" y="3622324"/>
                <a:ext cx="7299419" cy="1559595"/>
              </a:xfrm>
              <a:prstGeom prst="rect">
                <a:avLst/>
              </a:prstGeom>
              <a:blipFill rotWithShape="1">
                <a:blip r:embed="rId2"/>
                <a:stretch>
                  <a:fillRect t="-18" r="1" b="2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3974" name="Object 6"/>
              <p:cNvSpPr txBox="1"/>
              <p:nvPr/>
            </p:nvSpPr>
            <p:spPr bwMode="auto">
              <a:xfrm>
                <a:off x="421480" y="4590042"/>
                <a:ext cx="3042372" cy="781050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zh-CN" altLang="en-US" sz="28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CN" sz="28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zh-CN" altLang="en-US" sz="28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zh-CN" altLang="en-US" sz="2800" i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zh-CN" altLang="en-US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zh-CN" altLang="en-US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128</m:t>
                          </m:r>
                        </m:den>
                      </m:f>
                    </m:oMath>
                  </m:oMathPara>
                </a14:m>
                <a:endParaRPr lang="zh-CN" altLang="en-US" sz="28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83974" name="Object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21480" y="4590042"/>
                <a:ext cx="3042372" cy="781050"/>
              </a:xfrm>
              <a:prstGeom prst="rect">
                <a:avLst/>
              </a:prstGeom>
              <a:blipFill rotWithShape="1">
                <a:blip r:embed="rId3"/>
                <a:stretch>
                  <a:fillRect l="-16" t="-34" r="18" b="-752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3975" name="Object 7"/>
              <p:cNvSpPr txBox="1"/>
              <p:nvPr/>
            </p:nvSpPr>
            <p:spPr bwMode="auto">
              <a:xfrm>
                <a:off x="424897" y="5414079"/>
                <a:ext cx="2038243" cy="781050"/>
              </a:xfrm>
              <a:prstGeom prst="rect">
                <a:avLst/>
              </a:prstGeom>
              <a:noFill/>
            </p:spPr>
            <p:txBody>
              <a:bodyPr>
                <a:no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zh-CN" altLang="en-US" sz="280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CN" sz="28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f>
                        <m:fPr>
                          <m:ctrlPr>
                            <a:rPr lang="zh-CN" altLang="en-US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127</m:t>
                          </m:r>
                        </m:num>
                        <m:den>
                          <m:r>
                            <a:rPr lang="zh-CN" altLang="en-US" sz="28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128</m:t>
                          </m:r>
                        </m:den>
                      </m:f>
                    </m:oMath>
                  </m:oMathPara>
                </a14:m>
                <a:endParaRPr lang="zh-CN" altLang="en-US" sz="2800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83975" name="Object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24897" y="5414079"/>
                <a:ext cx="2038243" cy="781050"/>
              </a:xfrm>
              <a:prstGeom prst="rect">
                <a:avLst/>
              </a:prstGeom>
              <a:blipFill rotWithShape="1">
                <a:blip r:embed="rId4"/>
                <a:stretch>
                  <a:fillRect l="-4" t="-9" r="30" b="-76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Object 7"/>
          <p:cNvSpPr txBox="1"/>
          <p:nvPr/>
        </p:nvSpPr>
        <p:spPr bwMode="auto">
          <a:xfrm>
            <a:off x="5451742" y="2592016"/>
            <a:ext cx="2038243" cy="1124492"/>
          </a:xfrm>
          <a:prstGeom prst="rect">
            <a:avLst/>
          </a:prstGeom>
          <a:noFill/>
        </p:spPr>
        <p:txBody>
          <a:bodyPr>
            <a:no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</a:rPr>
              <a:t>127</a:t>
            </a:r>
            <a:endParaRPr lang="en-US" altLang="zh-CN" sz="3200" dirty="0">
              <a:solidFill>
                <a:srgbClr val="FF0000"/>
              </a:solidFill>
            </a:endParaRPr>
          </a:p>
          <a:p>
            <a:r>
              <a:rPr lang="en-US" altLang="zh-CN" sz="3200" dirty="0">
                <a:solidFill>
                  <a:srgbClr val="FF0000"/>
                </a:solidFill>
              </a:rPr>
              <a:t>128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3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3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3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  <p:bldP spid="9" grpId="0"/>
      <p:bldP spid="10" grpId="0"/>
      <p:bldP spid="83973" grpId="0"/>
      <p:bldP spid="83974" grpId="0"/>
      <p:bldP spid="83975" grpId="0"/>
      <p:bldP spid="24" grpId="0"/>
    </p:bldLst>
  </p:timing>
</p:sld>
</file>

<file path=ppt/theme/theme1.xml><?xml version="1.0" encoding="utf-8"?>
<a:theme xmlns:a="http://schemas.openxmlformats.org/drawingml/2006/main" name="3_Default Design">
  <a:themeElements>
    <a:clrScheme name="">
      <a:dk1>
        <a:srgbClr val="1C1C1C"/>
      </a:dk1>
      <a:lt1>
        <a:srgbClr val="FFFFFF"/>
      </a:lt1>
      <a:dk2>
        <a:srgbClr val="080808"/>
      </a:dk2>
      <a:lt2>
        <a:srgbClr val="DDDDDD"/>
      </a:lt2>
      <a:accent1>
        <a:srgbClr val="EE3516"/>
      </a:accent1>
      <a:accent2>
        <a:srgbClr val="F3BD33"/>
      </a:accent2>
      <a:accent3>
        <a:srgbClr val="FFFFFF"/>
      </a:accent3>
      <a:accent4>
        <a:srgbClr val="161616"/>
      </a:accent4>
      <a:accent5>
        <a:srgbClr val="F5AEAA"/>
      </a:accent5>
      <a:accent6>
        <a:srgbClr val="DAA92D"/>
      </a:accent6>
      <a:hlink>
        <a:srgbClr val="AED925"/>
      </a:hlink>
      <a:folHlink>
        <a:srgbClr val="4E9D41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  <a:ln w="9525">
          <a:noFill/>
          <a:miter/>
        </a:ln>
      </a:spPr>
      <a:bodyPr wrap="square" anchor="t">
        <a:spAutoFit/>
      </a:bodyPr>
      <a:lstStyle>
        <a:defPPr lvl="0">
          <a:defRPr lang="en-US" altLang="zh-CN" sz="1200">
            <a:latin typeface="Arial" panose="020B0604020202020204" pitchFamily="34" charset="0"/>
            <a:ea typeface="Arial" panose="020B0604020202020204" pitchFamily="34" charset="0"/>
          </a:defRPr>
        </a:defPPr>
      </a:lstStyle>
    </a:txDef>
  </a:objectDefaults>
  <a:extraClrSchemeLst>
    <a:extraClrScheme>
      <a:clrScheme name="">
        <a:dk1>
          <a:srgbClr val="1C1C1C"/>
        </a:dk1>
        <a:lt1>
          <a:srgbClr val="FFFFFF"/>
        </a:lt1>
        <a:dk2>
          <a:srgbClr val="080808"/>
        </a:dk2>
        <a:lt2>
          <a:srgbClr val="DDDDDD"/>
        </a:lt2>
        <a:accent1>
          <a:srgbClr val="EE3516"/>
        </a:accent1>
        <a:accent2>
          <a:srgbClr val="F3BD33"/>
        </a:accent2>
        <a:accent3>
          <a:srgbClr val="FFFFFF"/>
        </a:accent3>
        <a:accent4>
          <a:srgbClr val="161616"/>
        </a:accent4>
        <a:accent5>
          <a:srgbClr val="F5AEAA"/>
        </a:accent5>
        <a:accent6>
          <a:srgbClr val="DAA92D"/>
        </a:accent6>
        <a:hlink>
          <a:srgbClr val="AED925"/>
        </a:hlink>
        <a:folHlink>
          <a:srgbClr val="4E9D4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1C1C1C"/>
        </a:dk1>
        <a:lt1>
          <a:srgbClr val="FFFFFF"/>
        </a:lt1>
        <a:dk2>
          <a:srgbClr val="080808"/>
        </a:dk2>
        <a:lt2>
          <a:srgbClr val="DDDDDD"/>
        </a:lt2>
        <a:accent1>
          <a:srgbClr val="25A757"/>
        </a:accent1>
        <a:accent2>
          <a:srgbClr val="8DA955"/>
        </a:accent2>
        <a:accent3>
          <a:srgbClr val="FFFFFF"/>
        </a:accent3>
        <a:accent4>
          <a:srgbClr val="161616"/>
        </a:accent4>
        <a:accent5>
          <a:srgbClr val="ABD0B5"/>
        </a:accent5>
        <a:accent6>
          <a:srgbClr val="7E974C"/>
        </a:accent6>
        <a:hlink>
          <a:srgbClr val="D5B35D"/>
        </a:hlink>
        <a:folHlink>
          <a:srgbClr val="B86A2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1C1C1C"/>
        </a:dk1>
        <a:lt1>
          <a:srgbClr val="FFFFFF"/>
        </a:lt1>
        <a:dk2>
          <a:srgbClr val="080808"/>
        </a:dk2>
        <a:lt2>
          <a:srgbClr val="DDDDDD"/>
        </a:lt2>
        <a:accent1>
          <a:srgbClr val="EFC119"/>
        </a:accent1>
        <a:accent2>
          <a:srgbClr val="8CCF49"/>
        </a:accent2>
        <a:accent3>
          <a:srgbClr val="FFFFFF"/>
        </a:accent3>
        <a:accent4>
          <a:srgbClr val="161616"/>
        </a:accent4>
        <a:accent5>
          <a:srgbClr val="F5DCAA"/>
        </a:accent5>
        <a:accent6>
          <a:srgbClr val="7DB941"/>
        </a:accent6>
        <a:hlink>
          <a:srgbClr val="74D3FE"/>
        </a:hlink>
        <a:folHlink>
          <a:srgbClr val="3075A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2016</Words>
  <Application>WPS 演示</Application>
  <PresentationFormat>宽屏</PresentationFormat>
  <Paragraphs>170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2" baseType="lpstr">
      <vt:lpstr>Arial</vt:lpstr>
      <vt:lpstr>宋体</vt:lpstr>
      <vt:lpstr>Wingdings</vt:lpstr>
      <vt:lpstr>黑体</vt:lpstr>
      <vt:lpstr>Cambria Math</vt:lpstr>
      <vt:lpstr>微软雅黑</vt:lpstr>
      <vt:lpstr>Arial Unicode MS</vt:lpstr>
      <vt:lpstr>Calibri</vt:lpstr>
      <vt:lpstr>Wingdings</vt:lpstr>
      <vt:lpstr>3_Default Design</vt:lpstr>
      <vt:lpstr>第三十三讲 数学广角（数与形）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Testpc1</dc:creator>
  <cp:lastModifiedBy>偏执</cp:lastModifiedBy>
  <cp:revision>728</cp:revision>
  <dcterms:created xsi:type="dcterms:W3CDTF">2005-01-06T00:36:00Z</dcterms:created>
  <dcterms:modified xsi:type="dcterms:W3CDTF">2026-03-22T00:32:19Z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157802E8D44D4AF582A955140330C7E2_13</vt:lpwstr>
  </property>
</Properties>
</file>