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434" r:id="rId3"/>
    <p:sldId id="1684" r:id="rId4"/>
    <p:sldId id="1685" r:id="rId5"/>
    <p:sldId id="1686" r:id="rId6"/>
    <p:sldId id="1687" r:id="rId7"/>
    <p:sldId id="1688" r:id="rId8"/>
    <p:sldId id="1689" r:id="rId9"/>
    <p:sldId id="1690" r:id="rId10"/>
    <p:sldId id="1691" r:id="rId11"/>
    <p:sldId id="1692" r:id="rId12"/>
    <p:sldId id="1705" r:id="rId13"/>
    <p:sldId id="1693" r:id="rId14"/>
    <p:sldId id="1694" r:id="rId15"/>
    <p:sldId id="1695" r:id="rId16"/>
    <p:sldId id="1696" r:id="rId17"/>
    <p:sldId id="1697" r:id="rId18"/>
    <p:sldId id="1698" r:id="rId19"/>
    <p:sldId id="1699" r:id="rId20"/>
    <p:sldId id="1700" r:id="rId21"/>
    <p:sldId id="1701" r:id="rId22"/>
    <p:sldId id="1702" r:id="rId23"/>
    <p:sldId id="1703" r:id="rId24"/>
    <p:sldId id="1706" r:id="rId25"/>
    <p:sldId id="1707" r:id="rId26"/>
    <p:sldId id="1709" r:id="rId27"/>
    <p:sldId id="1710" r:id="rId28"/>
    <p:sldId id="1711" r:id="rId29"/>
    <p:sldId id="1713" r:id="rId30"/>
    <p:sldId id="1714" r:id="rId31"/>
    <p:sldId id="1715" r:id="rId32"/>
    <p:sldId id="1717" r:id="rId33"/>
    <p:sldId id="1718" r:id="rId34"/>
  </p:sldIdLst>
  <p:sldSz cx="12192000" cy="6858000"/>
  <p:notesSz cx="9723755" cy="6858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3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A5F1ED"/>
    <a:srgbClr val="92EEEA"/>
    <a:srgbClr val="1C1C1C"/>
    <a:srgbClr val="777777"/>
    <a:srgbClr val="B2B2B2"/>
    <a:srgbClr val="C2A000"/>
    <a:srgbClr val="3333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38" y="-102"/>
      </p:cViewPr>
      <p:guideLst>
        <p:guide orient="horz" pos="2016"/>
        <p:guide pos="3799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fontAlgn="base"/>
            <a:endParaRPr lang="en-US" sz="1200" b="0" strike="noStrike" noProof="1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5507038" y="0"/>
            <a:ext cx="4214813" cy="3429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algn="r" fontAlgn="base"/>
            <a:endParaRPr lang="en-US" sz="1200" b="0" strike="noStrike" noProof="1"/>
          </a:p>
        </p:txBody>
      </p:sp>
      <p:sp>
        <p:nvSpPr>
          <p:cNvPr id="9220" name="幻灯片图像占位符 3075"/>
          <p:cNvSpPr>
            <a:spLocks noGrp="1" noRot="1"/>
          </p:cNvSpPr>
          <p:nvPr>
            <p:ph type="sldImg"/>
          </p:nvPr>
        </p:nvSpPr>
        <p:spPr>
          <a:xfrm>
            <a:off x="2576513" y="514350"/>
            <a:ext cx="4572000" cy="25717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9221" name="文本占位符 3076"/>
          <p:cNvSpPr>
            <a:spLocks noGrp="1" noRot="1"/>
          </p:cNvSpPr>
          <p:nvPr>
            <p:ph type="body" sz="quarter"/>
          </p:nvPr>
        </p:nvSpPr>
        <p:spPr>
          <a:xfrm>
            <a:off x="971550" y="3257550"/>
            <a:ext cx="7780338" cy="30861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en-US" altLang="zh-CN"/>
              <a:t>Click to edit Master text styles</a:t>
            </a:r>
            <a:endParaRPr lang="en-US" altLang="zh-CN"/>
          </a:p>
          <a:p>
            <a:pPr lvl="1" indent="0"/>
            <a:r>
              <a:rPr lang="en-US" altLang="zh-CN"/>
              <a:t>Second level</a:t>
            </a:r>
            <a:endParaRPr lang="en-US" altLang="zh-CN"/>
          </a:p>
          <a:p>
            <a:pPr lvl="2" indent="0"/>
            <a:r>
              <a:rPr lang="en-US" altLang="zh-CN"/>
              <a:t>Third level</a:t>
            </a:r>
            <a:endParaRPr lang="en-US" altLang="zh-CN"/>
          </a:p>
          <a:p>
            <a:pPr lvl="3" indent="0"/>
            <a:r>
              <a:rPr lang="en-US" altLang="zh-CN"/>
              <a:t>Fourth level</a:t>
            </a:r>
            <a:endParaRPr lang="en-US" altLang="zh-CN"/>
          </a:p>
          <a:p>
            <a:pPr lvl="4" indent="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fontAlgn="base"/>
            <a:endParaRPr lang="en-US" sz="1200" b="0" strike="noStrike" noProof="1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5507038" y="6513513"/>
            <a:ext cx="4214813" cy="3429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fontAlgn="base"/>
            <a:fld id="{9A0DB2DC-4C9A-4742-B13C-FB6460FD3503}" type="slidenum">
              <a:rPr lang="en-US" sz="1200" b="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</a:fld>
            <a:endParaRPr lang="en-US" sz="1200" b="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/>
      <p:pic>
        <p:nvPicPr>
          <p:cNvPr id="2051" name="图片 2050" descr="hab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25498">
            <a:off x="10790767" y="5561013"/>
            <a:ext cx="541867" cy="90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2" name="矩形 2049"/>
          <p:cNvSpPr/>
          <p:nvPr/>
        </p:nvSpPr>
        <p:spPr>
          <a:xfrm>
            <a:off x="0" y="0"/>
            <a:ext cx="12192000" cy="1435100"/>
          </a:xfrm>
          <a:prstGeom prst="rect">
            <a:avLst/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 anchorCtr="0"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2052" name="组合 2051"/>
          <p:cNvGrpSpPr/>
          <p:nvPr/>
        </p:nvGrpSpPr>
        <p:grpSpPr>
          <a:xfrm>
            <a:off x="-1369483" y="1887538"/>
            <a:ext cx="2971800" cy="5002212"/>
            <a:chOff x="0" y="0"/>
            <a:chExt cx="1148" cy="2575"/>
          </a:xfrm>
        </p:grpSpPr>
        <p:sp>
          <p:nvSpPr>
            <p:cNvPr id="5139" name="未知"/>
            <p:cNvSpPr/>
            <p:nvPr userDrawn="1"/>
          </p:nvSpPr>
          <p:spPr>
            <a:xfrm>
              <a:off x="11" y="13"/>
              <a:ext cx="1137" cy="2558"/>
            </a:xfrm>
            <a:custGeom>
              <a:avLst/>
              <a:gdLst/>
              <a:ahLst/>
              <a:cxnLst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5140" name="图片 2053" descr="haba_03"/>
            <p:cNvPicPr>
              <a:picLocks noChangeAspect="1"/>
            </p:cNvPicPr>
            <p:nvPr userDrawn="1"/>
          </p:nvPicPr>
          <p:blipFill>
            <a:blip r:embed="rId3">
              <a:biLevel thresh="50000"/>
              <a:grayscl/>
              <a:lum bright="-89996" contrast="48000"/>
            </a:blip>
            <a:stretch>
              <a:fillRect/>
            </a:stretch>
          </p:blipFill>
          <p:spPr>
            <a:xfrm>
              <a:off x="0" y="0"/>
              <a:ext cx="1143" cy="257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55" name="组合 2054"/>
          <p:cNvGrpSpPr/>
          <p:nvPr/>
        </p:nvGrpSpPr>
        <p:grpSpPr>
          <a:xfrm rot="2126661">
            <a:off x="452967" y="2987675"/>
            <a:ext cx="2552700" cy="4295775"/>
            <a:chOff x="0" y="0"/>
            <a:chExt cx="1148" cy="2575"/>
          </a:xfrm>
        </p:grpSpPr>
        <p:sp>
          <p:nvSpPr>
            <p:cNvPr id="5136" name="未知"/>
            <p:cNvSpPr/>
            <p:nvPr userDrawn="1"/>
          </p:nvSpPr>
          <p:spPr>
            <a:xfrm>
              <a:off x="11" y="13"/>
              <a:ext cx="1137" cy="2558"/>
            </a:xfrm>
            <a:custGeom>
              <a:avLst/>
              <a:gdLst/>
              <a:ahLst/>
              <a:cxnLst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5137" name="图片 2056" descr="haba_03"/>
            <p:cNvPicPr>
              <a:picLocks noChangeAspect="1"/>
            </p:cNvPicPr>
            <p:nvPr userDrawn="1"/>
          </p:nvPicPr>
          <p:blipFill>
            <a:blip r:embed="rId3">
              <a:biLevel thresh="50000"/>
              <a:grayscl/>
              <a:lum bright="-89996" contrast="48000"/>
            </a:blip>
            <a:stretch>
              <a:fillRect/>
            </a:stretch>
          </p:blipFill>
          <p:spPr>
            <a:xfrm>
              <a:off x="0" y="0"/>
              <a:ext cx="1143" cy="257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58" name="组合 2057"/>
          <p:cNvGrpSpPr/>
          <p:nvPr/>
        </p:nvGrpSpPr>
        <p:grpSpPr>
          <a:xfrm rot="4666960">
            <a:off x="1422400" y="4421188"/>
            <a:ext cx="2429933" cy="4086225"/>
            <a:chOff x="0" y="0"/>
            <a:chExt cx="1148" cy="2575"/>
          </a:xfrm>
        </p:grpSpPr>
        <p:sp>
          <p:nvSpPr>
            <p:cNvPr id="5133" name="未知"/>
            <p:cNvSpPr/>
            <p:nvPr userDrawn="1"/>
          </p:nvSpPr>
          <p:spPr>
            <a:xfrm>
              <a:off x="11" y="13"/>
              <a:ext cx="1137" cy="2558"/>
            </a:xfrm>
            <a:custGeom>
              <a:avLst/>
              <a:gdLst/>
              <a:ahLst/>
              <a:cxnLst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5134" name="图片 2059" descr="haba_03"/>
            <p:cNvPicPr>
              <a:picLocks noChangeAspect="1"/>
            </p:cNvPicPr>
            <p:nvPr userDrawn="1"/>
          </p:nvPicPr>
          <p:blipFill>
            <a:blip r:embed="rId3">
              <a:biLevel thresh="50000"/>
              <a:grayscl/>
              <a:lum bright="-89996" contrast="48000"/>
            </a:blip>
            <a:stretch>
              <a:fillRect/>
            </a:stretch>
          </p:blipFill>
          <p:spPr>
            <a:xfrm>
              <a:off x="0" y="0"/>
              <a:ext cx="1143" cy="257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61" name="组合 2060"/>
          <p:cNvGrpSpPr/>
          <p:nvPr/>
        </p:nvGrpSpPr>
        <p:grpSpPr>
          <a:xfrm rot="1366339">
            <a:off x="7209367" y="5013325"/>
            <a:ext cx="1697567" cy="571500"/>
            <a:chOff x="0" y="0"/>
            <a:chExt cx="1329" cy="596"/>
          </a:xfrm>
        </p:grpSpPr>
        <p:pic>
          <p:nvPicPr>
            <p:cNvPr id="5126" name="图片 2061" descr="haba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4260956">
              <a:off x="365" y="-361"/>
              <a:ext cx="592" cy="13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7" name="未知"/>
            <p:cNvSpPr/>
            <p:nvPr userDrawn="1"/>
          </p:nvSpPr>
          <p:spPr>
            <a:xfrm rot="4245780">
              <a:off x="374" y="-369"/>
              <a:ext cx="586" cy="1324"/>
            </a:xfrm>
            <a:custGeom>
              <a:avLst/>
              <a:gdLst/>
              <a:ahLst/>
              <a:cxnLst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45000"/>
                  </a:schemeClr>
                </a:gs>
                <a:gs pos="100000">
                  <a:schemeClr val="hlink">
                    <a:alpha val="4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128" name="椭圆 2063"/>
          <p:cNvSpPr/>
          <p:nvPr/>
        </p:nvSpPr>
        <p:spPr>
          <a:xfrm>
            <a:off x="11082867" y="6394450"/>
            <a:ext cx="203200" cy="152400"/>
          </a:xfrm>
          <a:prstGeom prst="ellipse">
            <a:avLst/>
          </a:prstGeom>
          <a:solidFill>
            <a:schemeClr val="hlink"/>
          </a:solidFill>
          <a:ln w="9525">
            <a:noFill/>
          </a:ln>
        </p:spPr>
        <p:txBody>
          <a:bodyPr anchor="t" anchorCtr="0"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9" name="椭圆 2064"/>
          <p:cNvSpPr/>
          <p:nvPr/>
        </p:nvSpPr>
        <p:spPr>
          <a:xfrm>
            <a:off x="11402484" y="6392863"/>
            <a:ext cx="203200" cy="1524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t" anchorCtr="0"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30" name="椭圆 2065"/>
          <p:cNvSpPr/>
          <p:nvPr/>
        </p:nvSpPr>
        <p:spPr>
          <a:xfrm>
            <a:off x="10447867" y="6394450"/>
            <a:ext cx="203200" cy="15240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txBody>
          <a:bodyPr anchor="t" anchorCtr="0"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31" name="椭圆 2066"/>
          <p:cNvSpPr/>
          <p:nvPr/>
        </p:nvSpPr>
        <p:spPr>
          <a:xfrm>
            <a:off x="10767484" y="6392863"/>
            <a:ext cx="203200" cy="152400"/>
          </a:xfrm>
          <a:prstGeom prst="ellipse">
            <a:avLst/>
          </a:prstGeom>
          <a:solidFill>
            <a:schemeClr val="folHlink"/>
          </a:solidFill>
          <a:ln w="9525">
            <a:noFill/>
          </a:ln>
        </p:spPr>
        <p:txBody>
          <a:bodyPr anchor="t" anchorCtr="0"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2070" name="组合 2069"/>
          <p:cNvGrpSpPr/>
          <p:nvPr/>
        </p:nvGrpSpPr>
        <p:grpSpPr>
          <a:xfrm>
            <a:off x="4798484" y="3860800"/>
            <a:ext cx="2802467" cy="941388"/>
            <a:chOff x="0" y="0"/>
            <a:chExt cx="1324" cy="593"/>
          </a:xfrm>
        </p:grpSpPr>
        <p:sp>
          <p:nvSpPr>
            <p:cNvPr id="5123" name="未知"/>
            <p:cNvSpPr/>
            <p:nvPr userDrawn="1"/>
          </p:nvSpPr>
          <p:spPr>
            <a:xfrm rot="4463845">
              <a:off x="369" y="-368"/>
              <a:ext cx="586" cy="1324"/>
            </a:xfrm>
            <a:custGeom>
              <a:avLst/>
              <a:gdLst/>
              <a:ahLst/>
              <a:cxnLst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5124" name="图片 2071" descr="haba_0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4477534">
              <a:off x="363" y="-363"/>
              <a:ext cx="593" cy="131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68" name="标题 2067"/>
          <p:cNvSpPr>
            <a:spLocks noGrp="1"/>
          </p:cNvSpPr>
          <p:nvPr>
            <p:ph type="ctrTitle" sz="quarter"/>
          </p:nvPr>
        </p:nvSpPr>
        <p:spPr>
          <a:xfrm>
            <a:off x="4267200" y="2130425"/>
            <a:ext cx="7401984" cy="14700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>
              <a:defRPr kern="1200"/>
            </a:lvl1pPr>
          </a:lstStyle>
          <a:p>
            <a:pPr lvl="0" fontAlgn="base"/>
            <a:r>
              <a:rPr lang="en-US" altLang="zh-CN" strike="noStrike" noProof="1"/>
              <a:t>Click to edit Master title style</a:t>
            </a:r>
            <a:endParaRPr lang="en-US" altLang="zh-CN" strike="noStrike" noProof="1"/>
          </a:p>
        </p:txBody>
      </p:sp>
      <p:sp>
        <p:nvSpPr>
          <p:cNvPr id="2069" name="副标题 2068"/>
          <p:cNvSpPr>
            <a:spLocks noGrp="1"/>
          </p:cNvSpPr>
          <p:nvPr>
            <p:ph type="subTitle" sz="quarter" idx="1"/>
          </p:nvPr>
        </p:nvSpPr>
        <p:spPr>
          <a:xfrm>
            <a:off x="4483100" y="1066800"/>
            <a:ext cx="6646333" cy="10779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 fontAlgn="base"/>
            <a:r>
              <a:rPr lang="en-US" altLang="zh-CN" strike="noStrike" noProof="1"/>
              <a:t>Click to edit Master subtitle style</a:t>
            </a:r>
            <a:endParaRPr lang="en-US" altLang="zh-CN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36441 0.19316 C -0.32413 0.10664 -0.28368 0.02013 -0.22292 -0.01202 C -0.16232 -0.04418 -0.03715 -0.00208 -4.44444E-6 -1.50821E-6 " pathEditMode="relative" ptsTypes="aaA">
                                      <p:cBhvr>
                                        <p:cTn id="2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0.15538 -0.15125 C -0.13941 -0.14362 -0.08507 -0.12928 -0.0592 -0.10407 C -0.03333 -0.07887 -0.01232 -0.02174 -1.38889E-6 4.04255E-6 " pathEditMode="relative" rAng="0" ptsTypes="aaa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7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25538 -0.14283 C -0.23385 -0.12315 -0.16823 -0.04885 -0.12569 -0.025 C -0.08316 -0.00116 -0.02621 -0.0051 -1.66667E-6 4.81481E-6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fontAlgn="base"/>
            <a:endParaRPr 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</a:fld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fontAlgn="base"/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025"/>
          <p:cNvSpPr/>
          <p:nvPr/>
        </p:nvSpPr>
        <p:spPr>
          <a:xfrm>
            <a:off x="0" y="0"/>
            <a:ext cx="12192000" cy="1435100"/>
          </a:xfrm>
          <a:prstGeom prst="rect">
            <a:avLst/>
          </a:prstGeom>
          <a:gradFill rotWithShape="1">
            <a:gsLst>
              <a:gs pos="0">
                <a:schemeClr val="folHlink">
                  <a:alpha val="39999"/>
                </a:schemeClr>
              </a:gs>
              <a:gs pos="100000">
                <a:srgbClr val="FFFFFF">
                  <a:alpha val="39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 anchorCtr="0"/>
          <a:p>
            <a:pPr lvl="0" indent="0"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7" name="椭圆 1026"/>
          <p:cNvSpPr/>
          <p:nvPr/>
        </p:nvSpPr>
        <p:spPr>
          <a:xfrm>
            <a:off x="11082867" y="6394450"/>
            <a:ext cx="203200" cy="152400"/>
          </a:xfrm>
          <a:prstGeom prst="ellipse">
            <a:avLst/>
          </a:prstGeom>
          <a:solidFill>
            <a:schemeClr val="hlink"/>
          </a:solidFill>
          <a:ln w="9525">
            <a:noFill/>
          </a:ln>
        </p:spPr>
        <p:txBody>
          <a:bodyPr anchor="t" anchorCtr="0"/>
          <a:p>
            <a:pPr lvl="0" indent="0"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8" name="椭圆 1027"/>
          <p:cNvSpPr/>
          <p:nvPr/>
        </p:nvSpPr>
        <p:spPr>
          <a:xfrm>
            <a:off x="11402484" y="6392863"/>
            <a:ext cx="203200" cy="1524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t" anchorCtr="0"/>
          <a:p>
            <a:pPr lvl="0" indent="0"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9" name="椭圆 1028"/>
          <p:cNvSpPr/>
          <p:nvPr/>
        </p:nvSpPr>
        <p:spPr>
          <a:xfrm>
            <a:off x="10447867" y="6394450"/>
            <a:ext cx="203200" cy="15240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txBody>
          <a:bodyPr anchor="t" anchorCtr="0"/>
          <a:p>
            <a:pPr lvl="0" indent="0"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0" name="椭圆 1029"/>
          <p:cNvSpPr/>
          <p:nvPr/>
        </p:nvSpPr>
        <p:spPr>
          <a:xfrm>
            <a:off x="10767484" y="6392863"/>
            <a:ext cx="203200" cy="152400"/>
          </a:xfrm>
          <a:prstGeom prst="ellipse">
            <a:avLst/>
          </a:prstGeom>
          <a:solidFill>
            <a:schemeClr val="folHlink"/>
          </a:solidFill>
          <a:ln w="9525">
            <a:noFill/>
          </a:ln>
        </p:spPr>
        <p:txBody>
          <a:bodyPr anchor="t" anchorCtr="0"/>
          <a:p>
            <a:pPr lvl="0" indent="0"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1" name="文本占位符 1030"/>
          <p:cNvSpPr>
            <a:spLocks noGrp="1"/>
          </p:cNvSpPr>
          <p:nvPr>
            <p:ph type="body"/>
          </p:nvPr>
        </p:nvSpPr>
        <p:spPr>
          <a:xfrm>
            <a:off x="609600" y="1328738"/>
            <a:ext cx="10972800" cy="4525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en-US" altLang="zh-CN"/>
              <a:t>Click to edit Master text styles</a:t>
            </a:r>
            <a:endParaRPr lang="en-US" altLang="zh-CN"/>
          </a:p>
          <a:p>
            <a:pPr lvl="1" indent="-285750"/>
            <a:r>
              <a:rPr lang="en-US" altLang="zh-CN"/>
              <a:t>Second level</a:t>
            </a:r>
            <a:endParaRPr lang="en-US" altLang="zh-CN"/>
          </a:p>
          <a:p>
            <a:pPr lvl="2" indent="-228600"/>
            <a:r>
              <a:rPr lang="en-US" altLang="zh-CN"/>
              <a:t>Third level</a:t>
            </a:r>
            <a:endParaRPr lang="en-US" altLang="zh-CN"/>
          </a:p>
          <a:p>
            <a:pPr lvl="3" indent="-228600"/>
            <a:r>
              <a:rPr lang="en-US" altLang="zh-CN"/>
              <a:t>Fourth level</a:t>
            </a:r>
            <a:endParaRPr lang="en-US" altLang="zh-CN"/>
          </a:p>
          <a:p>
            <a:pPr lvl="4" indent="-22860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32" name="矩形 1031"/>
          <p:cNvSpPr/>
          <p:nvPr/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0" algn="ctr"/>
            <a:endParaRPr lang="en-US" altLang="en-US" sz="1400" b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3" name="矩形 1032"/>
          <p:cNvSpPr/>
          <p:nvPr/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0" algn="r"/>
            <a:endParaRPr lang="en-US" altLang="en-US" sz="1400" b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4" name="页脚占位符 1033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1035" name="灯片编号占位符 1034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</a:fld>
            <a:endParaRPr lang="en-US" strike="noStrike" noProof="1"/>
          </a:p>
        </p:txBody>
      </p:sp>
      <p:sp>
        <p:nvSpPr>
          <p:cNvPr id="1036" name="矩形 1035"/>
          <p:cNvSpPr/>
          <p:nvPr/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0"/>
            <a:endParaRPr lang="en-US" altLang="en-US" sz="1400" b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7" name="日期占位符 1036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1038" name="标题 1037"/>
          <p:cNvSpPr>
            <a:spLocks noGrp="1"/>
          </p:cNvSpPr>
          <p:nvPr>
            <p:ph type="title"/>
          </p:nvPr>
        </p:nvSpPr>
        <p:spPr>
          <a:xfrm>
            <a:off x="311151" y="0"/>
            <a:ext cx="11582400" cy="1087438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 anchor="ctr" anchorCtr="0"/>
          <a:p>
            <a:pPr lvl="0" indent="0"/>
            <a:r>
              <a:rPr lang="en-US" altLang="zh-CN"/>
              <a:t>Click to edit Master title style</a:t>
            </a:r>
            <a:endParaRPr lang="en-US" altLang="zh-CN"/>
          </a:p>
        </p:txBody>
      </p:sp>
      <p:pic>
        <p:nvPicPr>
          <p:cNvPr id="1039" name="图片 1038" descr="hab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25498">
            <a:off x="3083984" y="6267450"/>
            <a:ext cx="296333" cy="4968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40" name="组合 1039"/>
          <p:cNvGrpSpPr/>
          <p:nvPr/>
        </p:nvGrpSpPr>
        <p:grpSpPr>
          <a:xfrm rot="264869">
            <a:off x="220133" y="5657850"/>
            <a:ext cx="1049867" cy="352425"/>
            <a:chOff x="0" y="0"/>
            <a:chExt cx="1329" cy="596"/>
          </a:xfrm>
        </p:grpSpPr>
        <p:pic>
          <p:nvPicPr>
            <p:cNvPr id="1041" name="图片 1040" descr="haba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4260956">
              <a:off x="365" y="-361"/>
              <a:ext cx="592" cy="13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2" name="未知"/>
            <p:cNvSpPr/>
            <p:nvPr userDrawn="1"/>
          </p:nvSpPr>
          <p:spPr>
            <a:xfrm rot="4245780">
              <a:off x="374" y="-369"/>
              <a:ext cx="586" cy="1324"/>
            </a:xfrm>
            <a:custGeom>
              <a:avLst/>
              <a:gdLst/>
              <a:ahLst/>
              <a:cxnLst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43" name="组合 1042"/>
          <p:cNvGrpSpPr/>
          <p:nvPr/>
        </p:nvGrpSpPr>
        <p:grpSpPr>
          <a:xfrm rot="1366339" flipV="1">
            <a:off x="1428751" y="5967413"/>
            <a:ext cx="867833" cy="292100"/>
            <a:chOff x="0" y="0"/>
            <a:chExt cx="1329" cy="596"/>
          </a:xfrm>
        </p:grpSpPr>
        <p:pic>
          <p:nvPicPr>
            <p:cNvPr id="1044" name="图片 1043" descr="haba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4260956">
              <a:off x="365" y="-361"/>
              <a:ext cx="592" cy="13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5" name="未知"/>
            <p:cNvSpPr/>
            <p:nvPr userDrawn="1"/>
          </p:nvSpPr>
          <p:spPr>
            <a:xfrm rot="4245780">
              <a:off x="374" y="-369"/>
              <a:ext cx="586" cy="1324"/>
            </a:xfrm>
            <a:custGeom>
              <a:avLst/>
              <a:gdLst/>
              <a:ahLst/>
              <a:cxnLst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45000"/>
                  </a:schemeClr>
                </a:gs>
                <a:gs pos="100000">
                  <a:schemeClr val="hlink">
                    <a:alpha val="4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18 0.16535 C -0.27587 0.10476 -0.25556 0.0444 -0.20625 0.01688 C -0.15695 -0.01064 -0.0342 0.00277 -2.77778E-7 3.92229E-6 " pathEditMode="relative" ptsTypes="aaA">
                                      <p:cBhvr>
                                        <p:cTn id="1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9358 -0.04237 C -0.08611 -0.04098 -0.06545 -0.04237 -0.04879 -0.03357 C -0.03212 -0.02477 -0.00521 0.00138 0.00625 0.01041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6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11129 -0.06273 C -0.10486 -0.05486 -0.09167 -0.02569 -0.07309 -0.01527 C -0.05452 -0.00486 -0.01528 -0.00324 2.22222E-6 -2.96296E-6 " pathEditMode="relative" rAng="0" ptsTypes="aaa">
                                      <p:cBhvr>
                                        <p:cTn id="25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2400" b="1" i="0" u="none" kern="1200" baseline="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1" i="0" u="none" kern="1200" baseline="0">
          <a:solidFill>
            <a:schemeClr val="accent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.png"/><Relationship Id="rId7" Type="http://schemas.openxmlformats.org/officeDocument/2006/relationships/slide" Target="slide1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7.wmf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034155" y="681355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zh-CN" sz="72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第二单元</a:t>
            </a:r>
            <a:endParaRPr lang="zh-CN" altLang="zh-CN" sz="72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93260" y="1870075"/>
            <a:ext cx="293751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72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百分数</a:t>
            </a:r>
            <a:endParaRPr lang="zh-CN" altLang="en-US" sz="72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13617" y="3139440"/>
            <a:ext cx="256349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32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第一节   折扣</a:t>
            </a:r>
            <a:endParaRPr lang="zh-CN" altLang="en-US" sz="3200" strike="noStrike" noProof="1">
              <a:blipFill>
                <a:blip r:embed="rId1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文本框 2"/>
          <p:cNvSpPr txBox="1"/>
          <p:nvPr/>
        </p:nvSpPr>
        <p:spPr>
          <a:xfrm>
            <a:off x="1868488" y="876300"/>
            <a:ext cx="79921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、商品的折扣都是以商品原价为单位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“1”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的。（  </a:t>
            </a:r>
            <a:r>
              <a:rPr lang="zh-CN" altLang="en-US" sz="240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09038" y="760730"/>
            <a:ext cx="48958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4400" b="0" strike="noStrike" noProof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√</a:t>
            </a:r>
            <a:endParaRPr lang="en-US" altLang="zh-CN" sz="4400" b="0" strike="noStrike" noProof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20483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1"/>
          <p:cNvSpPr txBox="1"/>
          <p:nvPr/>
        </p:nvSpPr>
        <p:spPr>
          <a:xfrm>
            <a:off x="1782763" y="803275"/>
            <a:ext cx="79946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、一件商品原价是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元，打九折卖是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元钱。（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45856" y="696595"/>
            <a:ext cx="69342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4000" strike="noStrike" noProof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endParaRPr lang="zh-CN" altLang="en-US" sz="4000" strike="noStrike" noProof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5076" y="1436998"/>
            <a:ext cx="30429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 fontAlgn="base"/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100</a:t>
            </a:r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90%=90</a:t>
            </a:r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21508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文本框 2"/>
          <p:cNvSpPr txBox="1"/>
          <p:nvPr/>
        </p:nvSpPr>
        <p:spPr>
          <a:xfrm>
            <a:off x="1673225" y="766763"/>
            <a:ext cx="76873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、一种商品降价了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％，也就是打了九折。（ 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955" y="677545"/>
            <a:ext cx="551815" cy="6400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 fontAlgn="base"/>
            <a:r>
              <a:rPr lang="zh-CN" altLang="en-US" sz="3600" strike="noStrike" noProof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endParaRPr lang="zh-CN" altLang="en-US" sz="3600" strike="noStrike" noProof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22531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792602" y="800100"/>
            <a:ext cx="171323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 w="28575" cmpd="sng"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 scaled="1"/>
                  </a:gradFill>
                  <a:prstDash val="solid"/>
                </a:ln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（三）选择</a:t>
            </a:r>
            <a:endParaRPr lang="zh-CN" altLang="en-US" sz="2400" strike="noStrike" noProof="1">
              <a:ln w="28575" cmpd="sng"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 scaled="1"/>
                </a:gradFill>
                <a:prstDash val="solid"/>
              </a:ln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600000" scaled="0"/>
              </a:gradFill>
              <a:effectLst>
                <a:outerShdw blurRad="50800" dist="38100" algn="l" rotWithShape="0">
                  <a:srgbClr val="0070C0">
                    <a:alpha val="4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sp>
        <p:nvSpPr>
          <p:cNvPr id="23554" name="文本框 2"/>
          <p:cNvSpPr txBox="1"/>
          <p:nvPr/>
        </p:nvSpPr>
        <p:spPr>
          <a:xfrm>
            <a:off x="1792288" y="1350963"/>
            <a:ext cx="8299450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、王老师买了一个篮球，原价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90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元，现在商场七折出售，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现在买这个篮球用了多少元？下面列式正确的是（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5" name="文本框 3"/>
          <p:cNvSpPr txBox="1"/>
          <p:nvPr/>
        </p:nvSpPr>
        <p:spPr>
          <a:xfrm>
            <a:off x="2489200" y="2714943"/>
            <a:ext cx="3087370" cy="23069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90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×（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－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70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％）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90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70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％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90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÷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70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％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37338" y="1946903"/>
            <a:ext cx="5130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36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B</a:t>
            </a:r>
            <a:endParaRPr lang="en-US" altLang="zh-CN" sz="3600" strike="noStrike" noProof="1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600000" scaled="0"/>
              </a:gradFill>
              <a:effectLst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23557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747000" y="1209675"/>
            <a:ext cx="901700" cy="474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矩形 2"/>
          <p:cNvSpPr/>
          <p:nvPr/>
        </p:nvSpPr>
        <p:spPr>
          <a:xfrm>
            <a:off x="5006975" y="1235075"/>
            <a:ext cx="263525" cy="39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4579" name="文本框 1"/>
          <p:cNvSpPr txBox="1"/>
          <p:nvPr/>
        </p:nvSpPr>
        <p:spPr>
          <a:xfrm>
            <a:off x="1519238" y="531495"/>
            <a:ext cx="9063990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、叔叔买了一台空调，原价是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4800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元，现在商店打八折出售，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现在买这台电脑可以省多少元？下面列式不正确的是（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0" name="文本框 2"/>
          <p:cNvSpPr txBox="1"/>
          <p:nvPr/>
        </p:nvSpPr>
        <p:spPr>
          <a:xfrm>
            <a:off x="2254250" y="2199958"/>
            <a:ext cx="3248660" cy="19380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4800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×（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80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4800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4800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80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4800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80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35491" y="1155065"/>
            <a:ext cx="48895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en-US" altLang="zh-CN" sz="3600" strike="noStrike" noProof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C</a:t>
            </a:r>
            <a:endParaRPr lang="en-US" altLang="zh-CN" sz="3600" strike="noStrike" noProof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24582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文本框 1"/>
          <p:cNvSpPr txBox="1"/>
          <p:nvPr/>
        </p:nvSpPr>
        <p:spPr>
          <a:xfrm>
            <a:off x="1652588" y="727075"/>
            <a:ext cx="8141970" cy="212280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、现在商场八五折出售商品，小玲买了一件衣服，比原价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节省了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22.5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元，这件衣服原件是（     ）元。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150    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200   	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100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95207" y="3371850"/>
            <a:ext cx="418020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22.5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÷（</a:t>
            </a:r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1-85%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）</a:t>
            </a:r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=150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6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27876" y="1345565"/>
            <a:ext cx="5130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3600" strike="noStrike" noProof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A</a:t>
            </a:r>
            <a:endParaRPr lang="en-US" altLang="zh-CN" sz="3600" strike="noStrike" noProof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25604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文本框 1"/>
          <p:cNvSpPr txBox="1"/>
          <p:nvPr/>
        </p:nvSpPr>
        <p:spPr>
          <a:xfrm>
            <a:off x="1720850" y="879475"/>
            <a:ext cx="7241540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、一件衬衣打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折，现价比原价降低（     ）</a:t>
            </a:r>
            <a:endParaRPr lang="zh-CN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60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12.5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76770" y="843280"/>
            <a:ext cx="66992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en-US" altLang="zh-CN" sz="3200" strike="noStrike" noProof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C</a:t>
            </a:r>
            <a:endParaRPr lang="en-US" altLang="zh-CN" sz="3200" strike="noStrike" noProof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26627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1"/>
          <p:cNvSpPr txBox="1"/>
          <p:nvPr/>
        </p:nvSpPr>
        <p:spPr>
          <a:xfrm>
            <a:off x="1552575" y="815975"/>
            <a:ext cx="9065260" cy="17532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、一条裙子原价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430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元，现打九折出售，比原价便宜（ </a:t>
            </a:r>
            <a:r>
              <a:rPr lang="zh-CN" altLang="en-US" sz="240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430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90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          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430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×（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1+90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430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×（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1-9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％）     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430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×（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1-90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96020" y="879475"/>
            <a:ext cx="8788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lvl="1" algn="ctr" fontAlgn="base"/>
            <a:r>
              <a:rPr lang="en-US" altLang="zh-CN" sz="3600" strike="noStrike" noProof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D</a:t>
            </a:r>
            <a:endParaRPr lang="en-US" altLang="zh-CN" sz="3600" strike="noStrike" noProof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27651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文本框 1"/>
          <p:cNvSpPr txBox="1"/>
          <p:nvPr/>
        </p:nvSpPr>
        <p:spPr>
          <a:xfrm>
            <a:off x="1735138" y="782638"/>
            <a:ext cx="7533640" cy="23069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17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、某品牌的牛仔裤降价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％，表示的意义为（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、比原价降低了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85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、比原价上涨了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、是原价的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85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97545" y="846449"/>
            <a:ext cx="5130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3600" strike="noStrike" noProof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C</a:t>
            </a:r>
            <a:endParaRPr lang="en-US" altLang="zh-CN" sz="3600" strike="noStrike" noProof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pic>
        <p:nvPicPr>
          <p:cNvPr id="28675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文本框 1"/>
          <p:cNvSpPr txBox="1"/>
          <p:nvPr/>
        </p:nvSpPr>
        <p:spPr>
          <a:xfrm>
            <a:off x="1663700" y="823913"/>
            <a:ext cx="8298180" cy="23069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、某商场一件儿童上衣原价为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元，降价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％后，又提价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％，此时这件儿童上衣售价是（     ）元。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99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100          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110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01841" y="1457960"/>
            <a:ext cx="5130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3600" strike="noStrike" noProof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A</a:t>
            </a:r>
            <a:endParaRPr lang="en-US" altLang="zh-CN" sz="3600" strike="noStrike" noProof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08872" y="3580758"/>
            <a:ext cx="580199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100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×（</a:t>
            </a:r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1-10%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）×（</a:t>
            </a:r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1+10%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）</a:t>
            </a:r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=99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6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29700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614169" y="775969"/>
            <a:ext cx="477393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一、基础知识轻松练，与课本同步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71370" y="1233169"/>
            <a:ext cx="171323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（一）填空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sp>
        <p:nvSpPr>
          <p:cNvPr id="12291" name="文本框 5"/>
          <p:cNvSpPr txBox="1"/>
          <p:nvPr/>
        </p:nvSpPr>
        <p:spPr>
          <a:xfrm>
            <a:off x="2452688" y="1790700"/>
            <a:ext cx="6617970" cy="19380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、原价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元现价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元，打了（       ）折。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原价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元现价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元。打了（       ）折。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原价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元现价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元，打了（      ）折。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一架钢琴的原价是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10000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元，便宜了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1000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打了（       ）折。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88100" y="1790700"/>
            <a:ext cx="112014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zh-CN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七五折       </a:t>
            </a:r>
            <a:endParaRPr lang="zh-CN" altLang="zh-CN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88100" y="2149475"/>
            <a:ext cx="112014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zh-CN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八折       </a:t>
            </a:r>
            <a:endParaRPr lang="zh-CN" altLang="zh-CN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15100" y="2522219"/>
            <a:ext cx="112014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zh-CN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七折       </a:t>
            </a:r>
            <a:endParaRPr lang="zh-CN" altLang="zh-CN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79544" y="3253740"/>
            <a:ext cx="1120141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zh-CN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九折       </a:t>
            </a:r>
            <a:endParaRPr lang="zh-CN" altLang="zh-CN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175" y="3710940"/>
            <a:ext cx="661035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已知原价和现价，求折扣：就用现价除以原价，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结果用百分数表示，同时在答语中体现出来。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9440" y="4533900"/>
            <a:ext cx="263144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 fontAlgn="base"/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3</a:t>
            </a:r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÷</a:t>
            </a:r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4</a:t>
            </a:r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＝</a:t>
            </a:r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0.75=75%</a:t>
            </a:r>
            <a:endParaRPr lang="en-US" altLang="zh-CN" sz="2400" strike="noStrike" noProof="1">
              <a:gradFill>
                <a:gsLst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  <a:p>
            <a:pPr algn="l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答：打了七五折。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12298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4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1"/>
          <p:cNvSpPr txBox="1"/>
          <p:nvPr/>
        </p:nvSpPr>
        <p:spPr>
          <a:xfrm>
            <a:off x="1762125" y="796925"/>
            <a:ext cx="616839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、三六折是（ 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 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360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 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3.6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83056" y="796290"/>
            <a:ext cx="40322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2400" strike="noStrike" noProof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A</a:t>
            </a:r>
            <a:endParaRPr lang="en-US" altLang="zh-CN" sz="2400" strike="noStrike" noProof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30723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9348788" y="868363"/>
            <a:ext cx="677863" cy="490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1746" name="文本框 1"/>
          <p:cNvSpPr txBox="1"/>
          <p:nvPr/>
        </p:nvSpPr>
        <p:spPr>
          <a:xfrm>
            <a:off x="1602105" y="752793"/>
            <a:ext cx="8756650" cy="28613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、一本图书的原件是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21.5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元，现在按原价的六折出售，便宜了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多少元？（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21.5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60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21.5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×（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1-60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21.5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60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 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1903" y="1371593"/>
            <a:ext cx="5130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3600" strike="noStrike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B</a:t>
            </a:r>
            <a:endParaRPr lang="en-US" altLang="zh-CN" sz="3600" strike="noStrike" noProof="1">
              <a:solidFill>
                <a:schemeClr val="accent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31748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608763" y="659765"/>
            <a:ext cx="467423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bliqueBottomLeft"/>
              <a:lightRig rig="threePt" dir="t"/>
            </a:scene3d>
            <a:sp3d extrusionH="285750">
              <a:extrusionClr>
                <a:srgbClr val="A0D0F2"/>
              </a:extrusionClr>
            </a:sp3d>
          </a:bodyPr>
          <a:p>
            <a:pPr algn="ctr" fontAlgn="base"/>
            <a:r>
              <a:rPr lang="zh-CN" altLang="en-US" sz="3200" strike="noStrike" noProof="1">
                <a:blipFill>
                  <a:blip r:embed="rId1"/>
                  <a:tile tx="0" ty="0" sx="100000" sy="100000" flip="none" algn="b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二、重点、难点过关训练</a:t>
            </a:r>
            <a:endParaRPr lang="zh-CN" altLang="en-US" sz="3200" strike="noStrike" noProof="1">
              <a:blipFill>
                <a:blip r:embed="rId1"/>
                <a:tile tx="0" ty="0" sx="100000" sy="100000" flip="none" algn="b"/>
              </a:blip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770" name="文本框 2"/>
          <p:cNvSpPr txBox="1"/>
          <p:nvPr/>
        </p:nvSpPr>
        <p:spPr>
          <a:xfrm>
            <a:off x="1695450" y="1431925"/>
            <a:ext cx="8453120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、一台液晶电视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6000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元，若打七五折出售，可降价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2000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这句话对么？如果不对，应降价多少呢？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59352" y="2927985"/>
            <a:ext cx="443484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>
              <a:lnSpc>
                <a:spcPct val="150000"/>
              </a:lnSpc>
            </a:pPr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6000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×（</a:t>
            </a:r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1-75%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）</a:t>
            </a:r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=1500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6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  <a:p>
            <a:pPr algn="l" fontAlgn="base">
              <a:lnSpc>
                <a:spcPct val="150000"/>
              </a:lnSpc>
            </a:pP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答：不对。应降价</a:t>
            </a:r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1500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元。</a:t>
            </a:r>
            <a:endParaRPr lang="zh-CN" altLang="en-US" sz="2400" strike="noStrike" noProof="1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6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32772" name="Picture 25" descr="worldmap_ani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文本框 1"/>
          <p:cNvSpPr txBox="1"/>
          <p:nvPr/>
        </p:nvSpPr>
        <p:spPr>
          <a:xfrm>
            <a:off x="1733550" y="852488"/>
            <a:ext cx="84493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、书店打七五折售书，小丽买书花了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元，少花了多少钱？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23478" y="1716405"/>
            <a:ext cx="287337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15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÷</a:t>
            </a:r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75%=20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6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  <a:p>
            <a:pPr algn="l" fontAlgn="base"/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20-15=5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6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  <a:p>
            <a:pPr algn="l" fontAlgn="base"/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答：少花了</a:t>
            </a:r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5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元</a:t>
            </a:r>
            <a:endParaRPr lang="zh-CN" altLang="en-US" sz="2400" strike="noStrike" noProof="1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6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33795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1"/>
          <p:cNvSpPr txBox="1"/>
          <p:nvPr/>
        </p:nvSpPr>
        <p:spPr>
          <a:xfrm>
            <a:off x="1893888" y="1012825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18" name="文本框 2"/>
          <p:cNvSpPr txBox="1"/>
          <p:nvPr/>
        </p:nvSpPr>
        <p:spPr>
          <a:xfrm>
            <a:off x="1709738" y="830263"/>
            <a:ext cx="8605520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23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、一服装店搞促销，全部商品按七五折出售，妈妈买了一件</a:t>
            </a:r>
            <a:endParaRPr lang="zh-CN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原价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280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元的毛衣，妈妈交给售货员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元，应找回多少钱？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03129" y="2209800"/>
            <a:ext cx="321246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280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75%=210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6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  <a:p>
            <a:pPr algn="ctr" fontAlgn="base"/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300-210=90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6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  <a:p>
            <a:pPr algn="l" fontAlgn="base"/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答：应找回</a:t>
            </a:r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90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元。</a:t>
            </a:r>
            <a:endParaRPr lang="zh-CN" altLang="en-US" sz="2400" strike="noStrike" noProof="1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6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34820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文本框 1"/>
          <p:cNvSpPr txBox="1"/>
          <p:nvPr/>
        </p:nvSpPr>
        <p:spPr>
          <a:xfrm>
            <a:off x="1636713" y="742950"/>
            <a:ext cx="8909050" cy="19380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、李林和戴安买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恤衫，李林在甲商店买了两件，戴安在乙商店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也买了两件。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两个商店的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恤衫的定价相同，李林说他买两件恤衫付的钱数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比戴安付的少，李林的说法是对的，还是错的？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96795" y="2266315"/>
            <a:ext cx="94869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0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甲商店</a:t>
            </a:r>
            <a:endParaRPr lang="zh-CN" altLang="en-US" sz="20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3263" y="2662238"/>
            <a:ext cx="159702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6868" name="文本框 6"/>
          <p:cNvSpPr txBox="1"/>
          <p:nvPr/>
        </p:nvSpPr>
        <p:spPr>
          <a:xfrm>
            <a:off x="2297113" y="2755900"/>
            <a:ext cx="94869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>
                <a:latin typeface="Arial" panose="020B0604020202020204" pitchFamily="34" charset="0"/>
                <a:ea typeface="宋体" panose="02010600030101010101" pitchFamily="2" charset="-122"/>
              </a:rPr>
              <a:t>七五折</a:t>
            </a:r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36298" y="4618038"/>
            <a:ext cx="309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endParaRPr lang="zh-CN" altLang="en-US" sz="72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98058" y="3426460"/>
            <a:ext cx="94869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000" strike="noStrike" noProof="1">
                <a:gradFill>
                  <a:gsLst>
                    <a:gs pos="0">
                      <a:srgbClr val="FFDA32"/>
                    </a:gs>
                    <a:gs pos="100000">
                      <a:srgbClr val="EA2768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+mn-ea"/>
              </a:rPr>
              <a:t>乙商店</a:t>
            </a:r>
            <a:endParaRPr lang="zh-CN" altLang="en-US" sz="20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0">
                    <a:srgbClr val="FFDA32"/>
                  </a:gs>
                  <a:gs pos="100000">
                    <a:srgbClr val="EA2768"/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52625" y="3822700"/>
            <a:ext cx="1636713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6872" name="文本框 10"/>
          <p:cNvSpPr txBox="1"/>
          <p:nvPr/>
        </p:nvSpPr>
        <p:spPr>
          <a:xfrm>
            <a:off x="1914525" y="4160838"/>
            <a:ext cx="171323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购买一件后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第二件半价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27899" y="2298700"/>
            <a:ext cx="363220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假设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	T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恤衫的定价为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100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元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47515" y="2726049"/>
            <a:ext cx="457327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一件售价：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100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75%=75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75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2=150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17679" y="3425825"/>
            <a:ext cx="309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endParaRPr lang="zh-CN" altLang="en-US" sz="200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86895" y="3703949"/>
            <a:ext cx="283400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第一件售价：</a:t>
            </a:r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100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元</a:t>
            </a:r>
            <a:endParaRPr lang="zh-CN" altLang="en-US" sz="2400" strike="noStrike" noProof="1">
              <a:gradFill>
                <a:gsLst>
                  <a:gs pos="50000">
                    <a:srgbClr val="1F5FBF"/>
                  </a:gs>
                  <a:gs pos="50000">
                    <a:srgbClr val="1F5FBF"/>
                  </a:gs>
                  <a:gs pos="50000">
                    <a:srgbClr val="1F5FBF"/>
                  </a:gs>
                  <a:gs pos="50000">
                    <a:srgbClr val="1F5FBF"/>
                  </a:gs>
                  <a:gs pos="0">
                    <a:srgbClr val="1486CB"/>
                  </a:gs>
                  <a:gs pos="0">
                    <a:srgbClr val="1486CB"/>
                  </a:gs>
                  <a:gs pos="0">
                    <a:srgbClr val="1486CB"/>
                  </a:gs>
                  <a:gs pos="0">
                    <a:srgbClr val="1486CB"/>
                  </a:gs>
                  <a:gs pos="100000">
                    <a:srgbClr val="2A34B2"/>
                  </a:gs>
                  <a:gs pos="100000">
                    <a:srgbClr val="2A34B2"/>
                  </a:gs>
                  <a:gs pos="100000">
                    <a:srgbClr val="2A34B2"/>
                  </a:gs>
                  <a:gs pos="100000">
                    <a:srgbClr val="2A34B2"/>
                  </a:gs>
                </a:gsLst>
                <a:lin ang="6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14185" y="4161149"/>
            <a:ext cx="443865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第二件售价：</a:t>
            </a:r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100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÷</a:t>
            </a:r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2=50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gradFill>
                <a:gsLst>
                  <a:gs pos="50000">
                    <a:srgbClr val="1F5FBF"/>
                  </a:gs>
                  <a:gs pos="50000">
                    <a:srgbClr val="1F5FBF"/>
                  </a:gs>
                  <a:gs pos="50000">
                    <a:srgbClr val="1F5FBF"/>
                  </a:gs>
                  <a:gs pos="50000">
                    <a:srgbClr val="1F5FBF"/>
                  </a:gs>
                  <a:gs pos="0">
                    <a:srgbClr val="1486CB"/>
                  </a:gs>
                  <a:gs pos="0">
                    <a:srgbClr val="1486CB"/>
                  </a:gs>
                  <a:gs pos="0">
                    <a:srgbClr val="1486CB"/>
                  </a:gs>
                  <a:gs pos="0">
                    <a:srgbClr val="1486CB"/>
                  </a:gs>
                  <a:gs pos="100000">
                    <a:srgbClr val="2A34B2"/>
                  </a:gs>
                  <a:gs pos="100000">
                    <a:srgbClr val="2A34B2"/>
                  </a:gs>
                  <a:gs pos="100000">
                    <a:srgbClr val="2A34B2"/>
                  </a:gs>
                  <a:gs pos="100000">
                    <a:srgbClr val="2A34B2"/>
                  </a:gs>
                </a:gsLst>
                <a:lin ang="6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93260" y="4618349"/>
            <a:ext cx="281305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2400" strike="noStrike" noProof="1">
                <a:gradFill>
                  <a:gsLst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100+50=150</a:t>
            </a:r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gradFill>
                <a:gsLst>
                  <a:gs pos="50000">
                    <a:srgbClr val="1F5FBF"/>
                  </a:gs>
                  <a:gs pos="50000">
                    <a:srgbClr val="1F5FBF"/>
                  </a:gs>
                  <a:gs pos="50000">
                    <a:srgbClr val="1F5FBF"/>
                  </a:gs>
                  <a:gs pos="50000">
                    <a:srgbClr val="1F5FBF"/>
                  </a:gs>
                  <a:gs pos="0">
                    <a:srgbClr val="1486CB"/>
                  </a:gs>
                  <a:gs pos="0">
                    <a:srgbClr val="1486CB"/>
                  </a:gs>
                  <a:gs pos="0">
                    <a:srgbClr val="1486CB"/>
                  </a:gs>
                  <a:gs pos="0">
                    <a:srgbClr val="1486CB"/>
                  </a:gs>
                  <a:gs pos="100000">
                    <a:srgbClr val="2A34B2"/>
                  </a:gs>
                  <a:gs pos="100000">
                    <a:srgbClr val="2A34B2"/>
                  </a:gs>
                  <a:gs pos="100000">
                    <a:srgbClr val="2A34B2"/>
                  </a:gs>
                  <a:gs pos="100000">
                    <a:srgbClr val="2A34B2"/>
                  </a:gs>
                </a:gsLst>
                <a:lin ang="6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87215" y="5165725"/>
            <a:ext cx="38557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gradFill>
                  <a:gsLst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50000">
                      <a:srgbClr val="1F5FBF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0">
                      <a:srgbClr val="1486CB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  <a:gs pos="100000">
                      <a:srgbClr val="2A34B2"/>
                    </a:gs>
                  </a:gsLst>
                  <a:lin ang="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答：李林的说法是错误的。</a:t>
            </a:r>
            <a:endParaRPr lang="zh-CN" altLang="en-US" sz="2400" strike="noStrike" noProof="1">
              <a:gradFill>
                <a:gsLst>
                  <a:gs pos="50000">
                    <a:srgbClr val="1F5FBF"/>
                  </a:gs>
                  <a:gs pos="50000">
                    <a:srgbClr val="1F5FBF"/>
                  </a:gs>
                  <a:gs pos="50000">
                    <a:srgbClr val="1F5FBF"/>
                  </a:gs>
                  <a:gs pos="50000">
                    <a:srgbClr val="1F5FBF"/>
                  </a:gs>
                  <a:gs pos="0">
                    <a:srgbClr val="1486CB"/>
                  </a:gs>
                  <a:gs pos="0">
                    <a:srgbClr val="1486CB"/>
                  </a:gs>
                  <a:gs pos="0">
                    <a:srgbClr val="1486CB"/>
                  </a:gs>
                  <a:gs pos="0">
                    <a:srgbClr val="1486CB"/>
                  </a:gs>
                  <a:gs pos="100000">
                    <a:srgbClr val="2A34B2"/>
                  </a:gs>
                  <a:gs pos="100000">
                    <a:srgbClr val="2A34B2"/>
                  </a:gs>
                  <a:gs pos="100000">
                    <a:srgbClr val="2A34B2"/>
                  </a:gs>
                  <a:gs pos="100000">
                    <a:srgbClr val="2A34B2"/>
                  </a:gs>
                </a:gsLst>
                <a:lin ang="6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36880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文本框 1"/>
          <p:cNvSpPr txBox="1"/>
          <p:nvPr/>
        </p:nvSpPr>
        <p:spPr>
          <a:xfrm>
            <a:off x="1550988" y="693738"/>
            <a:ext cx="9132887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、某商店出售服装，原价一套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430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元，现在打九折出售，而一位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顾客打算最高出价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370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元购买，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若双方都坚持自己的价格不变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你认为能否成交？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00592" y="2006600"/>
            <a:ext cx="474281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  <a:tileRect l="-100000" t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商店售价：</a:t>
            </a:r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  <a:tileRect l="-100000" t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430</a:t>
            </a:r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  <a:tileRect l="-100000" t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  <a:tileRect l="-100000" t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90%=387</a:t>
            </a:r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  <a:tileRect l="-100000" t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1"/>
                <a:tileRect l="-100000" t="-10000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47010" y="2741294"/>
            <a:ext cx="211836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387</a:t>
            </a:r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元＞</a:t>
            </a:r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370</a:t>
            </a:r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元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96157" y="3363594"/>
            <a:ext cx="232537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答：不能成交。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37893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640522" y="727075"/>
            <a:ext cx="793686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32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三、从课本到奥数</a:t>
            </a:r>
            <a:r>
              <a:rPr lang="en-US" altLang="zh-CN" sz="32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——</a:t>
            </a:r>
            <a:r>
              <a:rPr lang="zh-CN" altLang="en-US" sz="32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小升初考试的直通车</a:t>
            </a:r>
            <a:endParaRPr lang="zh-CN" altLang="en-US" sz="3200" strike="noStrike" noProof="1">
              <a:blipFill>
                <a:blip r:embed="rId1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39938" name="文本框 2"/>
          <p:cNvSpPr txBox="1"/>
          <p:nvPr/>
        </p:nvSpPr>
        <p:spPr>
          <a:xfrm>
            <a:off x="1641475" y="1306513"/>
            <a:ext cx="8449310" cy="23069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、一箱啤酒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瓶装，每瓶价格相同。节日期间，甲乙两商店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同时出售这样的啤酒，采取了不同的促销方法。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甲商店：买一箱打八折；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乙商店：买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瓶送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瓶。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如果买一箱啤酒，到哪个商店去买比较便宜？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简要说出理由。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939" name="文本框 2"/>
          <p:cNvSpPr txBox="1"/>
          <p:nvPr/>
        </p:nvSpPr>
        <p:spPr>
          <a:xfrm>
            <a:off x="2306638" y="3592513"/>
            <a:ext cx="37033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假设每瓶啤酒的售价为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06949" y="4050024"/>
            <a:ext cx="618807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l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甲商店：一箱价格：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12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80%=9.6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en-US" altLang="zh-CN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06949" y="4507224"/>
            <a:ext cx="140716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l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乙商店：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78630" y="5878824"/>
            <a:ext cx="38557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答：到乙商店买比较便宜。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71757" y="4964424"/>
            <a:ext cx="209359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9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1=9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72072" y="5421624"/>
            <a:ext cx="16941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9.6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元＞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9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元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61092" y="4634224"/>
            <a:ext cx="512381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买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3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送一    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12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÷（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3+1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）×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3=9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（瓶）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39946" name="Picture 25" descr="worldmap_ani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4" grpId="0"/>
      <p:bldP spid="5" grpId="0"/>
      <p:bldP spid="11" grpId="0"/>
      <p:bldP spid="9" grpId="0"/>
      <p:bldP spid="10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文本框 1"/>
          <p:cNvSpPr txBox="1"/>
          <p:nvPr/>
        </p:nvSpPr>
        <p:spPr>
          <a:xfrm>
            <a:off x="1600200" y="755650"/>
            <a:ext cx="8911590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、【思维训练题】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2014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年元旦期间，欧亚商场开展购物促销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活动：凡购物总额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超过两千元的部分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可以享受七五折优惠。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李云家要买一台售价为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1900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元的排油烟机，张红家要买一台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1500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元的蚕丝被。两家合着买比分着买少花多少钱？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68550" y="2432685"/>
            <a:ext cx="263144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分开买的总售价：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23149" y="2432685"/>
            <a:ext cx="300355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（均未超过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2000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元）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09210" y="2889885"/>
            <a:ext cx="349123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1500+1900=3400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68550" y="3472174"/>
            <a:ext cx="263144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合着买的总售价：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09210" y="3472174"/>
            <a:ext cx="349123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1500+1900=3400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en-US" altLang="zh-CN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26100" y="3929374"/>
            <a:ext cx="245745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3400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元＞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2000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元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51705" y="4386574"/>
            <a:ext cx="57607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超过两千部分：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3400—2000=1400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19405" y="4843774"/>
            <a:ext cx="355155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1400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75%=1050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19722" y="5300974"/>
            <a:ext cx="349123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2000+1050=3050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40997" y="5758174"/>
            <a:ext cx="344868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3400—3050=350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12904" y="6102985"/>
            <a:ext cx="528256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答：两家合着买比分着买少花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350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元。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40973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文本框 2"/>
          <p:cNvSpPr txBox="1"/>
          <p:nvPr/>
        </p:nvSpPr>
        <p:spPr>
          <a:xfrm>
            <a:off x="1790700" y="815975"/>
            <a:ext cx="8909050" cy="19380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、某书店对顾客有一项优惠，凡是购买一种图书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本以上就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打九折出售，某学校到书店购买甲、乙两种图书，其中乙种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图书是甲种图书册数的 ，只有甲种图书得到了九折的优惠，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这时买甲种图书所付的钱数是买乙种图书所付钱数的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倍，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已知乙种图书每本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元。那么甲种图书的原价是多少元？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1986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76875" y="1500188"/>
          <a:ext cx="2270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39700" imgH="393700" progId="Equation.KSEE3">
                  <p:embed/>
                </p:oleObj>
              </mc:Choice>
              <mc:Fallback>
                <p:oleObj name="" r:id="rId1" imgW="139700" imgH="393700" progId="Equation.KSEE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76875" y="1500188"/>
                        <a:ext cx="227013" cy="638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427724" y="2735574"/>
            <a:ext cx="48895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甲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96765" y="2735574"/>
            <a:ext cx="48895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乙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41989" name="文本框 3"/>
          <p:cNvSpPr txBox="1"/>
          <p:nvPr/>
        </p:nvSpPr>
        <p:spPr>
          <a:xfrm>
            <a:off x="2292350" y="3938588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数量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0" name="文本框 4"/>
          <p:cNvSpPr txBox="1"/>
          <p:nvPr/>
        </p:nvSpPr>
        <p:spPr>
          <a:xfrm>
            <a:off x="2292350" y="3200400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总价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1" name="文本框 6"/>
          <p:cNvSpPr txBox="1"/>
          <p:nvPr/>
        </p:nvSpPr>
        <p:spPr>
          <a:xfrm>
            <a:off x="2292350" y="4668838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单价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2" name="文本框 8"/>
          <p:cNvSpPr txBox="1"/>
          <p:nvPr/>
        </p:nvSpPr>
        <p:spPr>
          <a:xfrm>
            <a:off x="2514600" y="3559175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÷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3" name="文本框 9"/>
          <p:cNvSpPr txBox="1"/>
          <p:nvPr/>
        </p:nvSpPr>
        <p:spPr>
          <a:xfrm>
            <a:off x="2412048" y="4395788"/>
            <a:ext cx="551815" cy="39751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4" name="文本框 10"/>
          <p:cNvSpPr txBox="1"/>
          <p:nvPr/>
        </p:nvSpPr>
        <p:spPr>
          <a:xfrm>
            <a:off x="3413125" y="3200400"/>
            <a:ext cx="1503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2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：   </a:t>
            </a:r>
            <a:r>
              <a:rPr lang="en-US" altLang="en-US" sz="24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5" name="文本框 11"/>
          <p:cNvSpPr txBox="1"/>
          <p:nvPr/>
        </p:nvSpPr>
        <p:spPr>
          <a:xfrm>
            <a:off x="3427413" y="3938588"/>
            <a:ext cx="1503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5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：   </a:t>
            </a:r>
            <a:r>
              <a:rPr lang="en-US" altLang="en-US" sz="24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1996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27413" y="4559300"/>
          <a:ext cx="26193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152400" imgH="393700" progId="Equation.KSEE3">
                  <p:embed/>
                </p:oleObj>
              </mc:Choice>
              <mc:Fallback>
                <p:oleObj name="" r:id="rId3" imgW="152400" imgH="393700" progId="Equation.KSEE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7413" y="4559300"/>
                        <a:ext cx="261937" cy="677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7" name="文本框 14"/>
          <p:cNvSpPr txBox="1"/>
          <p:nvPr/>
        </p:nvSpPr>
        <p:spPr>
          <a:xfrm>
            <a:off x="4016375" y="4670425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1998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97400" y="4519613"/>
          <a:ext cx="2540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139700" imgH="393700" progId="Equation.KSEE3">
                  <p:embed/>
                </p:oleObj>
              </mc:Choice>
              <mc:Fallback>
                <p:oleObj name="" r:id="rId5" imgW="139700" imgH="3937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7400" y="4519613"/>
                        <a:ext cx="254000" cy="717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1541778" y="5236844"/>
            <a:ext cx="171323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最简整数比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24262" y="5236844"/>
            <a:ext cx="108140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6  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： 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5</a:t>
            </a:r>
            <a:endParaRPr lang="en-US" altLang="zh-CN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634351" y="2743200"/>
            <a:ext cx="496570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甲的现在售价：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6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÷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5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6=7.2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634671" y="3200400"/>
            <a:ext cx="493077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甲的原来售价：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7.2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÷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90%=8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776910" y="3746500"/>
            <a:ext cx="402526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答：甲种图书的原价是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8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元。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405438" y="2813050"/>
            <a:ext cx="0" cy="325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476875" y="2813050"/>
            <a:ext cx="0" cy="325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006" name="Picture 25" descr="worldmap_ani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1990" grpId="0"/>
      <p:bldP spid="41994" grpId="0"/>
      <p:bldP spid="41989" grpId="0"/>
      <p:bldP spid="41995" grpId="0"/>
      <p:bldP spid="41992" grpId="0"/>
      <p:bldP spid="41993" grpId="0"/>
      <p:bldP spid="41991" grpId="0"/>
      <p:bldP spid="41997" grpId="0"/>
      <p:bldP spid="17" grpId="0"/>
      <p:bldP spid="18" grpId="0"/>
      <p:bldP spid="19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文本框 1"/>
          <p:cNvSpPr txBox="1"/>
          <p:nvPr/>
        </p:nvSpPr>
        <p:spPr>
          <a:xfrm>
            <a:off x="1698625" y="755650"/>
            <a:ext cx="753110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、某超市有一种皮鞋原价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168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元，若要九折出售，打折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后的价钱是（       ）元。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90444" y="1578610"/>
            <a:ext cx="617601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已知原价和折扣，求现价：现价</a:t>
            </a:r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=</a:t>
            </a:r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原价×折扣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13000" y="2035810"/>
            <a:ext cx="346646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 fontAlgn="base"/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168</a:t>
            </a:r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90%=151.2</a:t>
            </a:r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</a:t>
            </a:r>
            <a:r>
              <a:rPr lang="zh-CN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元）</a:t>
            </a:r>
            <a:endParaRPr lang="zh-CN" altLang="zh-CN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10367" y="1121410"/>
            <a:ext cx="94551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151.2</a:t>
            </a:r>
            <a:endParaRPr lang="en-US" altLang="zh-CN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pic>
        <p:nvPicPr>
          <p:cNvPr id="13317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文本框 2"/>
          <p:cNvSpPr txBox="1"/>
          <p:nvPr/>
        </p:nvSpPr>
        <p:spPr>
          <a:xfrm>
            <a:off x="1662113" y="790575"/>
            <a:ext cx="9061450" cy="23069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、厦门到广州的飞机票价是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860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元，张老师想从网上订购一张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从厦门到广州的飞机票，云路票务中心的机票以九五折出售，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但要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加收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35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元的送票费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。海天票务中心的机票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不打折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，但免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收送票费。请你帮张老师算一算从哪家票务中心购买机票更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省钱？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33939" y="2619375"/>
            <a:ext cx="535495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云路票务中心：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860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95%=817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93324" y="2619375"/>
            <a:ext cx="281305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817+35=852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4257" y="3200400"/>
            <a:ext cx="232537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海天票务中心：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59307" y="3200400"/>
            <a:ext cx="99758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860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元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7210" y="3879215"/>
            <a:ext cx="211836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860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元＞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852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元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44113" y="4549140"/>
            <a:ext cx="63042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答：张老师从云路票务中心购买机票更划算。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43016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文本框 1"/>
          <p:cNvSpPr txBox="1"/>
          <p:nvPr/>
        </p:nvSpPr>
        <p:spPr>
          <a:xfrm>
            <a:off x="1552575" y="819150"/>
            <a:ext cx="908685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、原价为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瓶的饮料，甲乙丙丁四个超市以不同的方式销售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甲：打八五折                  乙：买四送一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丙：满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80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                丁：买够了百元打七五折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如果买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瓶，去哪家超市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最省钱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，去哪家和哪家超市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省同样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钱？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34" name="文本框 1"/>
          <p:cNvSpPr txBox="1"/>
          <p:nvPr/>
        </p:nvSpPr>
        <p:spPr>
          <a:xfrm>
            <a:off x="2203450" y="2740025"/>
            <a:ext cx="46266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买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瓶的售价：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5=100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（元）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04085" y="3196590"/>
            <a:ext cx="365506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甲：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100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85%=85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34553" y="3653790"/>
            <a:ext cx="447992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乙：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20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÷（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4+1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）×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4=16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（瓶）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70332" y="3653790"/>
            <a:ext cx="243268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16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5=80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03767" y="4200525"/>
            <a:ext cx="338264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丙：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100—20=80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04085" y="4657725"/>
            <a:ext cx="365506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丁：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100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75%=75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（元）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04085" y="5114925"/>
            <a:ext cx="661035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答：去丁超市最省钱，去乙和丙超市省同样的钱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44041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701482" y="739140"/>
            <a:ext cx="140779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>
                <a:rot lat="0" lon="600000" rev="0"/>
              </a:camera>
              <a:lightRig rig="threePt" dir="t"/>
            </a:scene3d>
          </a:bodyPr>
          <a:p>
            <a:pPr algn="ctr" fontAlgn="base"/>
            <a:r>
              <a:rPr lang="zh-CN" altLang="en-US" sz="3200" strike="noStrike" noProof="1">
                <a:ln w="0" cmpd="sng">
                  <a:solidFill>
                    <a:srgbClr val="FFFFFF"/>
                  </a:solidFill>
                  <a:prstDash val="solid"/>
                </a:ln>
                <a:blipFill>
                  <a:blip r:embed="rId1">
                    <a:alphaModFix amt="99000"/>
                  </a:blip>
                  <a:tile tx="139700" sx="59000" sy="42000" algn="b"/>
                </a:blipFill>
                <a:effectLst>
                  <a:glow rad="139700">
                    <a:srgbClr val="809CE2">
                      <a:alpha val="40000"/>
                    </a:srgbClr>
                  </a:glo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知识窗</a:t>
            </a:r>
            <a:endParaRPr lang="zh-CN" altLang="en-US" sz="3200" strike="noStrike" noProof="1">
              <a:ln w="0" cmpd="sng">
                <a:solidFill>
                  <a:srgbClr val="FFFFFF"/>
                </a:solidFill>
                <a:prstDash val="solid"/>
              </a:ln>
              <a:blipFill>
                <a:blip r:embed="rId1">
                  <a:alphaModFix amt="99000"/>
                </a:blip>
                <a:tile tx="139700" sx="59000" sy="42000" algn="b"/>
              </a:blipFill>
              <a:effectLst>
                <a:glow rad="139700">
                  <a:srgbClr val="809CE2">
                    <a:alpha val="40000"/>
                  </a:srgbClr>
                </a:glow>
              </a:effectLst>
            </a:endParaRPr>
          </a:p>
        </p:txBody>
      </p:sp>
      <p:sp>
        <p:nvSpPr>
          <p:cNvPr id="45058" name="文本框 2"/>
          <p:cNvSpPr txBox="1"/>
          <p:nvPr/>
        </p:nvSpPr>
        <p:spPr>
          <a:xfrm>
            <a:off x="1782763" y="1317625"/>
            <a:ext cx="7697470" cy="41541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偷偷地看（         ）       注意地看（         ）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粗略地看（         ）       尽情的看（         ）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向周围看（         ）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聚精会神地看（           ） 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上上下下地看（           ）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怀着崇敬的心情看（          ） 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27755" y="1317625"/>
            <a:ext cx="7950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窥视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33055" y="1318260"/>
            <a:ext cx="7950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注视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27755" y="2041525"/>
            <a:ext cx="7950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浏览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3055" y="2041525"/>
            <a:ext cx="7950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饱览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27755" y="2772410"/>
            <a:ext cx="7950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环视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22775" y="3551549"/>
            <a:ext cx="7950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凝视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22775" y="4282440"/>
            <a:ext cx="7950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打量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72682" y="4975225"/>
            <a:ext cx="7950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瞻仰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文本框 2"/>
          <p:cNvSpPr txBox="1"/>
          <p:nvPr/>
        </p:nvSpPr>
        <p:spPr>
          <a:xfrm>
            <a:off x="1758950" y="827088"/>
            <a:ext cx="81457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、一种彩电打八六折销售，现在价格是（     ）的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86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26019" y="827397"/>
            <a:ext cx="7950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原价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pic>
        <p:nvPicPr>
          <p:cNvPr id="14339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框 1"/>
          <p:cNvSpPr txBox="1"/>
          <p:nvPr/>
        </p:nvSpPr>
        <p:spPr>
          <a:xfrm>
            <a:off x="1819275" y="889000"/>
            <a:ext cx="78409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、一双皮鞋现价比原价低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％，就是打（       ）折。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76830" y="1579873"/>
            <a:ext cx="205549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 fontAlgn="base"/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1—18%=82%</a:t>
            </a:r>
            <a:endParaRPr lang="en-US" altLang="zh-CN" sz="2400" strike="noStrike" noProof="1">
              <a:gradFill>
                <a:gsLst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861" y="888365"/>
            <a:ext cx="110109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八二折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pic>
        <p:nvPicPr>
          <p:cNvPr id="15364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文本框 1"/>
          <p:cNvSpPr txBox="1"/>
          <p:nvPr/>
        </p:nvSpPr>
        <p:spPr>
          <a:xfrm>
            <a:off x="1709738" y="766763"/>
            <a:ext cx="814324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、某超市有一种皮鞋原价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168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元，若要打九折出售，打折后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的价钱是（      ）元。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96341" y="1132840"/>
            <a:ext cx="94551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151.2</a:t>
            </a:r>
            <a:endParaRPr lang="en-US" altLang="zh-CN" sz="2400" strike="noStrike" noProof="1">
              <a:gradFill>
                <a:gsLst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pic>
        <p:nvPicPr>
          <p:cNvPr id="16387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722753" y="796922"/>
            <a:ext cx="171323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（二）判断</a:t>
            </a:r>
            <a:endParaRPr lang="zh-CN" altLang="en-US" sz="2400" strike="noStrike" noProof="1">
              <a:gradFill>
                <a:gsLst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sp>
        <p:nvSpPr>
          <p:cNvPr id="17410" name="文本框 3"/>
          <p:cNvSpPr txBox="1"/>
          <p:nvPr/>
        </p:nvSpPr>
        <p:spPr>
          <a:xfrm>
            <a:off x="2039938" y="1387475"/>
            <a:ext cx="5391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、九五折就是原价的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95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％。（ 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60770" y="1306830"/>
            <a:ext cx="90360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en-US" altLang="zh-CN" sz="4400" strike="noStrike" noProof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√</a:t>
            </a:r>
            <a:endParaRPr lang="en-US" altLang="zh-CN" sz="4400" strike="noStrike" noProof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pic>
        <p:nvPicPr>
          <p:cNvPr id="17412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1"/>
          <p:cNvSpPr txBox="1"/>
          <p:nvPr/>
        </p:nvSpPr>
        <p:spPr>
          <a:xfrm>
            <a:off x="1673225" y="876300"/>
            <a:ext cx="78397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、现价是打八折销售，现价比原价便宜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80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％。（ 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95842" y="1516373"/>
            <a:ext cx="185229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50000">
                      <a:srgbClr val="3474CB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0">
                      <a:srgbClr val="03BEC1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  <a:gs pos="100000">
                      <a:srgbClr val="8E52D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1-80%=20%</a:t>
            </a:r>
            <a:endParaRPr lang="en-US" altLang="zh-CN" sz="2400" strike="noStrike" noProof="1">
              <a:gradFill>
                <a:gsLst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50000">
                    <a:srgbClr val="3474CB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0">
                    <a:srgbClr val="03BEC1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  <a:gs pos="100000">
                    <a:srgbClr val="8E52D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93749" y="778510"/>
            <a:ext cx="64198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3600" strike="noStrike" noProof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endParaRPr lang="zh-CN" altLang="en-US" sz="3600" strike="noStrike" noProof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18436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1"/>
          <p:cNvSpPr txBox="1"/>
          <p:nvPr/>
        </p:nvSpPr>
        <p:spPr>
          <a:xfrm>
            <a:off x="1735138" y="520383"/>
            <a:ext cx="8037195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、一种游戏卡先提价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15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％，后来又按原价的八五折出售，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     现价与原价相等。（          ）</a:t>
            </a:r>
            <a:endParaRPr lang="en-US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8074" y="1877060"/>
            <a:ext cx="667131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 fontAlgn="base"/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假设原价为</a:t>
            </a:r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“1” </a:t>
            </a:r>
            <a:endParaRPr lang="en-US" altLang="zh-CN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  <a:p>
            <a:pPr algn="l" fontAlgn="base"/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1</a:t>
            </a:r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×（</a:t>
            </a:r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1+15%</a:t>
            </a:r>
            <a:r>
              <a:rPr lang="zh-CN" altLang="en-US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r>
              <a:rPr lang="en-US" altLang="zh-CN" sz="2400" strike="noStrike" noProof="1"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85%=0.9775=97.75%</a:t>
            </a:r>
            <a:endParaRPr lang="en-US" altLang="zh-CN" sz="2400" strike="noStrike" noProof="1">
              <a:gradFill>
                <a:gsLst>
                  <a:gs pos="50000">
                    <a:srgbClr val="3474CB"/>
                  </a:gs>
                  <a:gs pos="0">
                    <a:srgbClr val="03BEC1"/>
                  </a:gs>
                  <a:gs pos="100000">
                    <a:srgbClr val="8E52DF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23166" y="1163948"/>
            <a:ext cx="64198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3600" strike="noStrike" noProof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×</a:t>
            </a:r>
            <a:endParaRPr lang="zh-CN" altLang="en-US" sz="3600" strike="noStrike" noProof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19460" name="Picture 25" descr="worldmap_ani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3" y="5699125"/>
            <a:ext cx="692150" cy="69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1C1C1C"/>
      </a:dk1>
      <a:lt1>
        <a:srgbClr val="FFFFFF"/>
      </a:lt1>
      <a:dk2>
        <a:srgbClr val="080808"/>
      </a:dk2>
      <a:lt2>
        <a:srgbClr val="DDDDDD"/>
      </a:lt2>
      <a:accent1>
        <a:srgbClr val="EE3516"/>
      </a:accent1>
      <a:accent2>
        <a:srgbClr val="F3BD33"/>
      </a:accent2>
      <a:accent3>
        <a:srgbClr val="FFFFFF"/>
      </a:accent3>
      <a:accent4>
        <a:srgbClr val="161616"/>
      </a:accent4>
      <a:accent5>
        <a:srgbClr val="F5AEAA"/>
      </a:accent5>
      <a:accent6>
        <a:srgbClr val="DAA92D"/>
      </a:accent6>
      <a:hlink>
        <a:srgbClr val="AED925"/>
      </a:hlink>
      <a:folHlink>
        <a:srgbClr val="4E9D4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>
          <a:noFill/>
          <a:miter/>
        </a:ln>
      </a:spPr>
      <a:bodyPr wrap="square" anchor="t">
        <a:spAutoFit/>
      </a:bodyPr>
      <a:lstStyle>
        <a:defPPr lvl="0">
          <a:defRPr lang="en-US" altLang="zh-CN" sz="1200">
            <a:latin typeface="Arial" panose="020B0604020202020204" pitchFamily="34" charset="0"/>
            <a:ea typeface="Arial" panose="020B0604020202020204" pitchFamily="34" charset="0"/>
          </a:defRPr>
        </a:defPPr>
      </a:lstStyle>
    </a:txDef>
  </a:objectDefaults>
  <a:extraClrSchemeLst>
    <a:extraClrScheme>
      <a:clrScheme name="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EE3516"/>
        </a:accent1>
        <a:accent2>
          <a:srgbClr val="F3BD33"/>
        </a:accent2>
        <a:accent3>
          <a:srgbClr val="FFFFFF"/>
        </a:accent3>
        <a:accent4>
          <a:srgbClr val="161616"/>
        </a:accent4>
        <a:accent5>
          <a:srgbClr val="F5AEAA"/>
        </a:accent5>
        <a:accent6>
          <a:srgbClr val="DAA92D"/>
        </a:accent6>
        <a:hlink>
          <a:srgbClr val="AED925"/>
        </a:hlink>
        <a:folHlink>
          <a:srgbClr val="4E9D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25A757"/>
        </a:accent1>
        <a:accent2>
          <a:srgbClr val="8DA955"/>
        </a:accent2>
        <a:accent3>
          <a:srgbClr val="FFFFFF"/>
        </a:accent3>
        <a:accent4>
          <a:srgbClr val="161616"/>
        </a:accent4>
        <a:accent5>
          <a:srgbClr val="ABD0B5"/>
        </a:accent5>
        <a:accent6>
          <a:srgbClr val="7E974C"/>
        </a:accent6>
        <a:hlink>
          <a:srgbClr val="D5B35D"/>
        </a:hlink>
        <a:folHlink>
          <a:srgbClr val="B86A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EFC119"/>
        </a:accent1>
        <a:accent2>
          <a:srgbClr val="8CCF49"/>
        </a:accent2>
        <a:accent3>
          <a:srgbClr val="FFFFFF"/>
        </a:accent3>
        <a:accent4>
          <a:srgbClr val="161616"/>
        </a:accent4>
        <a:accent5>
          <a:srgbClr val="F5DCAA"/>
        </a:accent5>
        <a:accent6>
          <a:srgbClr val="7DB941"/>
        </a:accent6>
        <a:hlink>
          <a:srgbClr val="74D3FE"/>
        </a:hlink>
        <a:folHlink>
          <a:srgbClr val="3075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3508</Words>
  <Application>WPS 演示</Application>
  <PresentationFormat>On-screen Show</PresentationFormat>
  <Paragraphs>378</Paragraphs>
  <Slides>32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70" baseType="lpstr">
      <vt:lpstr>Arial</vt:lpstr>
      <vt:lpstr>宋体</vt:lpstr>
      <vt:lpstr>Wingdings</vt:lpstr>
      <vt:lpstr>Verdana</vt:lpstr>
      <vt:lpstr>Oxygen</vt:lpstr>
      <vt:lpstr>方圆魂心体</vt:lpstr>
      <vt:lpstr>Latha</vt:lpstr>
      <vt:lpstr>Times New Roman</vt:lpstr>
      <vt:lpstr>Arial Black</vt:lpstr>
      <vt:lpstr>微软雅黑</vt:lpstr>
      <vt:lpstr>Calibri</vt:lpstr>
      <vt:lpstr>Lucida Sans Unicode</vt:lpstr>
      <vt:lpstr>黑体</vt:lpstr>
      <vt:lpstr>华文中宋</vt:lpstr>
      <vt:lpstr>Arial Unicode MS</vt:lpstr>
      <vt:lpstr>Batang</vt:lpstr>
      <vt:lpstr>Constantia</vt:lpstr>
      <vt:lpstr>Symbol</vt:lpstr>
      <vt:lpstr>HY견고딕</vt:lpstr>
      <vt:lpstr>Adobe Myungjo Std M</vt:lpstr>
      <vt:lpstr>Gulim</vt:lpstr>
      <vt:lpstr>HY헤드라인M</vt:lpstr>
      <vt:lpstr>HY각헤드라인M</vt:lpstr>
      <vt:lpstr>Monotype Sorts</vt:lpstr>
      <vt:lpstr>Wingdings</vt:lpstr>
      <vt:lpstr>Calibri Light</vt:lpstr>
      <vt:lpstr>仿宋_GB2312</vt:lpstr>
      <vt:lpstr>仿宋</vt:lpstr>
      <vt:lpstr>楷体_GB2312</vt:lpstr>
      <vt:lpstr>新宋体</vt:lpstr>
      <vt:lpstr>Batang</vt:lpstr>
      <vt:lpstr>Courier New</vt:lpstr>
      <vt:lpstr>Dotum</vt:lpstr>
      <vt:lpstr>Cambria</vt:lpstr>
      <vt:lpstr>1_Default Design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Testpc1</dc:creator>
  <cp:lastModifiedBy>偏执</cp:lastModifiedBy>
  <cp:revision>640</cp:revision>
  <dcterms:created xsi:type="dcterms:W3CDTF">2005-01-06T00:36:03Z</dcterms:created>
  <dcterms:modified xsi:type="dcterms:W3CDTF">2026-03-22T08:26:26Z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FB6AE04B23C54F03AA60C36DDEAB33DD_13</vt:lpwstr>
  </property>
</Properties>
</file>