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sldIdLst>
    <p:sldId id="746" r:id="rId3"/>
    <p:sldId id="743" r:id="rId4"/>
    <p:sldId id="748" r:id="rId5"/>
    <p:sldId id="749" r:id="rId6"/>
    <p:sldId id="750" r:id="rId7"/>
    <p:sldId id="747" r:id="rId8"/>
    <p:sldId id="742" r:id="rId9"/>
    <p:sldId id="744" r:id="rId10"/>
    <p:sldId id="745" r:id="rId11"/>
    <p:sldId id="733" r:id="rId12"/>
    <p:sldId id="739" r:id="rId13"/>
    <p:sldId id="732" r:id="rId14"/>
  </p:sldIdLst>
  <p:sldSz cx="12192000" cy="6858000"/>
  <p:notesSz cx="6858000" cy="9144000"/>
  <p:embeddedFontLst>
    <p:embeddedFont>
      <p:font typeface="微软雅黑" panose="020B0503020204020204" charset="-122"/>
      <p:regular r:id="rId20"/>
    </p:embeddedFont>
    <p:embeddedFont>
      <p:font typeface="Calibri" panose="020F0502020204030204" charset="0"/>
      <p:regular r:id="rId21"/>
      <p:bold r:id="rId22"/>
      <p:italic r:id="rId23"/>
      <p:boldItalic r:id="rId24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0EF01"/>
    <a:srgbClr val="DD3E13"/>
    <a:srgbClr val="0F0FEF"/>
    <a:srgbClr val="816789"/>
    <a:srgbClr val="052BEB"/>
    <a:srgbClr val="0225BE"/>
    <a:srgbClr val="D70CE4"/>
    <a:srgbClr val="56D802"/>
    <a:srgbClr val="05F9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font" Target="fonts/font5.fntdata"/><Relationship Id="rId23" Type="http://schemas.openxmlformats.org/officeDocument/2006/relationships/font" Target="fonts/font4.fntdata"/><Relationship Id="rId22" Type="http://schemas.openxmlformats.org/officeDocument/2006/relationships/font" Target="fonts/font3.fntdata"/><Relationship Id="rId21" Type="http://schemas.openxmlformats.org/officeDocument/2006/relationships/font" Target="fonts/font2.fntdata"/><Relationship Id="rId20" Type="http://schemas.openxmlformats.org/officeDocument/2006/relationships/font" Target="fonts/font1.fntdata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08400" y="608400"/>
            <a:ext cx="10969200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608400" y="1515600"/>
            <a:ext cx="10969200" cy="473688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6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3.wmf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7.wmf"/><Relationship Id="rId1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8027" y="1003300"/>
            <a:ext cx="7253393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00000"/>
              </a:lnSpc>
            </a:pP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、图中阴影部分面积是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平方厘米 ，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AD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DB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CE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EB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，求三角形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ABC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141" name="组合 140"/>
          <p:cNvGrpSpPr/>
          <p:nvPr/>
        </p:nvGrpSpPr>
        <p:grpSpPr>
          <a:xfrm>
            <a:off x="7575973" y="2178473"/>
            <a:ext cx="4047913" cy="1538393"/>
            <a:chOff x="7894" y="3927"/>
            <a:chExt cx="5895" cy="2240"/>
          </a:xfrm>
        </p:grpSpPr>
        <p:sp>
          <p:nvSpPr>
            <p:cNvPr id="3" name="任意多边形 2"/>
            <p:cNvSpPr/>
            <p:nvPr/>
          </p:nvSpPr>
          <p:spPr>
            <a:xfrm rot="12780000">
              <a:off x="10757" y="5207"/>
              <a:ext cx="3032" cy="960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3032" h="960">
                  <a:moveTo>
                    <a:pt x="1496" y="0"/>
                  </a:moveTo>
                  <a:lnTo>
                    <a:pt x="3032" y="960"/>
                  </a:lnTo>
                  <a:lnTo>
                    <a:pt x="0" y="960"/>
                  </a:lnTo>
                  <a:lnTo>
                    <a:pt x="1496" y="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 sz="1800"/>
            </a:p>
          </p:txBody>
        </p:sp>
        <p:sp>
          <p:nvSpPr>
            <p:cNvPr id="138" name="任意多边形 137"/>
            <p:cNvSpPr/>
            <p:nvPr/>
          </p:nvSpPr>
          <p:spPr>
            <a:xfrm rot="12780000">
              <a:off x="8138" y="3988"/>
              <a:ext cx="4513" cy="967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4513" h="967">
                  <a:moveTo>
                    <a:pt x="11" y="0"/>
                  </a:moveTo>
                  <a:lnTo>
                    <a:pt x="4491" y="952"/>
                  </a:lnTo>
                  <a:lnTo>
                    <a:pt x="4513" y="967"/>
                  </a:lnTo>
                  <a:lnTo>
                    <a:pt x="1536" y="967"/>
                  </a:lnTo>
                  <a:lnTo>
                    <a:pt x="0" y="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/>
            </a:p>
          </p:txBody>
        </p:sp>
        <p:sp>
          <p:nvSpPr>
            <p:cNvPr id="139" name="任意多边形 138"/>
            <p:cNvSpPr/>
            <p:nvPr/>
          </p:nvSpPr>
          <p:spPr>
            <a:xfrm rot="12780000">
              <a:off x="7894" y="3927"/>
              <a:ext cx="4481" cy="1914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4481" h="1914">
                  <a:moveTo>
                    <a:pt x="1498" y="0"/>
                  </a:moveTo>
                  <a:lnTo>
                    <a:pt x="4481" y="1914"/>
                  </a:lnTo>
                  <a:lnTo>
                    <a:pt x="0" y="961"/>
                  </a:lnTo>
                  <a:lnTo>
                    <a:pt x="1498" y="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0"/>
            </a:p>
          </p:txBody>
        </p:sp>
      </p:grpSp>
      <p:sp>
        <p:nvSpPr>
          <p:cNvPr id="142" name="文本框 141"/>
          <p:cNvSpPr txBox="1"/>
          <p:nvPr/>
        </p:nvSpPr>
        <p:spPr>
          <a:xfrm>
            <a:off x="8621607" y="3674533"/>
            <a:ext cx="908473" cy="5016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665"/>
              <a:t>A</a:t>
            </a:r>
            <a:endParaRPr lang="en-US" altLang="zh-CN" sz="2665"/>
          </a:p>
        </p:txBody>
      </p:sp>
      <p:sp>
        <p:nvSpPr>
          <p:cNvPr id="143" name="文本框 142"/>
          <p:cNvSpPr txBox="1"/>
          <p:nvPr/>
        </p:nvSpPr>
        <p:spPr>
          <a:xfrm>
            <a:off x="9966960" y="3674533"/>
            <a:ext cx="908473" cy="5016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665"/>
              <a:t>D</a:t>
            </a:r>
            <a:endParaRPr lang="en-US" altLang="zh-CN" sz="2665"/>
          </a:p>
        </p:txBody>
      </p:sp>
      <p:sp>
        <p:nvSpPr>
          <p:cNvPr id="144" name="文本框 143"/>
          <p:cNvSpPr txBox="1"/>
          <p:nvPr/>
        </p:nvSpPr>
        <p:spPr>
          <a:xfrm>
            <a:off x="11283527" y="3674533"/>
            <a:ext cx="908473" cy="5016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665"/>
              <a:t>B</a:t>
            </a:r>
            <a:endParaRPr lang="en-US" altLang="zh-CN" sz="2665"/>
          </a:p>
        </p:txBody>
      </p:sp>
      <p:sp>
        <p:nvSpPr>
          <p:cNvPr id="145" name="文本框 144"/>
          <p:cNvSpPr txBox="1"/>
          <p:nvPr/>
        </p:nvSpPr>
        <p:spPr>
          <a:xfrm>
            <a:off x="7713133" y="914400"/>
            <a:ext cx="908473" cy="5016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665"/>
              <a:t>C</a:t>
            </a:r>
            <a:endParaRPr lang="en-US" altLang="zh-CN" sz="2665"/>
          </a:p>
        </p:txBody>
      </p:sp>
      <p:sp>
        <p:nvSpPr>
          <p:cNvPr id="146" name="文本框 145"/>
          <p:cNvSpPr txBox="1"/>
          <p:nvPr/>
        </p:nvSpPr>
        <p:spPr>
          <a:xfrm>
            <a:off x="9591040" y="2098040"/>
            <a:ext cx="908473" cy="5016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665"/>
              <a:t>E</a:t>
            </a:r>
            <a:endParaRPr lang="en-US" altLang="zh-CN" sz="2665"/>
          </a:p>
        </p:txBody>
      </p:sp>
      <p:sp>
        <p:nvSpPr>
          <p:cNvPr id="147" name="任意多边形 146"/>
          <p:cNvSpPr/>
          <p:nvPr/>
        </p:nvSpPr>
        <p:spPr>
          <a:xfrm rot="12780000">
            <a:off x="7743841" y="2236629"/>
            <a:ext cx="3099167" cy="663812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4513" h="967">
                <a:moveTo>
                  <a:pt x="11" y="0"/>
                </a:moveTo>
                <a:lnTo>
                  <a:pt x="4491" y="952"/>
                </a:lnTo>
                <a:lnTo>
                  <a:pt x="4513" y="967"/>
                </a:lnTo>
                <a:lnTo>
                  <a:pt x="1536" y="967"/>
                </a:lnTo>
                <a:lnTo>
                  <a:pt x="0" y="7"/>
                </a:lnTo>
                <a:lnTo>
                  <a:pt x="11" y="0"/>
                </a:lnTo>
                <a:close/>
              </a:path>
            </a:pathLst>
          </a:custGeom>
          <a:noFill/>
          <a:ln w="317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>
                    <a:lumMod val="65000"/>
                    <a:lumOff val="35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00"/>
          </a:p>
        </p:txBody>
      </p:sp>
      <p:sp>
        <p:nvSpPr>
          <p:cNvPr id="149" name="任意多边形 148"/>
          <p:cNvSpPr/>
          <p:nvPr/>
        </p:nvSpPr>
        <p:spPr>
          <a:xfrm rot="12780000">
            <a:off x="9541817" y="3057485"/>
            <a:ext cx="2081724" cy="659157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3032" h="960">
                <a:moveTo>
                  <a:pt x="1496" y="0"/>
                </a:moveTo>
                <a:lnTo>
                  <a:pt x="3032" y="960"/>
                </a:lnTo>
                <a:lnTo>
                  <a:pt x="0" y="960"/>
                </a:lnTo>
                <a:lnTo>
                  <a:pt x="1496" y="0"/>
                </a:lnTo>
                <a:close/>
              </a:path>
            </a:pathLst>
          </a:custGeom>
          <a:noFill/>
          <a:ln w="317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 sz="1800"/>
          </a:p>
        </p:txBody>
      </p:sp>
      <p:sp>
        <p:nvSpPr>
          <p:cNvPr id="152" name="任意多边形 151"/>
          <p:cNvSpPr/>
          <p:nvPr/>
        </p:nvSpPr>
        <p:spPr>
          <a:xfrm rot="12780000">
            <a:off x="7575913" y="2191904"/>
            <a:ext cx="3076776" cy="1314403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4481" h="1914">
                <a:moveTo>
                  <a:pt x="1498" y="0"/>
                </a:moveTo>
                <a:lnTo>
                  <a:pt x="4481" y="1914"/>
                </a:lnTo>
                <a:lnTo>
                  <a:pt x="0" y="961"/>
                </a:lnTo>
                <a:lnTo>
                  <a:pt x="1498" y="0"/>
                </a:lnTo>
                <a:close/>
              </a:path>
            </a:pathLst>
          </a:custGeom>
          <a:noFill/>
          <a:ln w="3175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00"/>
          </a:p>
        </p:txBody>
      </p:sp>
      <p:sp>
        <p:nvSpPr>
          <p:cNvPr id="153" name="任意多边形 152"/>
          <p:cNvSpPr/>
          <p:nvPr/>
        </p:nvSpPr>
        <p:spPr>
          <a:xfrm>
            <a:off x="8204200" y="1459653"/>
            <a:ext cx="3438313" cy="2211493"/>
          </a:xfrm>
          <a:custGeom>
            <a:avLst/>
            <a:gdLst>
              <a:gd name="connisteX0" fmla="*/ 0 w 2578735"/>
              <a:gd name="connsiteY0" fmla="*/ 0 h 1658620"/>
              <a:gd name="connisteX1" fmla="*/ 1643380 w 2578735"/>
              <a:gd name="connsiteY1" fmla="*/ 1658620 h 1658620"/>
              <a:gd name="connisteX2" fmla="*/ 2578735 w 2578735"/>
              <a:gd name="connsiteY2" fmla="*/ 1658620 h 1658620"/>
              <a:gd name="connisteX3" fmla="*/ 0 w 2578735"/>
              <a:gd name="connsiteY3" fmla="*/ 0 h 165862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2578735" h="1658620">
                <a:moveTo>
                  <a:pt x="0" y="0"/>
                </a:moveTo>
                <a:lnTo>
                  <a:pt x="1643380" y="1658620"/>
                </a:lnTo>
                <a:lnTo>
                  <a:pt x="2578735" y="1658620"/>
                </a:lnTo>
                <a:lnTo>
                  <a:pt x="0" y="0"/>
                </a:lnTo>
                <a:close/>
              </a:path>
            </a:pathLst>
          </a:custGeom>
          <a:noFill/>
          <a:ln w="3175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154" name="圆角矩形 153"/>
          <p:cNvSpPr/>
          <p:nvPr/>
        </p:nvSpPr>
        <p:spPr>
          <a:xfrm>
            <a:off x="3419687" y="1637453"/>
            <a:ext cx="1642533" cy="575733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155" name="圆角矩形 154"/>
          <p:cNvSpPr/>
          <p:nvPr/>
        </p:nvSpPr>
        <p:spPr>
          <a:xfrm>
            <a:off x="1509607" y="1638300"/>
            <a:ext cx="1642533" cy="575733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156" name="文本框 155"/>
          <p:cNvSpPr txBox="1"/>
          <p:nvPr/>
        </p:nvSpPr>
        <p:spPr>
          <a:xfrm>
            <a:off x="738293" y="3510280"/>
            <a:ext cx="763608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 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 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 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 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 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＝ 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40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（平方厘米）</a:t>
            </a:r>
            <a:endParaRPr lang="zh-CN" altLang="en-US" sz="3735" b="1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568113" y="4664287"/>
            <a:ext cx="872151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</a:rPr>
              <a:t>答：三角形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</a:rPr>
              <a:t>ABC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</a:rPr>
              <a:t>的面积为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</a:rPr>
              <a:t>40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</a:rPr>
              <a:t>平方厘米。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 bldLvl="0" animBg="1"/>
      <p:bldP spid="149" grpId="0" bldLvl="0" animBg="1"/>
      <p:bldP spid="147" grpId="1" animBg="1"/>
      <p:bldP spid="149" grpId="1" animBg="1"/>
      <p:bldP spid="153" grpId="0" bldLvl="0" animBg="1"/>
      <p:bldP spid="153" grpId="1" animBg="1"/>
      <p:bldP spid="152" grpId="0" bldLvl="0" animBg="1"/>
      <p:bldP spid="152" grpId="1" animBg="1"/>
      <p:bldP spid="154" grpId="0" bldLvl="0" animBg="1"/>
      <p:bldP spid="154" grpId="1" animBg="1"/>
      <p:bldP spid="155" grpId="0" bldLvl="0" animBg="1"/>
      <p:bldP spid="155" grpId="1" animBg="1"/>
      <p:bldP spid="156" grpId="0"/>
      <p:bldP spid="157" grpId="0"/>
      <p:bldP spid="156" grpId="1"/>
      <p:bldP spid="15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406242" y="1116642"/>
            <a:ext cx="11306787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、如下图，正方形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BEFG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的边长为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米，正方形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ABCD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的边长为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米，求阴影部分的面积。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11875" y="5228590"/>
            <a:ext cx="58991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506845" y="3860800"/>
            <a:ext cx="1367790" cy="1367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7874635" y="2728595"/>
            <a:ext cx="2499995" cy="2499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任意多边形 6"/>
          <p:cNvSpPr/>
          <p:nvPr/>
        </p:nvSpPr>
        <p:spPr>
          <a:xfrm>
            <a:off x="6512560" y="2757805"/>
            <a:ext cx="3832225" cy="2470785"/>
          </a:xfrm>
          <a:custGeom>
            <a:avLst/>
            <a:gdLst>
              <a:gd name="connsiteX0" fmla="*/ 0 w 6035"/>
              <a:gd name="connsiteY0" fmla="*/ 3891 h 3891"/>
              <a:gd name="connsiteX1" fmla="*/ 2123 w 6035"/>
              <a:gd name="connsiteY1" fmla="*/ 1746 h 3891"/>
              <a:gd name="connsiteX2" fmla="*/ 6035 w 6035"/>
              <a:gd name="connsiteY2" fmla="*/ 0 h 3891"/>
              <a:gd name="connsiteX3" fmla="*/ 0 w 6035"/>
              <a:gd name="connsiteY3" fmla="*/ 3891 h 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35" h="3891">
                <a:moveTo>
                  <a:pt x="0" y="3891"/>
                </a:moveTo>
                <a:lnTo>
                  <a:pt x="2123" y="1746"/>
                </a:lnTo>
                <a:lnTo>
                  <a:pt x="6035" y="0"/>
                </a:lnTo>
                <a:lnTo>
                  <a:pt x="0" y="389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8" name="直接连接符 7"/>
          <p:cNvCxnSpPr>
            <a:stCxn id="7" idx="2"/>
          </p:cNvCxnSpPr>
          <p:nvPr/>
        </p:nvCxnSpPr>
        <p:spPr>
          <a:xfrm flipH="1">
            <a:off x="7896225" y="2757805"/>
            <a:ext cx="2448560" cy="247078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569835" y="5228590"/>
            <a:ext cx="58991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479665" y="3502660"/>
            <a:ext cx="58991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403975" y="3502660"/>
            <a:ext cx="58991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354310" y="5228590"/>
            <a:ext cx="58991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E</a:t>
            </a: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426065" y="2399665"/>
            <a:ext cx="58991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F</a:t>
            </a: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593965" y="2370455"/>
            <a:ext cx="58991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G</a:t>
            </a: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任意多边形 14"/>
          <p:cNvSpPr/>
          <p:nvPr/>
        </p:nvSpPr>
        <p:spPr>
          <a:xfrm>
            <a:off x="6513830" y="4353560"/>
            <a:ext cx="1358900" cy="881380"/>
          </a:xfrm>
          <a:custGeom>
            <a:avLst/>
            <a:gdLst>
              <a:gd name="connsiteX0" fmla="*/ 0 w 2140"/>
              <a:gd name="connsiteY0" fmla="*/ 1388 h 1388"/>
              <a:gd name="connsiteX1" fmla="*/ 2135 w 2140"/>
              <a:gd name="connsiteY1" fmla="*/ 0 h 1388"/>
              <a:gd name="connsiteX2" fmla="*/ 2140 w 2140"/>
              <a:gd name="connsiteY2" fmla="*/ 1383 h 1388"/>
              <a:gd name="connsiteX3" fmla="*/ 0 w 2140"/>
              <a:gd name="connsiteY3" fmla="*/ 1388 h 1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0" h="1388">
                <a:moveTo>
                  <a:pt x="0" y="1388"/>
                </a:moveTo>
                <a:lnTo>
                  <a:pt x="2135" y="0"/>
                </a:lnTo>
                <a:lnTo>
                  <a:pt x="2140" y="1383"/>
                </a:lnTo>
                <a:lnTo>
                  <a:pt x="0" y="1388"/>
                </a:lnTo>
                <a:close/>
              </a:path>
            </a:pathLst>
          </a:custGeom>
          <a:solidFill>
            <a:schemeClr val="accent4">
              <a:alpha val="47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93040" y="2919095"/>
            <a:ext cx="6142990" cy="3538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连接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BF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△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ABH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和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△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CHF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的面积相等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所以阴影部分面积：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2=12.5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（平方米）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答：阴影部分面积是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12.5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平方米。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872730" y="4185920"/>
            <a:ext cx="58991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H</a:t>
            </a: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8" name="任意多边形 17"/>
          <p:cNvSpPr/>
          <p:nvPr/>
        </p:nvSpPr>
        <p:spPr>
          <a:xfrm>
            <a:off x="7872095" y="2760345"/>
            <a:ext cx="2481580" cy="1597660"/>
          </a:xfrm>
          <a:custGeom>
            <a:avLst/>
            <a:gdLst>
              <a:gd name="connsiteX0" fmla="*/ 13 w 3908"/>
              <a:gd name="connsiteY0" fmla="*/ 1732 h 2516"/>
              <a:gd name="connsiteX1" fmla="*/ 3908 w 3908"/>
              <a:gd name="connsiteY1" fmla="*/ 0 h 2516"/>
              <a:gd name="connsiteX2" fmla="*/ 0 w 3908"/>
              <a:gd name="connsiteY2" fmla="*/ 2516 h 2516"/>
              <a:gd name="connsiteX3" fmla="*/ 13 w 3908"/>
              <a:gd name="connsiteY3" fmla="*/ 1732 h 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8" h="2516">
                <a:moveTo>
                  <a:pt x="13" y="1732"/>
                </a:moveTo>
                <a:lnTo>
                  <a:pt x="3908" y="0"/>
                </a:lnTo>
                <a:lnTo>
                  <a:pt x="0" y="2516"/>
                </a:lnTo>
                <a:lnTo>
                  <a:pt x="13" y="1732"/>
                </a:lnTo>
                <a:close/>
              </a:path>
            </a:pathLst>
          </a:custGeom>
          <a:solidFill>
            <a:schemeClr val="accent4">
              <a:alpha val="47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>
            <a:off x="6522085" y="2743200"/>
            <a:ext cx="3832225" cy="2470785"/>
          </a:xfrm>
          <a:custGeom>
            <a:avLst/>
            <a:gdLst>
              <a:gd name="connsiteX0" fmla="*/ 0 w 6035"/>
              <a:gd name="connsiteY0" fmla="*/ 3891 h 3891"/>
              <a:gd name="connsiteX1" fmla="*/ 2123 w 6035"/>
              <a:gd name="connsiteY1" fmla="*/ 1746 h 3891"/>
              <a:gd name="connsiteX2" fmla="*/ 6035 w 6035"/>
              <a:gd name="connsiteY2" fmla="*/ 0 h 3891"/>
              <a:gd name="connsiteX3" fmla="*/ 0 w 6035"/>
              <a:gd name="connsiteY3" fmla="*/ 3891 h 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35" h="3891">
                <a:moveTo>
                  <a:pt x="0" y="3891"/>
                </a:moveTo>
                <a:lnTo>
                  <a:pt x="2123" y="1746"/>
                </a:lnTo>
                <a:lnTo>
                  <a:pt x="6035" y="0"/>
                </a:lnTo>
                <a:lnTo>
                  <a:pt x="0" y="3891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任意多边形 18"/>
          <p:cNvSpPr/>
          <p:nvPr/>
        </p:nvSpPr>
        <p:spPr>
          <a:xfrm>
            <a:off x="6503035" y="3856990"/>
            <a:ext cx="1372870" cy="1381125"/>
          </a:xfrm>
          <a:custGeom>
            <a:avLst/>
            <a:gdLst>
              <a:gd name="connsiteX0" fmla="*/ 0 w 2162"/>
              <a:gd name="connsiteY0" fmla="*/ 2175 h 2175"/>
              <a:gd name="connsiteX1" fmla="*/ 2162 w 2162"/>
              <a:gd name="connsiteY1" fmla="*/ 0 h 2175"/>
              <a:gd name="connsiteX2" fmla="*/ 2162 w 2162"/>
              <a:gd name="connsiteY2" fmla="*/ 2169 h 2175"/>
              <a:gd name="connsiteX3" fmla="*/ 0 w 2162"/>
              <a:gd name="connsiteY3" fmla="*/ 2175 h 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" h="2175">
                <a:moveTo>
                  <a:pt x="0" y="2175"/>
                </a:moveTo>
                <a:lnTo>
                  <a:pt x="2162" y="0"/>
                </a:lnTo>
                <a:lnTo>
                  <a:pt x="2162" y="2169"/>
                </a:lnTo>
                <a:lnTo>
                  <a:pt x="0" y="2175"/>
                </a:lnTo>
                <a:close/>
              </a:path>
            </a:pathLst>
          </a:custGeom>
          <a:noFill/>
          <a:ln w="28575"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4">
                    <a:alpha val="47000"/>
                  </a:schemeClr>
                </a:solidFill>
              </a14:hiddenFill>
            </a:ext>
          </a:ex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9" grpId="1"/>
      <p:bldP spid="10" grpId="1"/>
      <p:bldP spid="11" grpId="1"/>
      <p:bldP spid="12" grpId="1"/>
      <p:bldP spid="13" grpId="1"/>
      <p:bldP spid="14" grpId="1"/>
      <p:bldP spid="16" grpId="1"/>
      <p:bldP spid="17" grpId="0"/>
      <p:bldP spid="17" grpId="1"/>
      <p:bldP spid="15" grpId="0" animBg="1"/>
      <p:bldP spid="15" grpId="1" animBg="1"/>
      <p:bldP spid="18" grpId="0" bldLvl="0" animBg="1"/>
      <p:bldP spid="18" grpId="1" animBg="1"/>
      <p:bldP spid="6" grpId="0" bldLvl="0" animBg="1"/>
      <p:bldP spid="6" grpId="1" animBg="1"/>
      <p:bldP spid="19" grpId="0" bldLvl="0" animBg="1"/>
      <p:bldP spid="19" grpId="1" animBg="1"/>
      <p:bldP spid="6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442437" y="1083622"/>
            <a:ext cx="11306787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、简便运算 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66795" y="1083310"/>
          <a:ext cx="3465195" cy="852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600200" imgH="393700" progId="Equation.KSEE3">
                  <p:embed/>
                </p:oleObj>
              </mc:Choice>
              <mc:Fallback>
                <p:oleObj name="" r:id="rId1" imgW="1600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66795" y="1083310"/>
                        <a:ext cx="3465195" cy="852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28023" y="2338705"/>
          <a:ext cx="4895850" cy="852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2260600" imgH="393700" progId="Equation.KSEE3">
                  <p:embed/>
                </p:oleObj>
              </mc:Choice>
              <mc:Fallback>
                <p:oleObj name="" r:id="rId3" imgW="2260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28023" y="2338705"/>
                        <a:ext cx="4895850" cy="852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28341" y="3463290"/>
          <a:ext cx="4538345" cy="852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5" imgW="2095500" imgH="393700" progId="Equation.KSEE3">
                  <p:embed/>
                </p:oleObj>
              </mc:Choice>
              <mc:Fallback>
                <p:oleObj name="" r:id="rId5" imgW="20955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28341" y="3463290"/>
                        <a:ext cx="4538345" cy="852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28341" y="4443730"/>
          <a:ext cx="2091055" cy="852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7" imgW="965200" imgH="393700" progId="Equation.KSEE3">
                  <p:embed/>
                </p:oleObj>
              </mc:Choice>
              <mc:Fallback>
                <p:oleObj name="" r:id="rId7" imgW="965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28341" y="4443730"/>
                        <a:ext cx="2091055" cy="852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326131" y="5726748"/>
          <a:ext cx="467995" cy="357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9" imgW="215900" imgH="165100" progId="Equation.KSEE3">
                  <p:embed/>
                </p:oleObj>
              </mc:Choice>
              <mc:Fallback>
                <p:oleObj name="" r:id="rId9" imgW="215900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26131" y="5726748"/>
                        <a:ext cx="467995" cy="357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73222" y="1080447"/>
            <a:ext cx="11306787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、某市的出租车起步（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千米以内）价是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元，超过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千米而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千米以内按每千米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元计算；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千米以上部分每千米再加价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50%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。一乘客从火车站乘出租车回家，付给司机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26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元，试计算从火车站到这位乘客家有多远？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6440" y="3141345"/>
            <a:ext cx="10294620" cy="3538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千米以内：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超过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千米而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千米以内：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7-3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=4.8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（元）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千米以上：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26-5-4.8=16.2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（元）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1+50%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=1.8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（元）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16.2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1.8=9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（千米）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从火车站到家的距离：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7+9=16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（千米）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答：从火车站到这位乘客家有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千米。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311785" y="911860"/>
            <a:ext cx="9883140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4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、简便计算                  </a:t>
            </a:r>
            <a:r>
              <a:rPr lang="en-US" altLang="zh-CN" sz="4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1.5×12+7.2×8+15÷1.25+7.8</a:t>
            </a: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÷</a:t>
            </a:r>
            <a:endParaRPr lang="zh-CN" altLang="en-US" sz="4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818488" y="1186402"/>
                <a:ext cx="71999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8488" y="1186402"/>
                <a:ext cx="719998" cy="786177"/>
              </a:xfrm>
              <a:prstGeom prst="rect">
                <a:avLst/>
              </a:prstGeom>
              <a:blipFill rotWithShape="1">
                <a:blip r:embed="rId1"/>
                <a:stretch>
                  <a:fillRect l="-68" t="-28" r="56" b="3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本框 5"/>
          <p:cNvSpPr txBox="1"/>
          <p:nvPr/>
        </p:nvSpPr>
        <p:spPr>
          <a:xfrm>
            <a:off x="48980" y="2240255"/>
            <a:ext cx="104640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=1.5×12+7.2×8+1.5÷0.125+7.8×8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5"/>
          <p:cNvSpPr txBox="1"/>
          <p:nvPr/>
        </p:nvSpPr>
        <p:spPr>
          <a:xfrm>
            <a:off x="59540" y="2855435"/>
            <a:ext cx="104640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=1.5×12+7.2×8+1.5×8+7.8×8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5"/>
          <p:cNvSpPr txBox="1"/>
          <p:nvPr/>
        </p:nvSpPr>
        <p:spPr>
          <a:xfrm>
            <a:off x="14780" y="3386653"/>
            <a:ext cx="104640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=1.5×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12+8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+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7.2+7.8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×8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5780" y="3993299"/>
            <a:ext cx="104640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=1.5×20+15×8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5"/>
          <p:cNvSpPr txBox="1"/>
          <p:nvPr/>
        </p:nvSpPr>
        <p:spPr>
          <a:xfrm>
            <a:off x="5780" y="4726799"/>
            <a:ext cx="104640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=15×2+15×8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60260" y="5358029"/>
            <a:ext cx="46080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=15×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2+8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文本框 5"/>
          <p:cNvSpPr txBox="1"/>
          <p:nvPr/>
        </p:nvSpPr>
        <p:spPr>
          <a:xfrm>
            <a:off x="60260" y="6067260"/>
            <a:ext cx="46080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=150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8713" y="967740"/>
            <a:ext cx="11775440" cy="2392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00000"/>
              </a:lnSpc>
            </a:pP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、应用</a:t>
            </a: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    一个底面半径是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厘米的圆柱形玻璃器皿里装有一部分水，水中浸没着一个高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厘米的圆锥体铅锤。当铅锤从水中取出后 ，水面下降了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0.5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厘米。这个圆锥体的底面积是多少平方厘米？（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π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取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9287933" y="3535680"/>
            <a:ext cx="2015067" cy="2687320"/>
            <a:chOff x="10970" y="4176"/>
            <a:chExt cx="2380" cy="3174"/>
          </a:xfrm>
        </p:grpSpPr>
        <p:sp>
          <p:nvSpPr>
            <p:cNvPr id="4" name="圆柱形 3"/>
            <p:cNvSpPr/>
            <p:nvPr/>
          </p:nvSpPr>
          <p:spPr>
            <a:xfrm rot="10800000">
              <a:off x="10970" y="4176"/>
              <a:ext cx="2381" cy="3175"/>
            </a:xfrm>
            <a:prstGeom prst="can">
              <a:avLst/>
            </a:pr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grpSp>
          <p:nvGrpSpPr>
            <p:cNvPr id="20" name="组合 19"/>
            <p:cNvGrpSpPr/>
            <p:nvPr/>
          </p:nvGrpSpPr>
          <p:grpSpPr>
            <a:xfrm rot="0">
              <a:off x="11390" y="5155"/>
              <a:ext cx="1541" cy="2027"/>
              <a:chOff x="2535" y="4503"/>
              <a:chExt cx="1280" cy="2027"/>
            </a:xfrm>
            <a:solidFill>
              <a:schemeClr val="bg1">
                <a:lumMod val="50000"/>
              </a:schemeClr>
            </a:solidFill>
          </p:grpSpPr>
          <p:sp>
            <p:nvSpPr>
              <p:cNvPr id="18" name="任意多边形 17"/>
              <p:cNvSpPr/>
              <p:nvPr/>
            </p:nvSpPr>
            <p:spPr>
              <a:xfrm>
                <a:off x="2535" y="6190"/>
                <a:ext cx="1280" cy="340"/>
              </a:xfrm>
              <a:custGeom>
                <a:avLst/>
                <a:gdLst>
                  <a:gd name="adj" fmla="val 50000"/>
                  <a:gd name="a" fmla="pin 0 adj 100000"/>
                  <a:gd name="x1" fmla="*/ w a 200000"/>
                  <a:gd name="x2" fmla="*/ w a 100000"/>
                  <a:gd name="x3" fmla="+- x1 wd2 0"/>
                </a:gdLst>
                <a:ahLst/>
                <a:cxnLst>
                  <a:cxn ang="3">
                    <a:pos x="x2" y="t"/>
                  </a:cxn>
                  <a:cxn ang="cd2">
                    <a:pos x="x1" y="vc"/>
                  </a:cxn>
                  <a:cxn ang="cd4">
                    <a:pos x="l" y="b"/>
                  </a:cxn>
                  <a:cxn ang="cd4">
                    <a:pos x="x2" y="b"/>
                  </a:cxn>
                  <a:cxn ang="cd4">
                    <a:pos x="r" y="b"/>
                  </a:cxn>
                  <a:cxn ang="0">
                    <a:pos x="x3" y="vc"/>
                  </a:cxn>
                </a:cxnLst>
                <a:rect l="l" t="t" r="r" b="b"/>
                <a:pathLst>
                  <a:path w="1280" h="340">
                    <a:moveTo>
                      <a:pt x="640" y="0"/>
                    </a:moveTo>
                    <a:cubicBezTo>
                      <a:pt x="919" y="0"/>
                      <a:pt x="1157" y="46"/>
                      <a:pt x="1248" y="112"/>
                    </a:cubicBezTo>
                    <a:lnTo>
                      <a:pt x="1253" y="116"/>
                    </a:lnTo>
                    <a:lnTo>
                      <a:pt x="1280" y="195"/>
                    </a:lnTo>
                    <a:lnTo>
                      <a:pt x="1280" y="196"/>
                    </a:lnTo>
                    <a:cubicBezTo>
                      <a:pt x="1232" y="277"/>
                      <a:pt x="964" y="340"/>
                      <a:pt x="640" y="340"/>
                    </a:cubicBezTo>
                    <a:cubicBezTo>
                      <a:pt x="316" y="340"/>
                      <a:pt x="48" y="277"/>
                      <a:pt x="0" y="196"/>
                    </a:cubicBezTo>
                    <a:lnTo>
                      <a:pt x="0" y="195"/>
                    </a:lnTo>
                    <a:lnTo>
                      <a:pt x="27" y="116"/>
                    </a:lnTo>
                    <a:lnTo>
                      <a:pt x="32" y="112"/>
                    </a:lnTo>
                    <a:cubicBezTo>
                      <a:pt x="123" y="46"/>
                      <a:pt x="361" y="0"/>
                      <a:pt x="64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zh-CN">
                    <a:solidFill>
                      <a:schemeClr val="lt1"/>
                    </a:solidFill>
                  </a:defRPr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800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2562" y="4503"/>
                <a:ext cx="1226" cy="1803"/>
              </a:xfrm>
              <a:custGeom>
                <a:avLst/>
                <a:gdLst>
                  <a:gd name="adj" fmla="val 50000"/>
                  <a:gd name="a" fmla="pin 0 adj 100000"/>
                  <a:gd name="x1" fmla="*/ w a 200000"/>
                  <a:gd name="x2" fmla="*/ w a 100000"/>
                  <a:gd name="x3" fmla="+- x1 wd2 0"/>
                </a:gdLst>
                <a:ahLst/>
                <a:cxnLst>
                  <a:cxn ang="3">
                    <a:pos x="x2" y="t"/>
                  </a:cxn>
                  <a:cxn ang="cd2">
                    <a:pos x="x1" y="vc"/>
                  </a:cxn>
                  <a:cxn ang="cd4">
                    <a:pos x="l" y="b"/>
                  </a:cxn>
                  <a:cxn ang="cd4">
                    <a:pos x="x2" y="b"/>
                  </a:cxn>
                  <a:cxn ang="cd4">
                    <a:pos x="r" y="b"/>
                  </a:cxn>
                  <a:cxn ang="0">
                    <a:pos x="x3" y="vc"/>
                  </a:cxn>
                </a:cxnLst>
                <a:rect l="l" t="t" r="r" b="b"/>
                <a:pathLst>
                  <a:path w="1226" h="1803">
                    <a:moveTo>
                      <a:pt x="613" y="0"/>
                    </a:moveTo>
                    <a:lnTo>
                      <a:pt x="1226" y="1803"/>
                    </a:lnTo>
                    <a:lnTo>
                      <a:pt x="1221" y="1799"/>
                    </a:lnTo>
                    <a:cubicBezTo>
                      <a:pt x="1130" y="1733"/>
                      <a:pt x="892" y="1687"/>
                      <a:pt x="613" y="1687"/>
                    </a:cubicBezTo>
                    <a:cubicBezTo>
                      <a:pt x="334" y="1687"/>
                      <a:pt x="96" y="1733"/>
                      <a:pt x="5" y="1799"/>
                    </a:cubicBezTo>
                    <a:lnTo>
                      <a:pt x="0" y="1803"/>
                    </a:lnTo>
                    <a:lnTo>
                      <a:pt x="613" y="0"/>
                    </a:lnTo>
                    <a:close/>
                  </a:path>
                </a:pathLst>
              </a:custGeom>
              <a:grpFill/>
              <a:ln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zh-CN">
                    <a:solidFill>
                      <a:schemeClr val="lt1"/>
                    </a:solidFill>
                  </a:defRPr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800"/>
              </a:p>
            </p:txBody>
          </p:sp>
        </p:grpSp>
        <p:sp>
          <p:nvSpPr>
            <p:cNvPr id="3" name="圆柱形 2"/>
            <p:cNvSpPr/>
            <p:nvPr/>
          </p:nvSpPr>
          <p:spPr>
            <a:xfrm>
              <a:off x="10970" y="4176"/>
              <a:ext cx="2381" cy="3175"/>
            </a:xfrm>
            <a:prstGeom prst="can">
              <a:avLst/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156" name="文本框 155"/>
          <p:cNvSpPr txBox="1"/>
          <p:nvPr/>
        </p:nvSpPr>
        <p:spPr>
          <a:xfrm>
            <a:off x="738293" y="3510280"/>
            <a:ext cx="763608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6²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3.14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0.5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56.52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（立方厘米）</a:t>
            </a:r>
            <a:endParaRPr lang="zh-CN" altLang="en-US" sz="3735" b="1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38293" y="4364567"/>
            <a:ext cx="7636087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56.52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÷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18.84</a:t>
            </a:r>
            <a:r>
              <a:rPr lang="zh-CN" altLang="en-US" sz="3735" b="1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（平方厘米）</a:t>
            </a:r>
            <a:endParaRPr lang="zh-CN" altLang="en-US" sz="3735" b="1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451273" y="5300980"/>
            <a:ext cx="8210127" cy="1241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</a:rPr>
              <a:t>答：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这个圆锥体的底面积是</a:t>
            </a: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18.84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  <p:bldP spid="156" grpId="1"/>
      <p:bldP spid="23" grpId="0"/>
      <p:bldP spid="23" grpId="1"/>
      <p:bldP spid="157" grpId="0"/>
      <p:bldP spid="15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8104" y="1137722"/>
            <a:ext cx="11731649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、六一儿童节，老师为全班学生准备午餐，每个男生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个面包，每个女生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个面包，班上男生比女生多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人，老师一共准备了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86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个面包。请问：班上有几个男生？几个女生？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假设男生和女生同样多，就需要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减少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3=6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个面包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86-6=80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（个）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女生：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80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÷（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2+3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=16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（人）</a:t>
            </a:r>
            <a:endParaRPr lang="zh-CN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男生：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16+2=18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（人）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答：班上有男生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人，女生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16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人。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7330" y="1242491"/>
            <a:ext cx="1103699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、如图，已知长方形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ABCD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中，三角形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FDC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的面积为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，三角形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FDE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的面积为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，求四边形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AEFB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的面积。（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2018.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精英）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三角形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BCF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面积：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2=18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三角形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ABD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面积：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18+6=24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四边形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AEFB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面积：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24-2=22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四边形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AEFB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的面积是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22.</a:t>
            </a:r>
            <a:endParaRPr lang="en-US" alt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968200" y="3096595"/>
            <a:ext cx="2951961" cy="18001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728182" y="2727679"/>
            <a:ext cx="35520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/>
              <a:t>A                       E              D</a:t>
            </a:r>
            <a:endParaRPr lang="en-US" altLang="zh-CN" sz="2000" b="1"/>
          </a:p>
        </p:txBody>
      </p:sp>
      <p:sp>
        <p:nvSpPr>
          <p:cNvPr id="6" name="文本框 5"/>
          <p:cNvSpPr txBox="1"/>
          <p:nvPr/>
        </p:nvSpPr>
        <p:spPr>
          <a:xfrm>
            <a:off x="7728182" y="4896726"/>
            <a:ext cx="35520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B</a:t>
            </a:r>
            <a:r>
              <a:rPr lang="en-US" altLang="zh-CN" sz="2000" b="1"/>
              <a:t>                                         C</a:t>
            </a:r>
            <a:endParaRPr lang="en-US" altLang="zh-CN" sz="2000" b="1"/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7968200" y="3090880"/>
            <a:ext cx="2972280" cy="17874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9927073" y="3090880"/>
            <a:ext cx="993088" cy="17874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9955646" y="3640761"/>
            <a:ext cx="3886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/>
              <a:t>F</a:t>
            </a:r>
            <a:endParaRPr lang="en-US" altLang="zh-CN" sz="2000" b="1"/>
          </a:p>
        </p:txBody>
      </p:sp>
      <p:sp>
        <p:nvSpPr>
          <p:cNvPr id="11" name="任意多边形 10"/>
          <p:cNvSpPr/>
          <p:nvPr/>
        </p:nvSpPr>
        <p:spPr>
          <a:xfrm>
            <a:off x="7954231" y="3080086"/>
            <a:ext cx="2231274" cy="1810926"/>
          </a:xfrm>
          <a:custGeom>
            <a:avLst/>
            <a:gdLst>
              <a:gd name="connisteX0" fmla="*/ 0 w 2231390"/>
              <a:gd name="connsiteY0" fmla="*/ 0 h 1811020"/>
              <a:gd name="connisteX1" fmla="*/ 2005330 w 2231390"/>
              <a:gd name="connsiteY1" fmla="*/ 10795 h 1811020"/>
              <a:gd name="connisteX2" fmla="*/ 2231390 w 2231390"/>
              <a:gd name="connsiteY2" fmla="*/ 452755 h 1811020"/>
              <a:gd name="connisteX3" fmla="*/ 10795 w 2231390"/>
              <a:gd name="connsiteY3" fmla="*/ 1811020 h 1811020"/>
              <a:gd name="connisteX4" fmla="*/ 0 w 2231390"/>
              <a:gd name="connsiteY4" fmla="*/ 0 h 181102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rect l="l" t="t" r="r" b="b"/>
            <a:pathLst>
              <a:path w="2231390" h="1811020">
                <a:moveTo>
                  <a:pt x="0" y="0"/>
                </a:moveTo>
                <a:lnTo>
                  <a:pt x="2005330" y="10795"/>
                </a:lnTo>
                <a:lnTo>
                  <a:pt x="2231390" y="452755"/>
                </a:lnTo>
                <a:lnTo>
                  <a:pt x="10795" y="1811020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0106769" y="3087705"/>
            <a:ext cx="4895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2</a:t>
            </a:r>
            <a:endParaRPr lang="en-US" altLang="zh-CN" sz="2400"/>
          </a:p>
        </p:txBody>
      </p:sp>
      <p:sp>
        <p:nvSpPr>
          <p:cNvPr id="13" name="文本框 12"/>
          <p:cNvSpPr txBox="1"/>
          <p:nvPr/>
        </p:nvSpPr>
        <p:spPr>
          <a:xfrm>
            <a:off x="10430602" y="3476305"/>
            <a:ext cx="4895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6</a:t>
            </a:r>
            <a:endParaRPr lang="en-US" altLang="zh-CN" sz="2400"/>
          </a:p>
        </p:txBody>
      </p:sp>
      <p:sp>
        <p:nvSpPr>
          <p:cNvPr id="14" name="任意多边形 13"/>
          <p:cNvSpPr/>
          <p:nvPr/>
        </p:nvSpPr>
        <p:spPr>
          <a:xfrm>
            <a:off x="7986614" y="3069291"/>
            <a:ext cx="2910688" cy="1789337"/>
          </a:xfrm>
          <a:custGeom>
            <a:avLst/>
            <a:gdLst>
              <a:gd name="connsiteX0" fmla="*/ 0 w 4584"/>
              <a:gd name="connsiteY0" fmla="*/ 0 h 2818"/>
              <a:gd name="connsiteX1" fmla="*/ 4584 w 4584"/>
              <a:gd name="connsiteY1" fmla="*/ 51 h 2818"/>
              <a:gd name="connsiteX2" fmla="*/ 0 w 4584"/>
              <a:gd name="connsiteY2" fmla="*/ 2818 h 2818"/>
              <a:gd name="connsiteX3" fmla="*/ 0 w 4584"/>
              <a:gd name="connsiteY3" fmla="*/ 0 h 2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84" h="2818">
                <a:moveTo>
                  <a:pt x="0" y="0"/>
                </a:moveTo>
                <a:lnTo>
                  <a:pt x="4584" y="51"/>
                </a:lnTo>
                <a:lnTo>
                  <a:pt x="0" y="2818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任意多边形 14"/>
          <p:cNvSpPr/>
          <p:nvPr/>
        </p:nvSpPr>
        <p:spPr>
          <a:xfrm flipH="1" flipV="1">
            <a:off x="8009473" y="3126438"/>
            <a:ext cx="2910688" cy="1789337"/>
          </a:xfrm>
          <a:custGeom>
            <a:avLst/>
            <a:gdLst>
              <a:gd name="connsiteX0" fmla="*/ 0 w 4584"/>
              <a:gd name="connsiteY0" fmla="*/ 0 h 2818"/>
              <a:gd name="connsiteX1" fmla="*/ 4584 w 4584"/>
              <a:gd name="connsiteY1" fmla="*/ 51 h 2818"/>
              <a:gd name="connsiteX2" fmla="*/ 0 w 4584"/>
              <a:gd name="connsiteY2" fmla="*/ 2818 h 2818"/>
              <a:gd name="connsiteX3" fmla="*/ 0 w 4584"/>
              <a:gd name="connsiteY3" fmla="*/ 0 h 2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84" h="2818">
                <a:moveTo>
                  <a:pt x="0" y="0"/>
                </a:moveTo>
                <a:lnTo>
                  <a:pt x="4584" y="51"/>
                </a:lnTo>
                <a:lnTo>
                  <a:pt x="0" y="2818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任意多边形 16"/>
          <p:cNvSpPr/>
          <p:nvPr/>
        </p:nvSpPr>
        <p:spPr>
          <a:xfrm>
            <a:off x="7954231" y="3563296"/>
            <a:ext cx="2953866" cy="1315017"/>
          </a:xfrm>
          <a:custGeom>
            <a:avLst/>
            <a:gdLst>
              <a:gd name="connsiteX0" fmla="*/ 0 w 4652"/>
              <a:gd name="connsiteY0" fmla="*/ 2071 h 2071"/>
              <a:gd name="connsiteX1" fmla="*/ 3514 w 4652"/>
              <a:gd name="connsiteY1" fmla="*/ 0 h 2071"/>
              <a:gd name="connsiteX2" fmla="*/ 4652 w 4652"/>
              <a:gd name="connsiteY2" fmla="*/ 2054 h 2071"/>
              <a:gd name="connsiteX3" fmla="*/ 0 w 4652"/>
              <a:gd name="connsiteY3" fmla="*/ 2071 h 2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2" h="2071">
                <a:moveTo>
                  <a:pt x="0" y="2071"/>
                </a:moveTo>
                <a:lnTo>
                  <a:pt x="3514" y="0"/>
                </a:lnTo>
                <a:lnTo>
                  <a:pt x="4652" y="2054"/>
                </a:lnTo>
                <a:lnTo>
                  <a:pt x="0" y="2071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连接符 17"/>
          <p:cNvCxnSpPr>
            <a:endCxn id="17" idx="0"/>
          </p:cNvCxnSpPr>
          <p:nvPr/>
        </p:nvCxnSpPr>
        <p:spPr>
          <a:xfrm flipH="1">
            <a:off x="7954231" y="3078181"/>
            <a:ext cx="2029989" cy="1800131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 18"/>
          <p:cNvSpPr/>
          <p:nvPr/>
        </p:nvSpPr>
        <p:spPr>
          <a:xfrm>
            <a:off x="7968200" y="3082626"/>
            <a:ext cx="2961486" cy="1809021"/>
          </a:xfrm>
          <a:custGeom>
            <a:avLst/>
            <a:gdLst>
              <a:gd name="connsiteX0" fmla="*/ 0 w 4664"/>
              <a:gd name="connsiteY0" fmla="*/ 2849 h 2849"/>
              <a:gd name="connsiteX1" fmla="*/ 3114 w 4664"/>
              <a:gd name="connsiteY1" fmla="*/ 0 h 2849"/>
              <a:gd name="connsiteX2" fmla="*/ 4664 w 4664"/>
              <a:gd name="connsiteY2" fmla="*/ 31 h 2849"/>
              <a:gd name="connsiteX3" fmla="*/ 4633 w 4664"/>
              <a:gd name="connsiteY3" fmla="*/ 2833 h 2849"/>
              <a:gd name="connsiteX4" fmla="*/ 0 w 4664"/>
              <a:gd name="connsiteY4" fmla="*/ 2849 h 2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64" h="2849">
                <a:moveTo>
                  <a:pt x="0" y="2849"/>
                </a:moveTo>
                <a:lnTo>
                  <a:pt x="3114" y="0"/>
                </a:lnTo>
                <a:lnTo>
                  <a:pt x="4664" y="31"/>
                </a:lnTo>
                <a:lnTo>
                  <a:pt x="4633" y="2833"/>
                </a:lnTo>
                <a:lnTo>
                  <a:pt x="0" y="2849"/>
                </a:lnTo>
                <a:close/>
              </a:path>
            </a:pathLst>
          </a:custGeom>
          <a:noFill/>
          <a:ln w="28575">
            <a:solidFill>
              <a:srgbClr val="052BE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任意多边形 19"/>
          <p:cNvSpPr/>
          <p:nvPr/>
        </p:nvSpPr>
        <p:spPr>
          <a:xfrm>
            <a:off x="7934547" y="3575995"/>
            <a:ext cx="2969105" cy="1342955"/>
          </a:xfrm>
          <a:custGeom>
            <a:avLst/>
            <a:gdLst>
              <a:gd name="connsiteX0" fmla="*/ 0 w 4676"/>
              <a:gd name="connsiteY0" fmla="*/ 2115 h 2115"/>
              <a:gd name="connsiteX1" fmla="*/ 3574 w 4676"/>
              <a:gd name="connsiteY1" fmla="*/ 0 h 2115"/>
              <a:gd name="connsiteX2" fmla="*/ 4676 w 4676"/>
              <a:gd name="connsiteY2" fmla="*/ 2080 h 2115"/>
              <a:gd name="connsiteX3" fmla="*/ 0 w 4676"/>
              <a:gd name="connsiteY3" fmla="*/ 2115 h 2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6" h="2115">
                <a:moveTo>
                  <a:pt x="0" y="2115"/>
                </a:moveTo>
                <a:lnTo>
                  <a:pt x="3574" y="0"/>
                </a:lnTo>
                <a:lnTo>
                  <a:pt x="4676" y="2080"/>
                </a:lnTo>
                <a:lnTo>
                  <a:pt x="0" y="2115"/>
                </a:lnTo>
                <a:close/>
              </a:path>
            </a:pathLst>
          </a:custGeom>
          <a:noFill/>
          <a:ln w="28575">
            <a:solidFill>
              <a:srgbClr val="052BE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9624829" y="3316293"/>
            <a:ext cx="4895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6</a:t>
            </a:r>
            <a:endParaRPr lang="en-US" altLang="zh-CN" sz="2400"/>
          </a:p>
        </p:txBody>
      </p:sp>
      <p:sp>
        <p:nvSpPr>
          <p:cNvPr id="7" name="文本框 6"/>
          <p:cNvSpPr txBox="1"/>
          <p:nvPr/>
        </p:nvSpPr>
        <p:spPr>
          <a:xfrm>
            <a:off x="9767696" y="3896018"/>
            <a:ext cx="64766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18</a:t>
            </a:r>
            <a:endParaRPr lang="en-US" altLang="zh-CN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2" grpId="0"/>
      <p:bldP spid="13" grpId="0"/>
      <p:bldP spid="11" grpId="1" bldLvl="0" animBg="1"/>
      <p:bldP spid="14" grpId="0" bldLvl="0" animBg="1"/>
      <p:bldP spid="14" grpId="1" bldLvl="0" animBg="1"/>
      <p:bldP spid="15" grpId="0" bldLvl="0" animBg="1"/>
      <p:bldP spid="15" grpId="1" bldLvl="0" animBg="1"/>
      <p:bldP spid="17" grpId="0" bldLvl="0" animBg="1"/>
      <p:bldP spid="17" grpId="1" bldLvl="0" animBg="1"/>
      <p:bldP spid="19" grpId="0" bldLvl="0" animBg="1"/>
      <p:bldP spid="20" grpId="0" bldLvl="0" animBg="1"/>
      <p:bldP spid="20" grpId="1" animBg="1"/>
      <p:bldP spid="19" grpId="1" bldLvl="0" animBg="1"/>
      <p:bldP spid="5" grpId="0"/>
      <p:bldP spid="7" grpId="0"/>
      <p:bldP spid="20" grpId="2" bldLvl="0" animBg="1"/>
      <p:bldP spid="14" grpId="2" bldLvl="0" animBg="1"/>
      <p:bldP spid="15" grpId="2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31233" y="988907"/>
            <a:ext cx="11726333" cy="7816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20000"/>
              </a:lnSpc>
            </a:pPr>
            <a:r>
              <a:rPr lang="en-US" alt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简便计算</a:t>
            </a:r>
            <a:endParaRPr 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55" name="组合 54"/>
          <p:cNvGrpSpPr/>
          <p:nvPr/>
        </p:nvGrpSpPr>
        <p:grpSpPr>
          <a:xfrm>
            <a:off x="3174153" y="899160"/>
            <a:ext cx="736600" cy="1052896"/>
            <a:chOff x="7100" y="449"/>
            <a:chExt cx="1037" cy="1040"/>
          </a:xfrm>
        </p:grpSpPr>
        <p:grpSp>
          <p:nvGrpSpPr>
            <p:cNvPr id="56" name="组合 55"/>
            <p:cNvGrpSpPr/>
            <p:nvPr/>
          </p:nvGrpSpPr>
          <p:grpSpPr>
            <a:xfrm rot="0">
              <a:off x="7100" y="449"/>
              <a:ext cx="1037" cy="1040"/>
              <a:chOff x="9420" y="191"/>
              <a:chExt cx="1037" cy="1040"/>
            </a:xfrm>
          </p:grpSpPr>
          <p:sp>
            <p:nvSpPr>
              <p:cNvPr id="57" name="文本框 56"/>
              <p:cNvSpPr txBox="1"/>
              <p:nvPr/>
            </p:nvSpPr>
            <p:spPr>
              <a:xfrm>
                <a:off x="9420" y="191"/>
                <a:ext cx="1037" cy="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58" name="文本框 57"/>
              <p:cNvSpPr txBox="1"/>
              <p:nvPr/>
            </p:nvSpPr>
            <p:spPr>
              <a:xfrm>
                <a:off x="9420" y="655"/>
                <a:ext cx="1037" cy="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59" name="直接连接符 58"/>
            <p:cNvCxnSpPr/>
            <p:nvPr/>
          </p:nvCxnSpPr>
          <p:spPr>
            <a:xfrm>
              <a:off x="7386" y="995"/>
              <a:ext cx="46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3706707" y="1104053"/>
            <a:ext cx="98975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4195233" y="899160"/>
            <a:ext cx="736600" cy="1052896"/>
            <a:chOff x="7100" y="449"/>
            <a:chExt cx="1037" cy="1040"/>
          </a:xfrm>
        </p:grpSpPr>
        <p:grpSp>
          <p:nvGrpSpPr>
            <p:cNvPr id="5" name="组合 4"/>
            <p:cNvGrpSpPr/>
            <p:nvPr/>
          </p:nvGrpSpPr>
          <p:grpSpPr>
            <a:xfrm rot="0">
              <a:off x="7100" y="449"/>
              <a:ext cx="1037" cy="1040"/>
              <a:chOff x="9420" y="191"/>
              <a:chExt cx="1037" cy="1040"/>
            </a:xfrm>
          </p:grpSpPr>
          <p:sp>
            <p:nvSpPr>
              <p:cNvPr id="6" name="文本框 5"/>
              <p:cNvSpPr txBox="1"/>
              <p:nvPr/>
            </p:nvSpPr>
            <p:spPr>
              <a:xfrm>
                <a:off x="9420" y="191"/>
                <a:ext cx="1037" cy="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5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7" name="文本框 6"/>
              <p:cNvSpPr txBox="1"/>
              <p:nvPr/>
            </p:nvSpPr>
            <p:spPr>
              <a:xfrm>
                <a:off x="9420" y="655"/>
                <a:ext cx="1037" cy="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6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8" name="直接连接符 7"/>
            <p:cNvCxnSpPr/>
            <p:nvPr/>
          </p:nvCxnSpPr>
          <p:spPr>
            <a:xfrm>
              <a:off x="7386" y="995"/>
              <a:ext cx="46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4727787" y="1104053"/>
            <a:ext cx="98975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5187527" y="899160"/>
            <a:ext cx="969433" cy="1053537"/>
            <a:chOff x="7100" y="449"/>
            <a:chExt cx="1037" cy="1041"/>
          </a:xfrm>
        </p:grpSpPr>
        <p:grpSp>
          <p:nvGrpSpPr>
            <p:cNvPr id="11" name="组合 10"/>
            <p:cNvGrpSpPr/>
            <p:nvPr/>
          </p:nvGrpSpPr>
          <p:grpSpPr>
            <a:xfrm rot="0">
              <a:off x="7100" y="449"/>
              <a:ext cx="1037" cy="1041"/>
              <a:chOff x="9420" y="191"/>
              <a:chExt cx="1037" cy="1041"/>
            </a:xfrm>
          </p:grpSpPr>
          <p:sp>
            <p:nvSpPr>
              <p:cNvPr id="12" name="文本框 11"/>
              <p:cNvSpPr txBox="1"/>
              <p:nvPr/>
            </p:nvSpPr>
            <p:spPr>
              <a:xfrm>
                <a:off x="9420" y="191"/>
                <a:ext cx="1037" cy="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11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9420" y="655"/>
                <a:ext cx="1037" cy="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12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14" name="直接连接符 13"/>
            <p:cNvCxnSpPr/>
            <p:nvPr/>
          </p:nvCxnSpPr>
          <p:spPr>
            <a:xfrm>
              <a:off x="7386" y="995"/>
              <a:ext cx="46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文本框 14"/>
          <p:cNvSpPr txBox="1"/>
          <p:nvPr/>
        </p:nvSpPr>
        <p:spPr>
          <a:xfrm>
            <a:off x="5888567" y="1104053"/>
            <a:ext cx="98975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0687" y="898313"/>
            <a:ext cx="969433" cy="1053537"/>
            <a:chOff x="7100" y="449"/>
            <a:chExt cx="1037" cy="1041"/>
          </a:xfrm>
        </p:grpSpPr>
        <p:grpSp>
          <p:nvGrpSpPr>
            <p:cNvPr id="17" name="组合 16"/>
            <p:cNvGrpSpPr/>
            <p:nvPr/>
          </p:nvGrpSpPr>
          <p:grpSpPr>
            <a:xfrm rot="0">
              <a:off x="7100" y="449"/>
              <a:ext cx="1037" cy="1041"/>
              <a:chOff x="9420" y="191"/>
              <a:chExt cx="1037" cy="1041"/>
            </a:xfrm>
          </p:grpSpPr>
          <p:sp>
            <p:nvSpPr>
              <p:cNvPr id="18" name="文本框 17"/>
              <p:cNvSpPr txBox="1"/>
              <p:nvPr/>
            </p:nvSpPr>
            <p:spPr>
              <a:xfrm>
                <a:off x="9420" y="191"/>
                <a:ext cx="1037" cy="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19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9" name="文本框 18"/>
              <p:cNvSpPr txBox="1"/>
              <p:nvPr/>
            </p:nvSpPr>
            <p:spPr>
              <a:xfrm>
                <a:off x="9420" y="655"/>
                <a:ext cx="1037" cy="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20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20" name="直接连接符 19"/>
            <p:cNvCxnSpPr/>
            <p:nvPr/>
          </p:nvCxnSpPr>
          <p:spPr>
            <a:xfrm>
              <a:off x="7386" y="995"/>
              <a:ext cx="46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文本框 20"/>
          <p:cNvSpPr txBox="1"/>
          <p:nvPr/>
        </p:nvSpPr>
        <p:spPr>
          <a:xfrm>
            <a:off x="7041727" y="1103207"/>
            <a:ext cx="98975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7487073" y="898313"/>
            <a:ext cx="969433" cy="1053537"/>
            <a:chOff x="7100" y="449"/>
            <a:chExt cx="1037" cy="1041"/>
          </a:xfrm>
        </p:grpSpPr>
        <p:grpSp>
          <p:nvGrpSpPr>
            <p:cNvPr id="23" name="组合 22"/>
            <p:cNvGrpSpPr/>
            <p:nvPr/>
          </p:nvGrpSpPr>
          <p:grpSpPr>
            <a:xfrm rot="0">
              <a:off x="7100" y="449"/>
              <a:ext cx="1037" cy="1041"/>
              <a:chOff x="9420" y="191"/>
              <a:chExt cx="1037" cy="1041"/>
            </a:xfrm>
          </p:grpSpPr>
          <p:sp>
            <p:nvSpPr>
              <p:cNvPr id="24" name="文本框 23"/>
              <p:cNvSpPr txBox="1"/>
              <p:nvPr/>
            </p:nvSpPr>
            <p:spPr>
              <a:xfrm>
                <a:off x="9420" y="191"/>
                <a:ext cx="1037" cy="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29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25" name="文本框 24"/>
              <p:cNvSpPr txBox="1"/>
              <p:nvPr/>
            </p:nvSpPr>
            <p:spPr>
              <a:xfrm>
                <a:off x="9420" y="655"/>
                <a:ext cx="1037" cy="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30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26" name="直接连接符 25"/>
            <p:cNvCxnSpPr/>
            <p:nvPr/>
          </p:nvCxnSpPr>
          <p:spPr>
            <a:xfrm>
              <a:off x="7386" y="995"/>
              <a:ext cx="46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文本框 26"/>
          <p:cNvSpPr txBox="1"/>
          <p:nvPr/>
        </p:nvSpPr>
        <p:spPr>
          <a:xfrm>
            <a:off x="8188113" y="1103207"/>
            <a:ext cx="98975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endParaRPr lang="zh-CN" altLang="en-US" sz="3735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8640233" y="897467"/>
            <a:ext cx="969433" cy="1053537"/>
            <a:chOff x="7100" y="449"/>
            <a:chExt cx="1037" cy="1041"/>
          </a:xfrm>
        </p:grpSpPr>
        <p:grpSp>
          <p:nvGrpSpPr>
            <p:cNvPr id="29" name="组合 28"/>
            <p:cNvGrpSpPr/>
            <p:nvPr/>
          </p:nvGrpSpPr>
          <p:grpSpPr>
            <a:xfrm rot="0">
              <a:off x="7100" y="449"/>
              <a:ext cx="1037" cy="1041"/>
              <a:chOff x="9420" y="191"/>
              <a:chExt cx="1037" cy="1041"/>
            </a:xfrm>
          </p:grpSpPr>
          <p:sp>
            <p:nvSpPr>
              <p:cNvPr id="30" name="文本框 29"/>
              <p:cNvSpPr txBox="1"/>
              <p:nvPr/>
            </p:nvSpPr>
            <p:spPr>
              <a:xfrm>
                <a:off x="9420" y="191"/>
                <a:ext cx="1037" cy="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41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31" name="文本框 30"/>
              <p:cNvSpPr txBox="1"/>
              <p:nvPr/>
            </p:nvSpPr>
            <p:spPr>
              <a:xfrm>
                <a:off x="9420" y="655"/>
                <a:ext cx="1037" cy="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/>
                <a:r>
                  <a: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rPr>
                  <a:t>42</a:t>
                </a:r>
                <a:endParaRPr lang="en-US" altLang="zh-CN" sz="3200" b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32" name="直接连接符 31"/>
            <p:cNvCxnSpPr/>
            <p:nvPr/>
          </p:nvCxnSpPr>
          <p:spPr>
            <a:xfrm>
              <a:off x="7386" y="995"/>
              <a:ext cx="46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" name="组合 205"/>
          <p:cNvGrpSpPr/>
          <p:nvPr/>
        </p:nvGrpSpPr>
        <p:grpSpPr>
          <a:xfrm>
            <a:off x="0" y="1758527"/>
            <a:ext cx="12572153" cy="1053537"/>
            <a:chOff x="0" y="2077"/>
            <a:chExt cx="14849" cy="1244"/>
          </a:xfrm>
        </p:grpSpPr>
        <p:sp>
          <p:nvSpPr>
            <p:cNvPr id="34" name="文本框 33"/>
            <p:cNvSpPr txBox="1"/>
            <p:nvPr/>
          </p:nvSpPr>
          <p:spPr>
            <a:xfrm>
              <a:off x="0" y="2343"/>
              <a:ext cx="14849" cy="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＝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(1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－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)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＋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(1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－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)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＋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(1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－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)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＋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(1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－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)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＋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(1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－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)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＋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(1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－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)</a:t>
              </a:r>
              <a:endParaRPr lang="zh-CN" altLang="en-US" sz="3465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pSp>
          <p:nvGrpSpPr>
            <p:cNvPr id="35" name="组合 34"/>
            <p:cNvGrpSpPr/>
            <p:nvPr/>
          </p:nvGrpSpPr>
          <p:grpSpPr>
            <a:xfrm>
              <a:off x="1529" y="2077"/>
              <a:ext cx="870" cy="1244"/>
              <a:chOff x="7100" y="449"/>
              <a:chExt cx="1037" cy="1041"/>
            </a:xfrm>
          </p:grpSpPr>
          <p:grpSp>
            <p:nvGrpSpPr>
              <p:cNvPr id="36" name="组合 35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37" name="文本框 36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8" name="文本框 37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39" name="直接连接符 38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组合 39"/>
            <p:cNvGrpSpPr/>
            <p:nvPr/>
          </p:nvGrpSpPr>
          <p:grpSpPr>
            <a:xfrm>
              <a:off x="3910" y="2077"/>
              <a:ext cx="870" cy="1244"/>
              <a:chOff x="7100" y="449"/>
              <a:chExt cx="1037" cy="1041"/>
            </a:xfrm>
          </p:grpSpPr>
          <p:grpSp>
            <p:nvGrpSpPr>
              <p:cNvPr id="41" name="组合 40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42" name="文本框 41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3" name="文本框 42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6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44" name="直接连接符 43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组合 44"/>
            <p:cNvGrpSpPr/>
            <p:nvPr/>
          </p:nvGrpSpPr>
          <p:grpSpPr>
            <a:xfrm>
              <a:off x="6190" y="2077"/>
              <a:ext cx="1057" cy="1244"/>
              <a:chOff x="7100" y="449"/>
              <a:chExt cx="1037" cy="1041"/>
            </a:xfrm>
          </p:grpSpPr>
          <p:grpSp>
            <p:nvGrpSpPr>
              <p:cNvPr id="46" name="组合 45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47" name="文本框 46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8" name="文本框 47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49" name="直接连接符 48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组合 49"/>
            <p:cNvGrpSpPr/>
            <p:nvPr/>
          </p:nvGrpSpPr>
          <p:grpSpPr>
            <a:xfrm>
              <a:off x="8551" y="2077"/>
              <a:ext cx="1057" cy="1244"/>
              <a:chOff x="7100" y="449"/>
              <a:chExt cx="1037" cy="1041"/>
            </a:xfrm>
          </p:grpSpPr>
          <p:grpSp>
            <p:nvGrpSpPr>
              <p:cNvPr id="51" name="组合 50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52" name="文本框 51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3" name="文本框 52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20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54" name="直接连接符 53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组合 59"/>
            <p:cNvGrpSpPr/>
            <p:nvPr/>
          </p:nvGrpSpPr>
          <p:grpSpPr>
            <a:xfrm>
              <a:off x="10908" y="2077"/>
              <a:ext cx="1057" cy="1244"/>
              <a:chOff x="7100" y="449"/>
              <a:chExt cx="1037" cy="1041"/>
            </a:xfrm>
          </p:grpSpPr>
          <p:grpSp>
            <p:nvGrpSpPr>
              <p:cNvPr id="61" name="组合 60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62" name="文本框 61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63" name="文本框 62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30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64" name="直接连接符 63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组合 64"/>
            <p:cNvGrpSpPr/>
            <p:nvPr/>
          </p:nvGrpSpPr>
          <p:grpSpPr>
            <a:xfrm>
              <a:off x="13240" y="2077"/>
              <a:ext cx="1057" cy="1244"/>
              <a:chOff x="7100" y="449"/>
              <a:chExt cx="1037" cy="1041"/>
            </a:xfrm>
          </p:grpSpPr>
          <p:grpSp>
            <p:nvGrpSpPr>
              <p:cNvPr id="66" name="组合 65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67" name="文本框 66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68" name="文本框 67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42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69" name="直接连接符 68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5" name="组合 204"/>
          <p:cNvGrpSpPr/>
          <p:nvPr/>
        </p:nvGrpSpPr>
        <p:grpSpPr>
          <a:xfrm>
            <a:off x="0" y="2713567"/>
            <a:ext cx="7487073" cy="1053537"/>
            <a:chOff x="0" y="3205"/>
            <a:chExt cx="8843" cy="1244"/>
          </a:xfrm>
        </p:grpSpPr>
        <p:sp>
          <p:nvSpPr>
            <p:cNvPr id="70" name="文本框 69"/>
            <p:cNvSpPr txBox="1"/>
            <p:nvPr/>
          </p:nvSpPr>
          <p:spPr>
            <a:xfrm>
              <a:off x="0" y="3471"/>
              <a:ext cx="8843" cy="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＝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×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6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－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(  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＋  ＋  ＋  ＋  ＋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)</a:t>
              </a:r>
              <a:endParaRPr lang="en-US" altLang="zh-CN" sz="3465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pSp>
          <p:nvGrpSpPr>
            <p:cNvPr id="71" name="组合 70"/>
            <p:cNvGrpSpPr/>
            <p:nvPr/>
          </p:nvGrpSpPr>
          <p:grpSpPr>
            <a:xfrm>
              <a:off x="2580" y="3205"/>
              <a:ext cx="870" cy="1244"/>
              <a:chOff x="7100" y="449"/>
              <a:chExt cx="1037" cy="1041"/>
            </a:xfrm>
          </p:grpSpPr>
          <p:grpSp>
            <p:nvGrpSpPr>
              <p:cNvPr id="72" name="组合 71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73" name="文本框 72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74" name="文本框 73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75" name="直接连接符 74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组合 75"/>
            <p:cNvGrpSpPr/>
            <p:nvPr/>
          </p:nvGrpSpPr>
          <p:grpSpPr>
            <a:xfrm>
              <a:off x="3670" y="3205"/>
              <a:ext cx="870" cy="1244"/>
              <a:chOff x="7100" y="449"/>
              <a:chExt cx="1037" cy="1041"/>
            </a:xfrm>
          </p:grpSpPr>
          <p:grpSp>
            <p:nvGrpSpPr>
              <p:cNvPr id="77" name="组合 76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78" name="文本框 77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79" name="文本框 78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6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80" name="直接连接符 79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组合 80"/>
            <p:cNvGrpSpPr/>
            <p:nvPr/>
          </p:nvGrpSpPr>
          <p:grpSpPr>
            <a:xfrm>
              <a:off x="4572" y="3205"/>
              <a:ext cx="1057" cy="1244"/>
              <a:chOff x="7100" y="449"/>
              <a:chExt cx="1037" cy="1041"/>
            </a:xfrm>
          </p:grpSpPr>
          <p:grpSp>
            <p:nvGrpSpPr>
              <p:cNvPr id="82" name="组合 81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83" name="文本框 82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84" name="文本框 83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85" name="直接连接符 84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组合 85"/>
            <p:cNvGrpSpPr/>
            <p:nvPr/>
          </p:nvGrpSpPr>
          <p:grpSpPr>
            <a:xfrm>
              <a:off x="5640" y="3205"/>
              <a:ext cx="1057" cy="1244"/>
              <a:chOff x="7100" y="449"/>
              <a:chExt cx="1037" cy="1041"/>
            </a:xfrm>
          </p:grpSpPr>
          <p:grpSp>
            <p:nvGrpSpPr>
              <p:cNvPr id="87" name="组合 86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88" name="文本框 87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89" name="文本框 88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20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90" name="直接连接符 89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组合 90"/>
            <p:cNvGrpSpPr/>
            <p:nvPr/>
          </p:nvGrpSpPr>
          <p:grpSpPr>
            <a:xfrm>
              <a:off x="6672" y="3205"/>
              <a:ext cx="1057" cy="1244"/>
              <a:chOff x="7100" y="449"/>
              <a:chExt cx="1037" cy="1041"/>
            </a:xfrm>
          </p:grpSpPr>
          <p:grpSp>
            <p:nvGrpSpPr>
              <p:cNvPr id="92" name="组合 91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93" name="文本框 92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94" name="文本框 93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30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95" name="直接连接符 94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组合 95"/>
            <p:cNvGrpSpPr/>
            <p:nvPr/>
          </p:nvGrpSpPr>
          <p:grpSpPr>
            <a:xfrm>
              <a:off x="7786" y="3205"/>
              <a:ext cx="1057" cy="1244"/>
              <a:chOff x="7100" y="449"/>
              <a:chExt cx="1037" cy="1041"/>
            </a:xfrm>
          </p:grpSpPr>
          <p:grpSp>
            <p:nvGrpSpPr>
              <p:cNvPr id="97" name="组合 96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98" name="文本框 97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99" name="文本框 98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42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00" name="直接连接符 99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" name="组合 203"/>
          <p:cNvGrpSpPr/>
          <p:nvPr/>
        </p:nvGrpSpPr>
        <p:grpSpPr>
          <a:xfrm>
            <a:off x="0" y="3576320"/>
            <a:ext cx="10493587" cy="1053377"/>
            <a:chOff x="0" y="4224"/>
            <a:chExt cx="12394" cy="1244"/>
          </a:xfrm>
        </p:grpSpPr>
        <p:sp>
          <p:nvSpPr>
            <p:cNvPr id="101" name="文本框 100"/>
            <p:cNvSpPr txBox="1"/>
            <p:nvPr/>
          </p:nvSpPr>
          <p:spPr>
            <a:xfrm>
              <a:off x="0" y="4490"/>
              <a:ext cx="12394" cy="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＝ </a:t>
              </a:r>
              <a:r>
                <a:rPr 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6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－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(    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＋    ＋    ＋    ＋    ＋  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)</a:t>
              </a:r>
              <a:endParaRPr lang="en-US" altLang="zh-CN" sz="3465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pSp>
          <p:nvGrpSpPr>
            <p:cNvPr id="102" name="组合 101"/>
            <p:cNvGrpSpPr/>
            <p:nvPr/>
          </p:nvGrpSpPr>
          <p:grpSpPr>
            <a:xfrm>
              <a:off x="1367" y="4224"/>
              <a:ext cx="2200" cy="1244"/>
              <a:chOff x="7100" y="449"/>
              <a:chExt cx="1037" cy="1041"/>
            </a:xfrm>
          </p:grpSpPr>
          <p:grpSp>
            <p:nvGrpSpPr>
              <p:cNvPr id="103" name="组合 102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04" name="文本框 103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05" name="文本框 104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r>
                    <a:rPr lang="zh-CN" altLang="en-US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×</a:t>
                  </a:r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06" name="直接连接符 105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组合 106"/>
            <p:cNvGrpSpPr/>
            <p:nvPr/>
          </p:nvGrpSpPr>
          <p:grpSpPr>
            <a:xfrm>
              <a:off x="2980" y="4224"/>
              <a:ext cx="2200" cy="1244"/>
              <a:chOff x="7100" y="449"/>
              <a:chExt cx="1037" cy="1041"/>
            </a:xfrm>
          </p:grpSpPr>
          <p:grpSp>
            <p:nvGrpSpPr>
              <p:cNvPr id="108" name="组合 107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09" name="文本框 108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0" name="文本框 109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</a:t>
                  </a:r>
                  <a:r>
                    <a:rPr lang="zh-CN" altLang="en-US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×</a:t>
                  </a:r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3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11" name="直接连接符 110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组合 111"/>
            <p:cNvGrpSpPr/>
            <p:nvPr/>
          </p:nvGrpSpPr>
          <p:grpSpPr>
            <a:xfrm>
              <a:off x="4534" y="4224"/>
              <a:ext cx="2200" cy="1244"/>
              <a:chOff x="7100" y="449"/>
              <a:chExt cx="1037" cy="1041"/>
            </a:xfrm>
          </p:grpSpPr>
          <p:grpSp>
            <p:nvGrpSpPr>
              <p:cNvPr id="113" name="组合 112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14" name="文本框 113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5" name="文本框 114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3</a:t>
                  </a:r>
                  <a:r>
                    <a:rPr lang="zh-CN" altLang="en-US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×</a:t>
                  </a:r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4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16" name="直接连接符 115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组合 116"/>
            <p:cNvGrpSpPr/>
            <p:nvPr/>
          </p:nvGrpSpPr>
          <p:grpSpPr>
            <a:xfrm>
              <a:off x="6127" y="4224"/>
              <a:ext cx="2200" cy="1244"/>
              <a:chOff x="7100" y="449"/>
              <a:chExt cx="1037" cy="1041"/>
            </a:xfrm>
          </p:grpSpPr>
          <p:grpSp>
            <p:nvGrpSpPr>
              <p:cNvPr id="118" name="组合 117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19" name="文本框 118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20" name="文本框 119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4</a:t>
                  </a:r>
                  <a:r>
                    <a:rPr lang="zh-CN" altLang="en-US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×</a:t>
                  </a:r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5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21" name="直接连接符 120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组合 121"/>
            <p:cNvGrpSpPr/>
            <p:nvPr/>
          </p:nvGrpSpPr>
          <p:grpSpPr>
            <a:xfrm>
              <a:off x="7720" y="4224"/>
              <a:ext cx="2200" cy="1244"/>
              <a:chOff x="7100" y="449"/>
              <a:chExt cx="1037" cy="1041"/>
            </a:xfrm>
          </p:grpSpPr>
          <p:grpSp>
            <p:nvGrpSpPr>
              <p:cNvPr id="123" name="组合 122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24" name="文本框 123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25" name="文本框 124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5</a:t>
                  </a:r>
                  <a:r>
                    <a:rPr lang="zh-CN" altLang="en-US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×</a:t>
                  </a:r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6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26" name="直接连接符 125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组合 126"/>
            <p:cNvGrpSpPr/>
            <p:nvPr/>
          </p:nvGrpSpPr>
          <p:grpSpPr>
            <a:xfrm>
              <a:off x="9291" y="4224"/>
              <a:ext cx="2200" cy="1244"/>
              <a:chOff x="7100" y="449"/>
              <a:chExt cx="1037" cy="1041"/>
            </a:xfrm>
          </p:grpSpPr>
          <p:grpSp>
            <p:nvGrpSpPr>
              <p:cNvPr id="128" name="组合 127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29" name="文本框 128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30" name="文本框 129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6</a:t>
                  </a:r>
                  <a:r>
                    <a:rPr lang="zh-CN" altLang="en-US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×</a:t>
                  </a:r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7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31" name="直接连接符 130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2" name="文本框 131"/>
          <p:cNvSpPr txBox="1"/>
          <p:nvPr/>
        </p:nvSpPr>
        <p:spPr>
          <a:xfrm>
            <a:off x="9503833" y="3186007"/>
            <a:ext cx="2082800" cy="1241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3735">
                <a:solidFill>
                  <a:srgbClr val="FF0000"/>
                </a:solidFill>
              </a:rPr>
              <a:t>裂项</a:t>
            </a:r>
            <a:endParaRPr lang="zh-CN" altLang="en-US" sz="3735">
              <a:solidFill>
                <a:srgbClr val="FF0000"/>
              </a:solidFill>
            </a:endParaRPr>
          </a:p>
          <a:p>
            <a:pPr algn="ctr"/>
            <a:r>
              <a:rPr lang="zh-CN" altLang="en-US" sz="3735">
                <a:solidFill>
                  <a:srgbClr val="FF0000"/>
                </a:solidFill>
              </a:rPr>
              <a:t>（裂差）</a:t>
            </a:r>
            <a:endParaRPr lang="zh-CN" altLang="en-US" sz="3735">
              <a:solidFill>
                <a:srgbClr val="FF0000"/>
              </a:solidFill>
            </a:endParaRPr>
          </a:p>
        </p:txBody>
      </p:sp>
      <p:grpSp>
        <p:nvGrpSpPr>
          <p:cNvPr id="203" name="组合 202"/>
          <p:cNvGrpSpPr/>
          <p:nvPr/>
        </p:nvGrpSpPr>
        <p:grpSpPr>
          <a:xfrm>
            <a:off x="0" y="4434840"/>
            <a:ext cx="12104793" cy="1053537"/>
            <a:chOff x="0" y="5238"/>
            <a:chExt cx="14297" cy="1244"/>
          </a:xfrm>
        </p:grpSpPr>
        <p:sp>
          <p:nvSpPr>
            <p:cNvPr id="133" name="文本框 132"/>
            <p:cNvSpPr txBox="1"/>
            <p:nvPr/>
          </p:nvSpPr>
          <p:spPr>
            <a:xfrm>
              <a:off x="0" y="5504"/>
              <a:ext cx="14297" cy="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＝ </a:t>
              </a:r>
              <a:r>
                <a:rPr 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6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－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(</a:t>
              </a:r>
              <a:r>
                <a:rPr 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－  ＋  －  ＋  －  ＋  －  ＋  －  ＋  －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)</a:t>
              </a:r>
              <a:endParaRPr lang="en-US" altLang="zh-CN" sz="3465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pSp>
          <p:nvGrpSpPr>
            <p:cNvPr id="134" name="组合 133"/>
            <p:cNvGrpSpPr/>
            <p:nvPr/>
          </p:nvGrpSpPr>
          <p:grpSpPr>
            <a:xfrm>
              <a:off x="2581" y="5238"/>
              <a:ext cx="870" cy="1244"/>
              <a:chOff x="7100" y="449"/>
              <a:chExt cx="1037" cy="1041"/>
            </a:xfrm>
          </p:grpSpPr>
          <p:grpSp>
            <p:nvGrpSpPr>
              <p:cNvPr id="135" name="组合 134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36" name="文本框 135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37" name="文本框 136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38" name="直接连接符 137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组合 138"/>
            <p:cNvGrpSpPr/>
            <p:nvPr/>
          </p:nvGrpSpPr>
          <p:grpSpPr>
            <a:xfrm>
              <a:off x="3644" y="5238"/>
              <a:ext cx="870" cy="1244"/>
              <a:chOff x="7100" y="449"/>
              <a:chExt cx="1037" cy="1041"/>
            </a:xfrm>
          </p:grpSpPr>
          <p:grpSp>
            <p:nvGrpSpPr>
              <p:cNvPr id="140" name="组合 139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41" name="文本框 140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42" name="文本框 141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2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43" name="直接连接符 142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4" name="组合 143"/>
            <p:cNvGrpSpPr/>
            <p:nvPr/>
          </p:nvGrpSpPr>
          <p:grpSpPr>
            <a:xfrm>
              <a:off x="4715" y="5238"/>
              <a:ext cx="870" cy="1244"/>
              <a:chOff x="7100" y="449"/>
              <a:chExt cx="1037" cy="1041"/>
            </a:xfrm>
          </p:grpSpPr>
          <p:grpSp>
            <p:nvGrpSpPr>
              <p:cNvPr id="145" name="组合 144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46" name="文本框 145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47" name="文本框 146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3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48" name="直接连接符 147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9" name="组合 148"/>
            <p:cNvGrpSpPr/>
            <p:nvPr/>
          </p:nvGrpSpPr>
          <p:grpSpPr>
            <a:xfrm>
              <a:off x="5734" y="5238"/>
              <a:ext cx="870" cy="1244"/>
              <a:chOff x="7100" y="449"/>
              <a:chExt cx="1037" cy="1041"/>
            </a:xfrm>
          </p:grpSpPr>
          <p:grpSp>
            <p:nvGrpSpPr>
              <p:cNvPr id="150" name="组合 149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51" name="文本框 150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52" name="文本框 151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3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53" name="直接连接符 152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4" name="组合 153"/>
            <p:cNvGrpSpPr/>
            <p:nvPr/>
          </p:nvGrpSpPr>
          <p:grpSpPr>
            <a:xfrm>
              <a:off x="6791" y="5238"/>
              <a:ext cx="870" cy="1244"/>
              <a:chOff x="7100" y="449"/>
              <a:chExt cx="1037" cy="1041"/>
            </a:xfrm>
          </p:grpSpPr>
          <p:grpSp>
            <p:nvGrpSpPr>
              <p:cNvPr id="155" name="组合 154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56" name="文本框 155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57" name="文本框 156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4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58" name="直接连接符 157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组合 158"/>
            <p:cNvGrpSpPr/>
            <p:nvPr/>
          </p:nvGrpSpPr>
          <p:grpSpPr>
            <a:xfrm>
              <a:off x="7838" y="5238"/>
              <a:ext cx="870" cy="1244"/>
              <a:chOff x="7100" y="449"/>
              <a:chExt cx="1037" cy="1041"/>
            </a:xfrm>
          </p:grpSpPr>
          <p:grpSp>
            <p:nvGrpSpPr>
              <p:cNvPr id="160" name="组合 159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61" name="文本框 160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2" name="文本框 161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4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63" name="直接连接符 162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4" name="组合 163"/>
            <p:cNvGrpSpPr/>
            <p:nvPr/>
          </p:nvGrpSpPr>
          <p:grpSpPr>
            <a:xfrm>
              <a:off x="8919" y="5238"/>
              <a:ext cx="870" cy="1244"/>
              <a:chOff x="7100" y="449"/>
              <a:chExt cx="1037" cy="1041"/>
            </a:xfrm>
          </p:grpSpPr>
          <p:grpSp>
            <p:nvGrpSpPr>
              <p:cNvPr id="165" name="组合 164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66" name="文本框 165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7" name="文本框 166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5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68" name="直接连接符 167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9" name="组合 168"/>
            <p:cNvGrpSpPr/>
            <p:nvPr/>
          </p:nvGrpSpPr>
          <p:grpSpPr>
            <a:xfrm>
              <a:off x="9957" y="5238"/>
              <a:ext cx="870" cy="1244"/>
              <a:chOff x="7100" y="449"/>
              <a:chExt cx="1037" cy="1041"/>
            </a:xfrm>
          </p:grpSpPr>
          <p:grpSp>
            <p:nvGrpSpPr>
              <p:cNvPr id="170" name="组合 169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71" name="文本框 170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72" name="文本框 171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5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73" name="直接连接符 172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" name="组合 173"/>
            <p:cNvGrpSpPr/>
            <p:nvPr/>
          </p:nvGrpSpPr>
          <p:grpSpPr>
            <a:xfrm>
              <a:off x="11002" y="5238"/>
              <a:ext cx="870" cy="1244"/>
              <a:chOff x="7100" y="449"/>
              <a:chExt cx="1037" cy="1041"/>
            </a:xfrm>
          </p:grpSpPr>
          <p:grpSp>
            <p:nvGrpSpPr>
              <p:cNvPr id="175" name="组合 174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76" name="文本框 175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77" name="文本框 176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6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78" name="直接连接符 177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组合 178"/>
            <p:cNvGrpSpPr/>
            <p:nvPr/>
          </p:nvGrpSpPr>
          <p:grpSpPr>
            <a:xfrm>
              <a:off x="12040" y="5238"/>
              <a:ext cx="870" cy="1244"/>
              <a:chOff x="7100" y="449"/>
              <a:chExt cx="1037" cy="1041"/>
            </a:xfrm>
          </p:grpSpPr>
          <p:grpSp>
            <p:nvGrpSpPr>
              <p:cNvPr id="180" name="组合 179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81" name="文本框 180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82" name="文本框 181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6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83" name="直接连接符 182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" name="组合 183"/>
            <p:cNvGrpSpPr/>
            <p:nvPr/>
          </p:nvGrpSpPr>
          <p:grpSpPr>
            <a:xfrm>
              <a:off x="13090" y="5238"/>
              <a:ext cx="870" cy="1244"/>
              <a:chOff x="7100" y="449"/>
              <a:chExt cx="1037" cy="1041"/>
            </a:xfrm>
          </p:grpSpPr>
          <p:grpSp>
            <p:nvGrpSpPr>
              <p:cNvPr id="185" name="组合 184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86" name="文本框 185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87" name="文本框 186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7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88" name="直接连接符 187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2" name="组合 201"/>
          <p:cNvGrpSpPr/>
          <p:nvPr/>
        </p:nvGrpSpPr>
        <p:grpSpPr>
          <a:xfrm>
            <a:off x="0" y="5233247"/>
            <a:ext cx="3289300" cy="1053537"/>
            <a:chOff x="0" y="6181"/>
            <a:chExt cx="3885" cy="1244"/>
          </a:xfrm>
        </p:grpSpPr>
        <p:sp>
          <p:nvSpPr>
            <p:cNvPr id="189" name="文本框 188"/>
            <p:cNvSpPr txBox="1"/>
            <p:nvPr/>
          </p:nvSpPr>
          <p:spPr>
            <a:xfrm>
              <a:off x="0" y="6447"/>
              <a:ext cx="3885" cy="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＝ </a:t>
              </a:r>
              <a:r>
                <a:rPr 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6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－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(</a:t>
              </a:r>
              <a:r>
                <a:rPr 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－  </a:t>
              </a:r>
              <a:r>
                <a:rPr lang="en-US" altLang="zh-CN" sz="3465" b="1">
                  <a:latin typeface="宋体" panose="02010600030101010101" pitchFamily="2" charset="-122"/>
                  <a:ea typeface="宋体" panose="02010600030101010101" pitchFamily="2" charset="-122"/>
                </a:rPr>
                <a:t>)</a:t>
              </a:r>
              <a:endParaRPr lang="en-US" altLang="zh-CN" sz="3465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pSp>
          <p:nvGrpSpPr>
            <p:cNvPr id="190" name="组合 189"/>
            <p:cNvGrpSpPr/>
            <p:nvPr/>
          </p:nvGrpSpPr>
          <p:grpSpPr>
            <a:xfrm>
              <a:off x="2582" y="6181"/>
              <a:ext cx="870" cy="1244"/>
              <a:chOff x="7100" y="449"/>
              <a:chExt cx="1037" cy="1041"/>
            </a:xfrm>
          </p:grpSpPr>
          <p:grpSp>
            <p:nvGrpSpPr>
              <p:cNvPr id="191" name="组合 190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92" name="文本框 191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93" name="文本框 192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7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194" name="直接连接符 193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1" name="组合 200"/>
          <p:cNvGrpSpPr/>
          <p:nvPr/>
        </p:nvGrpSpPr>
        <p:grpSpPr>
          <a:xfrm>
            <a:off x="21167" y="5881793"/>
            <a:ext cx="1559560" cy="1053537"/>
            <a:chOff x="25" y="6947"/>
            <a:chExt cx="1842" cy="1244"/>
          </a:xfrm>
        </p:grpSpPr>
        <p:sp>
          <p:nvSpPr>
            <p:cNvPr id="195" name="文本框 194"/>
            <p:cNvSpPr txBox="1"/>
            <p:nvPr/>
          </p:nvSpPr>
          <p:spPr>
            <a:xfrm>
              <a:off x="25" y="7213"/>
              <a:ext cx="1504" cy="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＝ </a:t>
              </a:r>
              <a:r>
                <a:rPr lang="en-US" sz="3465" b="1">
                  <a:latin typeface="宋体" panose="02010600030101010101" pitchFamily="2" charset="-122"/>
                  <a:ea typeface="宋体" panose="02010600030101010101" pitchFamily="2" charset="-122"/>
                </a:rPr>
                <a:t>5</a:t>
              </a:r>
              <a:endParaRPr lang="en-US" altLang="zh-CN" sz="3465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pSp>
          <p:nvGrpSpPr>
            <p:cNvPr id="196" name="组合 195"/>
            <p:cNvGrpSpPr/>
            <p:nvPr/>
          </p:nvGrpSpPr>
          <p:grpSpPr>
            <a:xfrm>
              <a:off x="997" y="6947"/>
              <a:ext cx="870" cy="1244"/>
              <a:chOff x="7100" y="449"/>
              <a:chExt cx="1037" cy="1041"/>
            </a:xfrm>
          </p:grpSpPr>
          <p:grpSp>
            <p:nvGrpSpPr>
              <p:cNvPr id="197" name="组合 196"/>
              <p:cNvGrpSpPr/>
              <p:nvPr/>
            </p:nvGrpSpPr>
            <p:grpSpPr>
              <a:xfrm rot="0">
                <a:off x="7100" y="449"/>
                <a:ext cx="1037" cy="1041"/>
                <a:chOff x="9420" y="191"/>
                <a:chExt cx="1037" cy="1041"/>
              </a:xfrm>
            </p:grpSpPr>
            <p:sp>
              <p:nvSpPr>
                <p:cNvPr id="198" name="文本框 197"/>
                <p:cNvSpPr txBox="1"/>
                <p:nvPr/>
              </p:nvSpPr>
              <p:spPr>
                <a:xfrm>
                  <a:off x="9420" y="191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1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99" name="文本框 198"/>
                <p:cNvSpPr txBox="1"/>
                <p:nvPr/>
              </p:nvSpPr>
              <p:spPr>
                <a:xfrm>
                  <a:off x="9420" y="655"/>
                  <a:ext cx="1037" cy="5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pPr algn="ctr"/>
                  <a:r>
                    <a:rPr lang="en-US" altLang="zh-CN" sz="3200" b="1">
                      <a:latin typeface="宋体" panose="02010600030101010101" pitchFamily="2" charset="-122"/>
                      <a:ea typeface="宋体" panose="02010600030101010101" pitchFamily="2" charset="-122"/>
                    </a:rPr>
                    <a:t>7</a:t>
                  </a:r>
                  <a:endParaRPr lang="en-US" altLang="zh-CN" sz="3200" b="1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  <p:cxnSp>
            <p:nvCxnSpPr>
              <p:cNvPr id="200" name="直接连接符 199"/>
              <p:cNvCxnSpPr/>
              <p:nvPr/>
            </p:nvCxnSpPr>
            <p:spPr>
              <a:xfrm>
                <a:off x="7386" y="995"/>
                <a:ext cx="4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6520" y="983827"/>
            <a:ext cx="11998960" cy="230695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、如图</a:t>
            </a: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三角形</a:t>
            </a: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ABC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的面积为</a:t>
            </a: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10,AD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与</a:t>
            </a: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BF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交于点</a:t>
            </a:r>
            <a:r>
              <a:rPr lang="en-US" altLang="zh-CN" sz="4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E,AE=ED,BD=  BC</a:t>
            </a: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求图中阴影部分的面积和。</a:t>
            </a:r>
            <a:endParaRPr lang="zh-CN" altLang="en-US" sz="4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8" name="直接连接符 17"/>
          <p:cNvCxnSpPr/>
          <p:nvPr/>
        </p:nvCxnSpPr>
        <p:spPr>
          <a:xfrm flipV="1">
            <a:off x="9789600" y="4293000"/>
            <a:ext cx="576000" cy="1440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5"/>
          <p:cNvSpPr txBox="1"/>
          <p:nvPr/>
        </p:nvSpPr>
        <p:spPr>
          <a:xfrm>
            <a:off x="624000" y="3247061"/>
            <a:ext cx="24960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连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接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DF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" name="文本框 5"/>
          <p:cNvSpPr txBox="1"/>
          <p:nvPr/>
        </p:nvSpPr>
        <p:spPr>
          <a:xfrm>
            <a:off x="624000" y="3991601"/>
            <a:ext cx="758820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S</a:t>
            </a:r>
            <a:r>
              <a:rPr lang="zh-CN" altLang="en-US" sz="26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三角形</a:t>
            </a:r>
            <a:r>
              <a:rPr lang="en-US" altLang="zh-CN" sz="2665" b="1" dirty="0">
                <a:latin typeface="宋体" panose="02010600030101010101" pitchFamily="2" charset="-122"/>
                <a:ea typeface="宋体" panose="02010600030101010101" pitchFamily="2" charset="-122"/>
              </a:rPr>
              <a:t>BDF</a:t>
            </a:r>
            <a:r>
              <a:rPr lang="en-US" altLang="zh-CN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= S</a:t>
            </a:r>
            <a:r>
              <a:rPr lang="zh-CN" altLang="en-US" sz="2665" b="1" dirty="0">
                <a:latin typeface="宋体" panose="02010600030101010101" pitchFamily="2" charset="-122"/>
                <a:ea typeface="宋体" panose="02010600030101010101" pitchFamily="2" charset="-122"/>
              </a:rPr>
              <a:t>三角</a:t>
            </a:r>
            <a:r>
              <a:rPr lang="zh-CN" altLang="en-US" sz="26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r>
              <a:rPr lang="en-US" altLang="zh-CN" sz="26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ABF</a:t>
            </a:r>
            <a:r>
              <a:rPr lang="en-US" altLang="zh-CN" sz="2665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=2S</a:t>
            </a:r>
            <a:r>
              <a:rPr lang="zh-CN" altLang="en-US" sz="2665" b="1" dirty="0">
                <a:latin typeface="宋体" panose="02010600030101010101" pitchFamily="2" charset="-122"/>
                <a:ea typeface="宋体" panose="02010600030101010101" pitchFamily="2" charset="-122"/>
              </a:rPr>
              <a:t>三角</a:t>
            </a:r>
            <a:r>
              <a:rPr lang="zh-CN" altLang="en-US" sz="26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r>
              <a:rPr lang="en-US" altLang="zh-CN" sz="26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CDF</a:t>
            </a:r>
            <a:endParaRPr lang="zh-CN" altLang="en-US" sz="26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" name="文本框 5"/>
          <p:cNvSpPr txBox="1"/>
          <p:nvPr/>
        </p:nvSpPr>
        <p:spPr>
          <a:xfrm>
            <a:off x="624000" y="4877100"/>
            <a:ext cx="639744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10÷5×2=4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060001" y="1221944"/>
                <a:ext cx="71999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2</m:t>
                          </m:r>
                        </m:num>
                        <m:den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001" y="1221944"/>
                <a:ext cx="719998" cy="786177"/>
              </a:xfrm>
              <a:prstGeom prst="rect">
                <a:avLst/>
              </a:prstGeom>
              <a:blipFill rotWithShape="1">
                <a:blip r:embed="rId1"/>
                <a:stretch>
                  <a:fillRect l="-79" t="-26" r="67" b="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组合 26"/>
          <p:cNvGrpSpPr/>
          <p:nvPr/>
        </p:nvGrpSpPr>
        <p:grpSpPr>
          <a:xfrm>
            <a:off x="7021440" y="2576701"/>
            <a:ext cx="4640160" cy="3630413"/>
            <a:chOff x="5266080" y="1932526"/>
            <a:chExt cx="3480120" cy="2722810"/>
          </a:xfrm>
        </p:grpSpPr>
        <p:grpSp>
          <p:nvGrpSpPr>
            <p:cNvPr id="16" name="组合 15"/>
            <p:cNvGrpSpPr/>
            <p:nvPr/>
          </p:nvGrpSpPr>
          <p:grpSpPr>
            <a:xfrm>
              <a:off x="5266080" y="1932526"/>
              <a:ext cx="3480120" cy="2722810"/>
              <a:chOff x="3719880" y="1932526"/>
              <a:chExt cx="3480120" cy="2722810"/>
            </a:xfrm>
          </p:grpSpPr>
          <p:sp>
            <p:nvSpPr>
              <p:cNvPr id="2" name="等腰三角形 1"/>
              <p:cNvSpPr/>
              <p:nvPr/>
            </p:nvSpPr>
            <p:spPr>
              <a:xfrm>
                <a:off x="4043880" y="2355750"/>
                <a:ext cx="2688120" cy="1944000"/>
              </a:xfrm>
              <a:custGeom>
                <a:avLst/>
                <a:gdLst>
                  <a:gd name="connsiteX0" fmla="*/ 0 w 1728000"/>
                  <a:gd name="connsiteY0" fmla="*/ 1944000 h 1944000"/>
                  <a:gd name="connsiteX1" fmla="*/ 864000 w 1728000"/>
                  <a:gd name="connsiteY1" fmla="*/ 0 h 1944000"/>
                  <a:gd name="connsiteX2" fmla="*/ 1728000 w 1728000"/>
                  <a:gd name="connsiteY2" fmla="*/ 1944000 h 1944000"/>
                  <a:gd name="connsiteX3" fmla="*/ 0 w 1728000"/>
                  <a:gd name="connsiteY3" fmla="*/ 1944000 h 1944000"/>
                  <a:gd name="connsiteX0-1" fmla="*/ 0 w 2688120"/>
                  <a:gd name="connsiteY0-2" fmla="*/ 1886850 h 1944000"/>
                  <a:gd name="connsiteX1-3" fmla="*/ 1824120 w 2688120"/>
                  <a:gd name="connsiteY1-4" fmla="*/ 0 h 1944000"/>
                  <a:gd name="connsiteX2-5" fmla="*/ 2688120 w 2688120"/>
                  <a:gd name="connsiteY2-6" fmla="*/ 1944000 h 1944000"/>
                  <a:gd name="connsiteX3-7" fmla="*/ 0 w 2688120"/>
                  <a:gd name="connsiteY3-8" fmla="*/ 1886850 h 1944000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2688120" h="1944000">
                    <a:moveTo>
                      <a:pt x="0" y="1886850"/>
                    </a:moveTo>
                    <a:lnTo>
                      <a:pt x="1824120" y="0"/>
                    </a:lnTo>
                    <a:lnTo>
                      <a:pt x="2688120" y="1944000"/>
                    </a:lnTo>
                    <a:lnTo>
                      <a:pt x="0" y="1886850"/>
                    </a:lnTo>
                    <a:close/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800"/>
              </a:p>
            </p:txBody>
          </p:sp>
          <p:cxnSp>
            <p:nvCxnSpPr>
              <p:cNvPr id="4" name="直接连接符 3"/>
              <p:cNvCxnSpPr>
                <a:stCxn id="2" idx="1"/>
              </p:cNvCxnSpPr>
              <p:nvPr/>
            </p:nvCxnSpPr>
            <p:spPr>
              <a:xfrm flipH="1">
                <a:off x="5796000" y="2355750"/>
                <a:ext cx="72000" cy="1944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接连接符 6"/>
              <p:cNvCxnSpPr>
                <a:endCxn id="2" idx="0"/>
              </p:cNvCxnSpPr>
              <p:nvPr/>
            </p:nvCxnSpPr>
            <p:spPr>
              <a:xfrm flipH="1">
                <a:off x="4043880" y="3219750"/>
                <a:ext cx="2184120" cy="10228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文本框 5"/>
              <p:cNvSpPr txBox="1"/>
              <p:nvPr/>
            </p:nvSpPr>
            <p:spPr>
              <a:xfrm>
                <a:off x="5724000" y="1932526"/>
                <a:ext cx="648000" cy="499586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735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A</a:t>
                </a:r>
                <a:endParaRPr lang="zh-CN" altLang="en-US" sz="3735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1" name="文本框 5"/>
              <p:cNvSpPr txBox="1"/>
              <p:nvPr/>
            </p:nvSpPr>
            <p:spPr>
              <a:xfrm>
                <a:off x="6228000" y="2889320"/>
                <a:ext cx="648000" cy="499586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735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F</a:t>
                </a:r>
                <a:endParaRPr lang="zh-CN" altLang="en-US" sz="3735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2" name="文本框 5"/>
              <p:cNvSpPr txBox="1"/>
              <p:nvPr/>
            </p:nvSpPr>
            <p:spPr>
              <a:xfrm>
                <a:off x="6552000" y="3980990"/>
                <a:ext cx="648000" cy="499586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735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 C</a:t>
                </a:r>
                <a:endParaRPr lang="zh-CN" altLang="en-US" sz="3735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3" name="文本框 5"/>
              <p:cNvSpPr txBox="1"/>
              <p:nvPr/>
            </p:nvSpPr>
            <p:spPr>
              <a:xfrm>
                <a:off x="3719880" y="3980990"/>
                <a:ext cx="648000" cy="499586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735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B</a:t>
                </a:r>
                <a:endParaRPr lang="zh-CN" altLang="en-US" sz="3735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4" name="文本框 5"/>
              <p:cNvSpPr txBox="1"/>
              <p:nvPr/>
            </p:nvSpPr>
            <p:spPr>
              <a:xfrm>
                <a:off x="5590080" y="4155750"/>
                <a:ext cx="648000" cy="499586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735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D</a:t>
                </a:r>
                <a:endParaRPr lang="zh-CN" altLang="en-US" sz="3735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5" name="文本框 5"/>
              <p:cNvSpPr txBox="1"/>
              <p:nvPr/>
            </p:nvSpPr>
            <p:spPr>
              <a:xfrm>
                <a:off x="5472000" y="3062390"/>
                <a:ext cx="648000" cy="499586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735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E</a:t>
                </a:r>
                <a:endParaRPr lang="zh-CN" altLang="en-US" sz="3735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5" name="等腰三角形 24"/>
            <p:cNvSpPr/>
            <p:nvPr/>
          </p:nvSpPr>
          <p:spPr>
            <a:xfrm>
              <a:off x="7378200" y="2355036"/>
              <a:ext cx="410310" cy="1057504"/>
            </a:xfrm>
            <a:custGeom>
              <a:avLst/>
              <a:gdLst>
                <a:gd name="connsiteX0" fmla="*/ 0 w 133920"/>
                <a:gd name="connsiteY0" fmla="*/ 658734 h 658734"/>
                <a:gd name="connsiteX1" fmla="*/ 66960 w 133920"/>
                <a:gd name="connsiteY1" fmla="*/ 0 h 658734"/>
                <a:gd name="connsiteX2" fmla="*/ 133920 w 133920"/>
                <a:gd name="connsiteY2" fmla="*/ 658734 h 658734"/>
                <a:gd name="connsiteX3" fmla="*/ 0 w 133920"/>
                <a:gd name="connsiteY3" fmla="*/ 658734 h 658734"/>
                <a:gd name="connsiteX0-1" fmla="*/ 47340 w 181260"/>
                <a:gd name="connsiteY0-2" fmla="*/ 795894 h 795894"/>
                <a:gd name="connsiteX1-3" fmla="*/ 0 w 181260"/>
                <a:gd name="connsiteY1-4" fmla="*/ 0 h 795894"/>
                <a:gd name="connsiteX2-5" fmla="*/ 181260 w 181260"/>
                <a:gd name="connsiteY2-6" fmla="*/ 795894 h 795894"/>
                <a:gd name="connsiteX3-7" fmla="*/ 47340 w 181260"/>
                <a:gd name="connsiteY3-8" fmla="*/ 795894 h 795894"/>
                <a:gd name="connsiteX0-9" fmla="*/ 0 w 202500"/>
                <a:gd name="connsiteY0-10" fmla="*/ 1093074 h 1093074"/>
                <a:gd name="connsiteX1-11" fmla="*/ 21240 w 202500"/>
                <a:gd name="connsiteY1-12" fmla="*/ 0 h 1093074"/>
                <a:gd name="connsiteX2-13" fmla="*/ 202500 w 202500"/>
                <a:gd name="connsiteY2-14" fmla="*/ 795894 h 1093074"/>
                <a:gd name="connsiteX3-15" fmla="*/ 0 w 202500"/>
                <a:gd name="connsiteY3-16" fmla="*/ 1093074 h 1093074"/>
                <a:gd name="connsiteX0-17" fmla="*/ 0 w 396810"/>
                <a:gd name="connsiteY0-18" fmla="*/ 1093074 h 1093074"/>
                <a:gd name="connsiteX1-19" fmla="*/ 21240 w 396810"/>
                <a:gd name="connsiteY1-20" fmla="*/ 0 h 1093074"/>
                <a:gd name="connsiteX2-21" fmla="*/ 396810 w 396810"/>
                <a:gd name="connsiteY2-22" fmla="*/ 864474 h 1093074"/>
                <a:gd name="connsiteX3-23" fmla="*/ 0 w 396810"/>
                <a:gd name="connsiteY3-24" fmla="*/ 1093074 h 109307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96810" h="1093074">
                  <a:moveTo>
                    <a:pt x="0" y="1093074"/>
                  </a:moveTo>
                  <a:lnTo>
                    <a:pt x="21240" y="0"/>
                  </a:lnTo>
                  <a:lnTo>
                    <a:pt x="396810" y="864474"/>
                  </a:lnTo>
                  <a:lnTo>
                    <a:pt x="0" y="109307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26" name="等腰三角形 24"/>
            <p:cNvSpPr/>
            <p:nvPr/>
          </p:nvSpPr>
          <p:spPr>
            <a:xfrm>
              <a:off x="5567176" y="3430620"/>
              <a:ext cx="1805042" cy="847773"/>
            </a:xfrm>
            <a:custGeom>
              <a:avLst/>
              <a:gdLst>
                <a:gd name="connsiteX0" fmla="*/ 0 w 133920"/>
                <a:gd name="connsiteY0" fmla="*/ 658734 h 658734"/>
                <a:gd name="connsiteX1" fmla="*/ 66960 w 133920"/>
                <a:gd name="connsiteY1" fmla="*/ 0 h 658734"/>
                <a:gd name="connsiteX2" fmla="*/ 133920 w 133920"/>
                <a:gd name="connsiteY2" fmla="*/ 658734 h 658734"/>
                <a:gd name="connsiteX3" fmla="*/ 0 w 133920"/>
                <a:gd name="connsiteY3" fmla="*/ 658734 h 658734"/>
                <a:gd name="connsiteX0-1" fmla="*/ 47340 w 181260"/>
                <a:gd name="connsiteY0-2" fmla="*/ 795894 h 795894"/>
                <a:gd name="connsiteX1-3" fmla="*/ 0 w 181260"/>
                <a:gd name="connsiteY1-4" fmla="*/ 0 h 795894"/>
                <a:gd name="connsiteX2-5" fmla="*/ 181260 w 181260"/>
                <a:gd name="connsiteY2-6" fmla="*/ 795894 h 795894"/>
                <a:gd name="connsiteX3-7" fmla="*/ 47340 w 181260"/>
                <a:gd name="connsiteY3-8" fmla="*/ 795894 h 795894"/>
                <a:gd name="connsiteX0-9" fmla="*/ 0 w 202500"/>
                <a:gd name="connsiteY0-10" fmla="*/ 1093074 h 1093074"/>
                <a:gd name="connsiteX1-11" fmla="*/ 21240 w 202500"/>
                <a:gd name="connsiteY1-12" fmla="*/ 0 h 1093074"/>
                <a:gd name="connsiteX2-13" fmla="*/ 202500 w 202500"/>
                <a:gd name="connsiteY2-14" fmla="*/ 795894 h 1093074"/>
                <a:gd name="connsiteX3-15" fmla="*/ 0 w 202500"/>
                <a:gd name="connsiteY3-16" fmla="*/ 1093074 h 1093074"/>
                <a:gd name="connsiteX0-17" fmla="*/ 0 w 396810"/>
                <a:gd name="connsiteY0-18" fmla="*/ 1093074 h 1093074"/>
                <a:gd name="connsiteX1-19" fmla="*/ 21240 w 396810"/>
                <a:gd name="connsiteY1-20" fmla="*/ 0 h 1093074"/>
                <a:gd name="connsiteX2-21" fmla="*/ 396810 w 396810"/>
                <a:gd name="connsiteY2-22" fmla="*/ 864474 h 1093074"/>
                <a:gd name="connsiteX3-23" fmla="*/ 0 w 396810"/>
                <a:gd name="connsiteY3-24" fmla="*/ 1093074 h 1093074"/>
                <a:gd name="connsiteX0-25" fmla="*/ 0 w 562883"/>
                <a:gd name="connsiteY0-26" fmla="*/ 1022187 h 1022187"/>
                <a:gd name="connsiteX1-27" fmla="*/ 562883 w 562883"/>
                <a:gd name="connsiteY1-28" fmla="*/ 0 h 1022187"/>
                <a:gd name="connsiteX2-29" fmla="*/ 396810 w 562883"/>
                <a:gd name="connsiteY2-30" fmla="*/ 793587 h 1022187"/>
                <a:gd name="connsiteX3-31" fmla="*/ 0 w 562883"/>
                <a:gd name="connsiteY3-32" fmla="*/ 1022187 h 1022187"/>
                <a:gd name="connsiteX0-33" fmla="*/ 0 w 1767761"/>
                <a:gd name="connsiteY0-34" fmla="*/ 892228 h 892228"/>
                <a:gd name="connsiteX1-35" fmla="*/ 1767761 w 1767761"/>
                <a:gd name="connsiteY1-36" fmla="*/ 0 h 892228"/>
                <a:gd name="connsiteX2-37" fmla="*/ 1601688 w 1767761"/>
                <a:gd name="connsiteY2-38" fmla="*/ 793587 h 892228"/>
                <a:gd name="connsiteX3-39" fmla="*/ 0 w 1767761"/>
                <a:gd name="connsiteY3-40" fmla="*/ 892228 h 892228"/>
                <a:gd name="connsiteX0-41" fmla="*/ 0 w 1767761"/>
                <a:gd name="connsiteY0-42" fmla="*/ 892228 h 911732"/>
                <a:gd name="connsiteX1-43" fmla="*/ 1767761 w 1767761"/>
                <a:gd name="connsiteY1-44" fmla="*/ 0 h 911732"/>
                <a:gd name="connsiteX2-45" fmla="*/ 1712227 w 1767761"/>
                <a:gd name="connsiteY2-46" fmla="*/ 911732 h 911732"/>
                <a:gd name="connsiteX3-47" fmla="*/ 0 w 1767761"/>
                <a:gd name="connsiteY3-48" fmla="*/ 892228 h 911732"/>
                <a:gd name="connsiteX0-49" fmla="*/ 0 w 1745653"/>
                <a:gd name="connsiteY0-50" fmla="*/ 856785 h 876289"/>
                <a:gd name="connsiteX1-51" fmla="*/ 1745653 w 1745653"/>
                <a:gd name="connsiteY1-52" fmla="*/ 0 h 876289"/>
                <a:gd name="connsiteX2-53" fmla="*/ 1712227 w 1745653"/>
                <a:gd name="connsiteY2-54" fmla="*/ 876289 h 876289"/>
                <a:gd name="connsiteX3-55" fmla="*/ 0 w 1745653"/>
                <a:gd name="connsiteY3-56" fmla="*/ 856785 h 8762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1745653" h="876289">
                  <a:moveTo>
                    <a:pt x="0" y="856785"/>
                  </a:moveTo>
                  <a:lnTo>
                    <a:pt x="1745653" y="0"/>
                  </a:lnTo>
                  <a:lnTo>
                    <a:pt x="1712227" y="876289"/>
                  </a:lnTo>
                  <a:lnTo>
                    <a:pt x="0" y="856785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6520" y="983827"/>
            <a:ext cx="11998960" cy="337439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、眨眼有利于消除眼睛疲劳</a:t>
            </a:r>
            <a:r>
              <a:rPr lang="en-US" altLang="zh-CN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人在正常状态下每分钟眨眼</a:t>
            </a:r>
            <a:r>
              <a:rPr lang="en-US" altLang="zh-CN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25</a:t>
            </a:r>
            <a:r>
              <a:rPr lang="zh-CN" altLang="en-US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次，看书时每分钟眨眼</a:t>
            </a:r>
            <a:r>
              <a:rPr lang="en-US" altLang="zh-CN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次，玩电脑游戏时，每分钟眨眼次数比平常状态时减少</a:t>
            </a:r>
            <a:r>
              <a:rPr lang="en-US" altLang="zh-CN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60%</a:t>
            </a:r>
            <a:r>
              <a:rPr lang="zh-CN" altLang="en-US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看书时每分钟眨眼次数要比平常状态时减少百分之几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？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5"/>
          <p:cNvSpPr txBox="1"/>
          <p:nvPr/>
        </p:nvSpPr>
        <p:spPr>
          <a:xfrm>
            <a:off x="816000" y="4488569"/>
            <a:ext cx="6397440" cy="748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25-15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÷25=40%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5"/>
          <p:cNvSpPr txBox="1"/>
          <p:nvPr/>
        </p:nvSpPr>
        <p:spPr>
          <a:xfrm>
            <a:off x="1186920" y="5268269"/>
            <a:ext cx="10656000" cy="14046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答：看</a:t>
            </a:r>
            <a:r>
              <a:rPr lang="zh-CN" altLang="en-US" sz="4265" b="1" dirty="0">
                <a:latin typeface="宋体" panose="02010600030101010101" pitchFamily="2" charset="-122"/>
                <a:ea typeface="宋体" panose="02010600030101010101" pitchFamily="2" charset="-122"/>
              </a:rPr>
              <a:t>书时每分钟眨眼次数要比平常状态时减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少</a:t>
            </a:r>
            <a:r>
              <a:rPr lang="en-US" altLang="zh-CN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40%</a:t>
            </a:r>
            <a:r>
              <a:rPr lang="zh-CN" altLang="en-US" sz="426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426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6520" y="983827"/>
            <a:ext cx="11998960" cy="29667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、眨眼有利于消除眼睛疲劳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人在正常状态下每分钟眨眼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25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次，看书时每分钟眨眼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次，玩电脑游戏时，每分钟眨眼次数比平常状态时减少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60%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(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2)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玩电脑游戏时每分钟眨眼多少次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?(3)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看书和玩电脑游戏，那种活动更容易让眼睛疲劳？你对用眼卫生有什么好的建议</a:t>
            </a:r>
            <a:r>
              <a:rPr lang="en-US" altLang="zh-CN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  <a:endParaRPr lang="zh-CN" altLang="en-US" sz="373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5"/>
          <p:cNvSpPr txBox="1"/>
          <p:nvPr/>
        </p:nvSpPr>
        <p:spPr>
          <a:xfrm>
            <a:off x="336000" y="3979519"/>
            <a:ext cx="7200000" cy="66611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25×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1-60%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=10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（次）</a:t>
            </a:r>
            <a:endParaRPr lang="zh-CN" altLang="en-US" sz="373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5"/>
          <p:cNvSpPr txBox="1"/>
          <p:nvPr/>
        </p:nvSpPr>
        <p:spPr>
          <a:xfrm>
            <a:off x="708480" y="4581000"/>
            <a:ext cx="10176000" cy="66611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答：玩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电脑游戏时每分钟眨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眼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次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373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5"/>
          <p:cNvSpPr txBox="1"/>
          <p:nvPr/>
        </p:nvSpPr>
        <p:spPr>
          <a:xfrm>
            <a:off x="343440" y="5232667"/>
            <a:ext cx="10176000" cy="12414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）玩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电脑游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戏</a:t>
            </a:r>
            <a:r>
              <a:rPr lang="zh-CN" altLang="en-US" sz="3735" b="1" dirty="0">
                <a:latin typeface="宋体" panose="02010600030101010101" pitchFamily="2" charset="-122"/>
                <a:ea typeface="宋体" panose="02010600030101010101" pitchFamily="2" charset="-122"/>
              </a:rPr>
              <a:t>更容易让眼睛疲</a:t>
            </a:r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劳；</a:t>
            </a:r>
            <a:endParaRPr lang="en-US" altLang="zh-CN" sz="3735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735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少玩电</a:t>
            </a:r>
            <a:r>
              <a:rPr lang="zh-CN" altLang="en-US" sz="3735" b="1" smtClean="0">
                <a:latin typeface="宋体" panose="02010600030101010101" pitchFamily="2" charset="-122"/>
                <a:ea typeface="宋体" panose="02010600030101010101" pitchFamily="2" charset="-122"/>
              </a:rPr>
              <a:t>脑，多做眼睛保健操。</a:t>
            </a:r>
            <a:endParaRPr lang="zh-CN" altLang="en-US" sz="3735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1839</Words>
  <Application>WPS 演示</Application>
  <PresentationFormat>全屏显示</PresentationFormat>
  <Paragraphs>320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Cambria Math</vt:lpstr>
      <vt:lpstr>Arial Unicode MS</vt:lpstr>
      <vt:lpstr>Calibri</vt:lpstr>
      <vt:lpstr>Cambria Math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107</cp:revision>
  <dcterms:created xsi:type="dcterms:W3CDTF">2020-02-07T09:42:00Z</dcterms:created>
  <dcterms:modified xsi:type="dcterms:W3CDTF">2026-03-22T01:02:32Z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139BEC55BE03470892C82E446EC73951_13</vt:lpwstr>
  </property>
</Properties>
</file>