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gif" ContentType="image/gi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5" r:id="rId3"/>
  </p:sldMasterIdLst>
  <p:notesMasterIdLst>
    <p:notesMasterId r:id="rId6"/>
  </p:notesMasterIdLst>
  <p:sldIdLst>
    <p:sldId id="257" r:id="rId4"/>
    <p:sldId id="258" r:id="rId5"/>
    <p:sldId id="259" r:id="rId7"/>
    <p:sldId id="266" r:id="rId8"/>
    <p:sldId id="260" r:id="rId9"/>
    <p:sldId id="261" r:id="rId10"/>
    <p:sldId id="262" r:id="rId11"/>
    <p:sldId id="263" r:id="rId12"/>
    <p:sldId id="264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3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946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5A64025B-0A74-4D12-964C-44B3B26767A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355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D201BD1B-8E4B-4BDB-AD5B-F8A6C259F7A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560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514F0859-402F-405E-A0EA-4C86108176A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765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9A9AC66D-37BB-477B-9E6A-411356EEBAF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97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E381F01E-2499-4741-AFB8-1732B37FDF7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174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A04600CA-D26B-4D48-BA60-6A59621F414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379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2085A00A-ADBC-4CE7-B81D-BB169742403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2"/>
          <p:cNvSpPr>
            <a:spLocks noGrp="1"/>
          </p:cNvSpPr>
          <p:nvPr>
            <p:ph idx="1" hasCustomPrompt="1"/>
          </p:nvPr>
        </p:nvSpPr>
        <p:spPr bwMode="auto">
          <a:xfrm>
            <a:off x="1722852" y="3469520"/>
            <a:ext cx="8444139" cy="773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2800"/>
            </a:lvl1pPr>
          </a:lstStyle>
          <a:p>
            <a:pPr lvl="0"/>
            <a:r>
              <a:rPr lang="zh-CN" altLang="en-US" dirty="0" smtClean="0"/>
              <a:t>小标题</a:t>
            </a:r>
            <a:endParaRPr lang="zh-CN" altLang="en-US" dirty="0" smtClean="0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1" hasCustomPrompt="1"/>
          </p:nvPr>
        </p:nvSpPr>
        <p:spPr>
          <a:xfrm flipV="1">
            <a:off x="3997952" y="3223352"/>
            <a:ext cx="4124569" cy="66923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18" name="图片占位符 17"/>
          <p:cNvSpPr>
            <a:spLocks noGrp="1"/>
          </p:cNvSpPr>
          <p:nvPr>
            <p:ph type="pic" sz="quarter" idx="12" hasCustomPrompt="1"/>
          </p:nvPr>
        </p:nvSpPr>
        <p:spPr>
          <a:xfrm>
            <a:off x="5195172" y="3223356"/>
            <a:ext cx="2927349" cy="66920"/>
          </a:xfrm>
          <a:solidFill>
            <a:srgbClr val="F7B90E"/>
          </a:solidFill>
        </p:spPr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20" name="图片占位符 19"/>
          <p:cNvSpPr>
            <a:spLocks noGrp="1"/>
          </p:cNvSpPr>
          <p:nvPr>
            <p:ph type="pic" sz="quarter" idx="13" hasCustomPrompt="1"/>
          </p:nvPr>
        </p:nvSpPr>
        <p:spPr>
          <a:xfrm>
            <a:off x="6225989" y="3223038"/>
            <a:ext cx="1896532" cy="67238"/>
          </a:xfrm>
          <a:solidFill>
            <a:srgbClr val="92D050"/>
          </a:solidFill>
        </p:spPr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22" name="图片占位符 21"/>
          <p:cNvSpPr>
            <a:spLocks noGrp="1"/>
          </p:cNvSpPr>
          <p:nvPr>
            <p:ph type="pic" sz="quarter" idx="14" hasCustomPrompt="1"/>
          </p:nvPr>
        </p:nvSpPr>
        <p:spPr>
          <a:xfrm>
            <a:off x="7246223" y="3223037"/>
            <a:ext cx="876300" cy="67239"/>
          </a:xfrm>
          <a:solidFill>
            <a:srgbClr val="2E75B6"/>
          </a:solidFill>
        </p:spPr>
        <p:txBody>
          <a:bodyPr/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23" name="标题 22"/>
          <p:cNvSpPr>
            <a:spLocks noGrp="1"/>
          </p:cNvSpPr>
          <p:nvPr>
            <p:ph type="title" hasCustomPrompt="1"/>
          </p:nvPr>
        </p:nvSpPr>
        <p:spPr>
          <a:xfrm>
            <a:off x="914536" y="1717913"/>
            <a:ext cx="10060772" cy="132588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 smtClean="0"/>
              <a:t>标题</a:t>
            </a:r>
            <a:endParaRPr lang="zh-CN" alt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2167" y="609600"/>
            <a:ext cx="11387667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02167" y="1905000"/>
            <a:ext cx="5592233" cy="4194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592233" cy="4194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</p:nvPr>
        </p:nvSpPr>
        <p:spPr>
          <a:xfrm>
            <a:off x="402167" y="6245225"/>
            <a:ext cx="3052233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E14B74C-B7CA-46B9-B987-8D1CF2D9C0C3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305223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>
          <a:xfrm>
            <a:off x="402167" y="6245225"/>
            <a:ext cx="3052233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79BF05-1E2B-4441-85CB-B5D36C558DC9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4"/>
          </p:nvPr>
        </p:nvSpPr>
        <p:spPr>
          <a:xfrm>
            <a:off x="8737600" y="6245225"/>
            <a:ext cx="305223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2167" y="609600"/>
            <a:ext cx="11387667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</p:nvPr>
        </p:nvSpPr>
        <p:spPr>
          <a:xfrm>
            <a:off x="402167" y="6245225"/>
            <a:ext cx="3052233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2DD201-6040-46C9-B3DA-D88E83D9B13C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305223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2"/>
          </p:nvPr>
        </p:nvSpPr>
        <p:spPr>
          <a:xfrm>
            <a:off x="402167" y="6245225"/>
            <a:ext cx="3052233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1C1D1C-6581-4E06-99D2-80DD5A6952EC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305223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</p:nvPr>
        </p:nvSpPr>
        <p:spPr>
          <a:xfrm>
            <a:off x="402167" y="6245225"/>
            <a:ext cx="3052233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3B64500-3E32-47B1-9098-C11CCDE45537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305223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</p:nvPr>
        </p:nvSpPr>
        <p:spPr>
          <a:xfrm>
            <a:off x="402167" y="6245225"/>
            <a:ext cx="3052233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94716D5-0563-4FFE-A262-23C2AF44F15E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305223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2167" y="609600"/>
            <a:ext cx="11387667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2167" y="1905000"/>
            <a:ext cx="11387667" cy="41941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02167" y="6245225"/>
            <a:ext cx="3052233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AC1576F-177A-4DD7-BB35-022391323AD2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305223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42917" y="609600"/>
            <a:ext cx="2846916" cy="548957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2167" y="609600"/>
            <a:ext cx="8337551" cy="54895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02167" y="6245225"/>
            <a:ext cx="3052233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60C6B6-FDC4-4673-A995-C3E0E4AE2889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305223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24308" y="960830"/>
            <a:ext cx="8084219" cy="1325880"/>
          </a:xfrm>
        </p:spPr>
        <p:txBody>
          <a:bodyPr/>
          <a:lstStyle>
            <a:lvl1pPr>
              <a:defRPr sz="2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92485" y="2430860"/>
            <a:ext cx="6380391" cy="822960"/>
          </a:xfrm>
        </p:spPr>
        <p:txBody>
          <a:bodyPr/>
          <a:lstStyle>
            <a:lvl1pPr algn="l">
              <a:defRPr sz="2400">
                <a:latin typeface="楷体" panose="02010609060101010101" pitchFamily="49" charset="-122"/>
                <a:ea typeface="楷体" panose="02010609060101010101" pitchFamily="49" charset="-122"/>
              </a:defRPr>
            </a:lvl1pPr>
            <a:lvl2pPr algn="l">
              <a:defRPr sz="1800">
                <a:latin typeface="楷体" panose="02010609060101010101" pitchFamily="49" charset="-122"/>
                <a:ea typeface="楷体" panose="02010609060101010101" pitchFamily="49" charset="-122"/>
              </a:defRPr>
            </a:lvl2pPr>
            <a:lvl3pPr algn="l">
              <a:defRPr sz="1800">
                <a:latin typeface="楷体" panose="02010609060101010101" pitchFamily="49" charset="-122"/>
                <a:ea typeface="楷体" panose="02010609060101010101" pitchFamily="49" charset="-122"/>
              </a:defRPr>
            </a:lvl3pPr>
            <a:lvl4pPr algn="l">
              <a:defRPr sz="1800">
                <a:latin typeface="楷体" panose="02010609060101010101" pitchFamily="49" charset="-122"/>
                <a:ea typeface="楷体" panose="02010609060101010101" pitchFamily="49" charset="-122"/>
              </a:defRPr>
            </a:lvl4pPr>
            <a:lvl5pPr algn="l">
              <a:defRPr sz="1800">
                <a:latin typeface="楷体" panose="02010609060101010101" pitchFamily="49" charset="-122"/>
                <a:ea typeface="楷体" panose="02010609060101010101" pitchFamily="49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尾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BD39252-72E2-48D5-8ABA-6F21D211D58B}" type="slidenum">
              <a:rPr lang="en-US" altLang="zh-CN" smtClean="0"/>
            </a:fld>
            <a:endParaRPr lang="en-US" altLang="zh-CN"/>
          </a:p>
        </p:txBody>
      </p:sp>
      <p:sp>
        <p:nvSpPr>
          <p:cNvPr id="7" name="内容占位符 6"/>
          <p:cNvSpPr>
            <a:spLocks noGrp="1"/>
          </p:cNvSpPr>
          <p:nvPr>
            <p:ph sz="quarter" idx="13" hasCustomPrompt="1"/>
          </p:nvPr>
        </p:nvSpPr>
        <p:spPr>
          <a:xfrm>
            <a:off x="2907419" y="2667020"/>
            <a:ext cx="6908800" cy="16764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zh-CN" altLang="en-US" dirty="0" smtClean="0"/>
              <a:t>谢    谢</a:t>
            </a:r>
            <a:endParaRPr lang="zh-CN" altLang="en-US" dirty="0"/>
          </a:p>
        </p:txBody>
      </p:sp>
    </p:spTree>
  </p:cSld>
  <p:clrMapOvr>
    <a:masterClrMapping/>
  </p:clrMapOvr>
  <p:transition>
    <p:checker dir="vert"/>
  </p:transition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mtClean="0"/>
            </a:lvl1pPr>
          </a:lstStyle>
          <a:p>
            <a:pPr>
              <a:defRPr/>
            </a:pPr>
            <a:fld id="{ABD39252-72E2-48D5-8ABA-6F21D211D58B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  <p:transition>
    <p:checker dir="vert"/>
  </p:transition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914400" y="2286000"/>
            <a:ext cx="103632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zh-CN" altLang="en-US" noProof="0" smtClean="0"/>
          </a:p>
        </p:txBody>
      </p:sp>
      <p:sp>
        <p:nvSpPr>
          <p:cNvPr id="3584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zh-CN" altLang="en-US" noProof="0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02167" y="6245225"/>
            <a:ext cx="3052233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4ABAA43-5AFA-42D3-A601-AB64E1B2FE0F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5225"/>
            <a:ext cx="305223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2167" y="609600"/>
            <a:ext cx="11387667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2167" y="1905000"/>
            <a:ext cx="11387667" cy="4194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02167" y="6245225"/>
            <a:ext cx="3052233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38CF99B-1F35-4AE6-97CE-84AB18023DA1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305223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02167" y="6245225"/>
            <a:ext cx="3052233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57B2DA2-A99D-49A2-BDCA-FC83E6A33065}" type="datetimeFigureOut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3052233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../media/image1.png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50000">
              <a:schemeClr val="accent5"/>
            </a:gs>
            <a:gs pos="0">
              <a:schemeClr val="accent5">
                <a:lumMod val="25000"/>
                <a:lumOff val="75000"/>
              </a:schemeClr>
            </a:gs>
            <a:gs pos="100000">
              <a:schemeClr val="accent5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12217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标题占位符 1"/>
          <p:cNvSpPr>
            <a:spLocks noGrp="1"/>
          </p:cNvSpPr>
          <p:nvPr>
            <p:ph type="title"/>
          </p:nvPr>
        </p:nvSpPr>
        <p:spPr bwMode="auto">
          <a:xfrm>
            <a:off x="4476751" y="1821180"/>
            <a:ext cx="3238500" cy="1325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 smtClean="0"/>
              <a:t>大</a:t>
            </a:r>
            <a:endParaRPr lang="zh-CN" altLang="en-US" dirty="0" smtClean="0"/>
          </a:p>
        </p:txBody>
      </p:sp>
      <p:sp>
        <p:nvSpPr>
          <p:cNvPr id="1028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63535" y="3381376"/>
            <a:ext cx="3064933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小</a:t>
            </a:r>
            <a:endParaRPr lang="zh-CN" alt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>
    <p:checker dir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96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96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96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96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</a:defRPr>
      </a:lvl5pPr>
      <a:lvl6pPr marL="41148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96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6pPr>
      <a:lvl7pPr marL="82296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96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7pPr>
      <a:lvl8pPr marL="123444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96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8pPr>
      <a:lvl9pPr marL="164592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960">
          <a:solidFill>
            <a:schemeClr val="tx1"/>
          </a:solidFill>
          <a:latin typeface="Calibri Light" panose="020F0302020204030204" charset="0"/>
          <a:ea typeface="宋体" panose="02010600030101010101" pitchFamily="2" charset="-122"/>
        </a:defRPr>
      </a:lvl9pPr>
    </p:titleStyle>
    <p:bodyStyle>
      <a:lvl1pPr algn="ctr" rtl="0" eaLnBrk="1" fontAlgn="base" hangingPunct="1">
        <a:lnSpc>
          <a:spcPct val="90000"/>
        </a:lnSpc>
        <a:spcBef>
          <a:spcPts val="900"/>
        </a:spcBef>
        <a:spcAft>
          <a:spcPct val="0"/>
        </a:spcAft>
        <a:buFont typeface="Arial" panose="020B0604020202020204" pitchFamily="34" charset="0"/>
        <a:defRPr sz="2800" kern="1200">
          <a:solidFill>
            <a:schemeClr val="tx1"/>
          </a:solidFill>
          <a:latin typeface="楷体" panose="02010609060101010101" pitchFamily="49" charset="-122"/>
          <a:ea typeface="楷体" panose="02010609060101010101" pitchFamily="49" charset="-122"/>
          <a:cs typeface="+mn-cs"/>
        </a:defRPr>
      </a:lvl1pPr>
      <a:lvl2pPr marL="617220" indent="-205740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50000">
              <a:schemeClr val="accent5"/>
            </a:gs>
            <a:gs pos="0">
              <a:schemeClr val="accent5">
                <a:lumMod val="25000"/>
                <a:lumOff val="75000"/>
              </a:schemeClr>
            </a:gs>
            <a:gs pos="100000">
              <a:schemeClr val="accent5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v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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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3.GIF"/><Relationship Id="rId1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2296387" y="2132856"/>
            <a:ext cx="7545579" cy="1325880"/>
          </a:xfrm>
        </p:spPr>
        <p:txBody>
          <a:bodyPr/>
          <a:lstStyle/>
          <a:p>
            <a:r>
              <a:rPr lang="zh-CN" altLang="en-US" dirty="0"/>
              <a:t>平面图形的旋转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276600" y="1600200"/>
            <a:ext cx="6248400" cy="119888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例１</a:t>
            </a: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：钟表的分针匀速旋转一周需要</a:t>
            </a: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60</a:t>
            </a: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分．</a:t>
            </a:r>
            <a:endParaRPr kumimoji="0" lang="zh-CN" altLang="en-US" sz="24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（１）指出它的旋转中心；</a:t>
            </a:r>
            <a:endParaRPr kumimoji="0" lang="zh-CN" altLang="en-US" sz="24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（２）经过</a:t>
            </a: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20</a:t>
            </a: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分，分针旋转了多少度？</a:t>
            </a:r>
            <a:endParaRPr kumimoji="0" lang="zh-CN" altLang="en-US" sz="24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3200400" y="3505200"/>
            <a:ext cx="2667000" cy="2419350"/>
            <a:chOff x="431" y="1434"/>
            <a:chExt cx="1860" cy="1860"/>
          </a:xfrm>
        </p:grpSpPr>
        <p:grpSp>
          <p:nvGrpSpPr>
            <p:cNvPr id="16407" name="Group 4"/>
            <p:cNvGrpSpPr/>
            <p:nvPr/>
          </p:nvGrpSpPr>
          <p:grpSpPr>
            <a:xfrm>
              <a:off x="431" y="1434"/>
              <a:ext cx="1860" cy="1860"/>
              <a:chOff x="431" y="1434"/>
              <a:chExt cx="1860" cy="1860"/>
            </a:xfrm>
          </p:grpSpPr>
          <p:sp>
            <p:nvSpPr>
              <p:cNvPr id="17447" name="Oval 5"/>
              <p:cNvSpPr>
                <a:spLocks noChangeArrowheads="1"/>
              </p:cNvSpPr>
              <p:nvPr/>
            </p:nvSpPr>
            <p:spPr bwMode="auto">
              <a:xfrm>
                <a:off x="431" y="1434"/>
                <a:ext cx="1860" cy="186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48" name="Oval 6"/>
              <p:cNvSpPr>
                <a:spLocks noChangeArrowheads="1"/>
              </p:cNvSpPr>
              <p:nvPr/>
            </p:nvSpPr>
            <p:spPr bwMode="auto">
              <a:xfrm>
                <a:off x="1303" y="1495"/>
                <a:ext cx="115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49" name="Oval 7"/>
              <p:cNvSpPr>
                <a:spLocks noChangeArrowheads="1"/>
              </p:cNvSpPr>
              <p:nvPr/>
            </p:nvSpPr>
            <p:spPr bwMode="auto">
              <a:xfrm>
                <a:off x="460" y="2318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50" name="Oval 8"/>
              <p:cNvSpPr>
                <a:spLocks noChangeArrowheads="1"/>
              </p:cNvSpPr>
              <p:nvPr/>
            </p:nvSpPr>
            <p:spPr bwMode="auto">
              <a:xfrm>
                <a:off x="1739" y="1648"/>
                <a:ext cx="116" cy="121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51" name="Oval 9"/>
              <p:cNvSpPr>
                <a:spLocks noChangeArrowheads="1"/>
              </p:cNvSpPr>
              <p:nvPr/>
            </p:nvSpPr>
            <p:spPr bwMode="auto">
              <a:xfrm>
                <a:off x="896" y="1617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52" name="Oval 10"/>
              <p:cNvSpPr>
                <a:spLocks noChangeArrowheads="1"/>
              </p:cNvSpPr>
              <p:nvPr/>
            </p:nvSpPr>
            <p:spPr bwMode="auto">
              <a:xfrm>
                <a:off x="634" y="1890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53" name="Oval 11"/>
              <p:cNvSpPr>
                <a:spLocks noChangeArrowheads="1"/>
              </p:cNvSpPr>
              <p:nvPr/>
            </p:nvSpPr>
            <p:spPr bwMode="auto">
              <a:xfrm>
                <a:off x="2000" y="2715"/>
                <a:ext cx="116" cy="121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54" name="Oval 12"/>
              <p:cNvSpPr>
                <a:spLocks noChangeArrowheads="1"/>
              </p:cNvSpPr>
              <p:nvPr/>
            </p:nvSpPr>
            <p:spPr bwMode="auto">
              <a:xfrm>
                <a:off x="2000" y="1951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55" name="Oval 13"/>
              <p:cNvSpPr>
                <a:spLocks noChangeArrowheads="1"/>
              </p:cNvSpPr>
              <p:nvPr/>
            </p:nvSpPr>
            <p:spPr bwMode="auto">
              <a:xfrm>
                <a:off x="2146" y="2318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56" name="Oval 14"/>
              <p:cNvSpPr>
                <a:spLocks noChangeArrowheads="1"/>
              </p:cNvSpPr>
              <p:nvPr/>
            </p:nvSpPr>
            <p:spPr bwMode="auto">
              <a:xfrm>
                <a:off x="1680" y="3019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57" name="Oval 15"/>
              <p:cNvSpPr>
                <a:spLocks noChangeArrowheads="1"/>
              </p:cNvSpPr>
              <p:nvPr/>
            </p:nvSpPr>
            <p:spPr bwMode="auto">
              <a:xfrm>
                <a:off x="605" y="2715"/>
                <a:ext cx="116" cy="121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58" name="Oval 16"/>
              <p:cNvSpPr>
                <a:spLocks noChangeArrowheads="1"/>
              </p:cNvSpPr>
              <p:nvPr/>
            </p:nvSpPr>
            <p:spPr bwMode="auto">
              <a:xfrm>
                <a:off x="896" y="2989"/>
                <a:ext cx="116" cy="121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59" name="Oval 17"/>
              <p:cNvSpPr>
                <a:spLocks noChangeArrowheads="1"/>
              </p:cNvSpPr>
              <p:nvPr/>
            </p:nvSpPr>
            <p:spPr bwMode="auto">
              <a:xfrm>
                <a:off x="1303" y="3141"/>
                <a:ext cx="115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60" name="AutoShape 18"/>
              <p:cNvSpPr>
                <a:spLocks noChangeArrowheads="1"/>
              </p:cNvSpPr>
              <p:nvPr/>
            </p:nvSpPr>
            <p:spPr bwMode="auto">
              <a:xfrm>
                <a:off x="1332" y="1495"/>
                <a:ext cx="58" cy="884"/>
              </a:xfrm>
              <a:prstGeom prst="triangle">
                <a:avLst>
                  <a:gd name="adj" fmla="val 5294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61" name="Oval 19"/>
              <p:cNvSpPr>
                <a:spLocks noChangeArrowheads="1"/>
              </p:cNvSpPr>
              <p:nvPr/>
            </p:nvSpPr>
            <p:spPr bwMode="auto">
              <a:xfrm>
                <a:off x="1303" y="2318"/>
                <a:ext cx="115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</p:grpSp>
        <p:sp>
          <p:nvSpPr>
            <p:cNvPr id="17432" name="Oval 20"/>
            <p:cNvSpPr>
              <a:spLocks noChangeArrowheads="1"/>
            </p:cNvSpPr>
            <p:nvPr/>
          </p:nvSpPr>
          <p:spPr bwMode="auto">
            <a:xfrm>
              <a:off x="431" y="1434"/>
              <a:ext cx="1860" cy="186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33" name="Oval 21"/>
            <p:cNvSpPr>
              <a:spLocks noChangeArrowheads="1"/>
            </p:cNvSpPr>
            <p:nvPr/>
          </p:nvSpPr>
          <p:spPr bwMode="auto">
            <a:xfrm>
              <a:off x="1303" y="1495"/>
              <a:ext cx="115" cy="12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34" name="Oval 22"/>
            <p:cNvSpPr>
              <a:spLocks noChangeArrowheads="1"/>
            </p:cNvSpPr>
            <p:nvPr/>
          </p:nvSpPr>
          <p:spPr bwMode="auto">
            <a:xfrm>
              <a:off x="460" y="2318"/>
              <a:ext cx="116" cy="12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35" name="Oval 23"/>
            <p:cNvSpPr>
              <a:spLocks noChangeArrowheads="1"/>
            </p:cNvSpPr>
            <p:nvPr/>
          </p:nvSpPr>
          <p:spPr bwMode="auto">
            <a:xfrm>
              <a:off x="1739" y="1648"/>
              <a:ext cx="116" cy="12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36" name="Oval 24"/>
            <p:cNvSpPr>
              <a:spLocks noChangeArrowheads="1"/>
            </p:cNvSpPr>
            <p:nvPr/>
          </p:nvSpPr>
          <p:spPr bwMode="auto">
            <a:xfrm>
              <a:off x="896" y="1617"/>
              <a:ext cx="116" cy="12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37" name="Oval 25"/>
            <p:cNvSpPr>
              <a:spLocks noChangeArrowheads="1"/>
            </p:cNvSpPr>
            <p:nvPr/>
          </p:nvSpPr>
          <p:spPr bwMode="auto">
            <a:xfrm>
              <a:off x="634" y="1890"/>
              <a:ext cx="116" cy="12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38" name="Oval 26"/>
            <p:cNvSpPr>
              <a:spLocks noChangeArrowheads="1"/>
            </p:cNvSpPr>
            <p:nvPr/>
          </p:nvSpPr>
          <p:spPr bwMode="auto">
            <a:xfrm>
              <a:off x="2000" y="2715"/>
              <a:ext cx="116" cy="12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39" name="Oval 27"/>
            <p:cNvSpPr>
              <a:spLocks noChangeArrowheads="1"/>
            </p:cNvSpPr>
            <p:nvPr/>
          </p:nvSpPr>
          <p:spPr bwMode="auto">
            <a:xfrm>
              <a:off x="2000" y="1951"/>
              <a:ext cx="116" cy="12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40" name="Oval 28"/>
            <p:cNvSpPr>
              <a:spLocks noChangeArrowheads="1"/>
            </p:cNvSpPr>
            <p:nvPr/>
          </p:nvSpPr>
          <p:spPr bwMode="auto">
            <a:xfrm>
              <a:off x="2146" y="2318"/>
              <a:ext cx="116" cy="12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41" name="Oval 29"/>
            <p:cNvSpPr>
              <a:spLocks noChangeArrowheads="1"/>
            </p:cNvSpPr>
            <p:nvPr/>
          </p:nvSpPr>
          <p:spPr bwMode="auto">
            <a:xfrm>
              <a:off x="1680" y="3019"/>
              <a:ext cx="116" cy="12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42" name="Oval 30"/>
            <p:cNvSpPr>
              <a:spLocks noChangeArrowheads="1"/>
            </p:cNvSpPr>
            <p:nvPr/>
          </p:nvSpPr>
          <p:spPr bwMode="auto">
            <a:xfrm>
              <a:off x="605" y="2715"/>
              <a:ext cx="116" cy="12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43" name="Oval 31"/>
            <p:cNvSpPr>
              <a:spLocks noChangeArrowheads="1"/>
            </p:cNvSpPr>
            <p:nvPr/>
          </p:nvSpPr>
          <p:spPr bwMode="auto">
            <a:xfrm>
              <a:off x="896" y="2989"/>
              <a:ext cx="116" cy="12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44" name="Oval 32"/>
            <p:cNvSpPr>
              <a:spLocks noChangeArrowheads="1"/>
            </p:cNvSpPr>
            <p:nvPr/>
          </p:nvSpPr>
          <p:spPr bwMode="auto">
            <a:xfrm>
              <a:off x="1303" y="3141"/>
              <a:ext cx="115" cy="12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45" name="AutoShape 33"/>
            <p:cNvSpPr>
              <a:spLocks noChangeArrowheads="1"/>
            </p:cNvSpPr>
            <p:nvPr/>
          </p:nvSpPr>
          <p:spPr bwMode="auto">
            <a:xfrm>
              <a:off x="1332" y="1495"/>
              <a:ext cx="58" cy="884"/>
            </a:xfrm>
            <a:prstGeom prst="triangle">
              <a:avLst>
                <a:gd name="adj" fmla="val 5294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46" name="Oval 34"/>
            <p:cNvSpPr>
              <a:spLocks noChangeArrowheads="1"/>
            </p:cNvSpPr>
            <p:nvPr/>
          </p:nvSpPr>
          <p:spPr bwMode="auto">
            <a:xfrm>
              <a:off x="1303" y="2318"/>
              <a:ext cx="115" cy="12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</p:grpSp>
      <p:grpSp>
        <p:nvGrpSpPr>
          <p:cNvPr id="4" name="Group 35"/>
          <p:cNvGrpSpPr/>
          <p:nvPr/>
        </p:nvGrpSpPr>
        <p:grpSpPr>
          <a:xfrm>
            <a:off x="6400800" y="3505200"/>
            <a:ext cx="2590800" cy="2419350"/>
            <a:chOff x="3216" y="1824"/>
            <a:chExt cx="1860" cy="1860"/>
          </a:xfrm>
        </p:grpSpPr>
        <p:grpSp>
          <p:nvGrpSpPr>
            <p:cNvPr id="16389" name="Group 36"/>
            <p:cNvGrpSpPr/>
            <p:nvPr/>
          </p:nvGrpSpPr>
          <p:grpSpPr>
            <a:xfrm>
              <a:off x="3216" y="1824"/>
              <a:ext cx="1860" cy="1860"/>
              <a:chOff x="3243" y="1525"/>
              <a:chExt cx="1860" cy="1860"/>
            </a:xfrm>
          </p:grpSpPr>
          <p:sp>
            <p:nvSpPr>
              <p:cNvPr id="17416" name="Oval 37"/>
              <p:cNvSpPr>
                <a:spLocks noChangeArrowheads="1"/>
              </p:cNvSpPr>
              <p:nvPr/>
            </p:nvSpPr>
            <p:spPr bwMode="auto">
              <a:xfrm>
                <a:off x="3243" y="1525"/>
                <a:ext cx="1860" cy="186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17" name="Oval 38"/>
              <p:cNvSpPr>
                <a:spLocks noChangeArrowheads="1"/>
              </p:cNvSpPr>
              <p:nvPr/>
            </p:nvSpPr>
            <p:spPr bwMode="auto">
              <a:xfrm>
                <a:off x="4115" y="1586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18" name="Oval 39"/>
              <p:cNvSpPr>
                <a:spLocks noChangeArrowheads="1"/>
              </p:cNvSpPr>
              <p:nvPr/>
            </p:nvSpPr>
            <p:spPr bwMode="auto">
              <a:xfrm>
                <a:off x="3271" y="2409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19" name="Oval 40"/>
              <p:cNvSpPr>
                <a:spLocks noChangeArrowheads="1"/>
              </p:cNvSpPr>
              <p:nvPr/>
            </p:nvSpPr>
            <p:spPr bwMode="auto">
              <a:xfrm>
                <a:off x="4551" y="1739"/>
                <a:ext cx="115" cy="121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20" name="Oval 41"/>
              <p:cNvSpPr>
                <a:spLocks noChangeArrowheads="1"/>
              </p:cNvSpPr>
              <p:nvPr/>
            </p:nvSpPr>
            <p:spPr bwMode="auto">
              <a:xfrm>
                <a:off x="3708" y="1708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21" name="Oval 42"/>
              <p:cNvSpPr>
                <a:spLocks noChangeArrowheads="1"/>
              </p:cNvSpPr>
              <p:nvPr/>
            </p:nvSpPr>
            <p:spPr bwMode="auto">
              <a:xfrm>
                <a:off x="3446" y="1981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22" name="Oval 43"/>
              <p:cNvSpPr>
                <a:spLocks noChangeArrowheads="1"/>
              </p:cNvSpPr>
              <p:nvPr/>
            </p:nvSpPr>
            <p:spPr bwMode="auto">
              <a:xfrm>
                <a:off x="4812" y="2806"/>
                <a:ext cx="115" cy="121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23" name="Oval 44"/>
              <p:cNvSpPr>
                <a:spLocks noChangeArrowheads="1"/>
              </p:cNvSpPr>
              <p:nvPr/>
            </p:nvSpPr>
            <p:spPr bwMode="auto">
              <a:xfrm>
                <a:off x="4812" y="2042"/>
                <a:ext cx="115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24" name="Oval 45"/>
              <p:cNvSpPr>
                <a:spLocks noChangeArrowheads="1"/>
              </p:cNvSpPr>
              <p:nvPr/>
            </p:nvSpPr>
            <p:spPr bwMode="auto">
              <a:xfrm>
                <a:off x="4958" y="2409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25" name="Oval 46"/>
              <p:cNvSpPr>
                <a:spLocks noChangeArrowheads="1"/>
              </p:cNvSpPr>
              <p:nvPr/>
            </p:nvSpPr>
            <p:spPr bwMode="auto">
              <a:xfrm>
                <a:off x="4492" y="3110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26" name="Oval 47"/>
              <p:cNvSpPr>
                <a:spLocks noChangeArrowheads="1"/>
              </p:cNvSpPr>
              <p:nvPr/>
            </p:nvSpPr>
            <p:spPr bwMode="auto">
              <a:xfrm>
                <a:off x="3417" y="2806"/>
                <a:ext cx="115" cy="121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27" name="Oval 48"/>
              <p:cNvSpPr>
                <a:spLocks noChangeArrowheads="1"/>
              </p:cNvSpPr>
              <p:nvPr/>
            </p:nvSpPr>
            <p:spPr bwMode="auto">
              <a:xfrm>
                <a:off x="3708" y="3080"/>
                <a:ext cx="116" cy="121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28" name="Oval 49"/>
              <p:cNvSpPr>
                <a:spLocks noChangeArrowheads="1"/>
              </p:cNvSpPr>
              <p:nvPr/>
            </p:nvSpPr>
            <p:spPr bwMode="auto">
              <a:xfrm>
                <a:off x="4115" y="3232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29" name="AutoShape 50"/>
              <p:cNvSpPr>
                <a:spLocks noChangeArrowheads="1"/>
              </p:cNvSpPr>
              <p:nvPr/>
            </p:nvSpPr>
            <p:spPr bwMode="auto">
              <a:xfrm rot="7021284">
                <a:off x="4488" y="2247"/>
                <a:ext cx="60" cy="818"/>
              </a:xfrm>
              <a:prstGeom prst="triangle">
                <a:avLst>
                  <a:gd name="adj" fmla="val 10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17430" name="Oval 51"/>
              <p:cNvSpPr>
                <a:spLocks noChangeArrowheads="1"/>
              </p:cNvSpPr>
              <p:nvPr/>
            </p:nvSpPr>
            <p:spPr bwMode="auto">
              <a:xfrm>
                <a:off x="4115" y="2409"/>
                <a:ext cx="116" cy="122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</p:grpSp>
        <p:sp>
          <p:nvSpPr>
            <p:cNvPr id="17414" name="Freeform 52"/>
            <p:cNvSpPr/>
            <p:nvPr/>
          </p:nvSpPr>
          <p:spPr bwMode="auto">
            <a:xfrm rot="1013208">
              <a:off x="4123" y="2595"/>
              <a:ext cx="234" cy="233"/>
            </a:xfrm>
            <a:custGeom>
              <a:avLst/>
              <a:gdLst>
                <a:gd name="T0" fmla="*/ 0 w 234"/>
                <a:gd name="T1" fmla="*/ 7 h 234"/>
                <a:gd name="T2" fmla="*/ 91 w 234"/>
                <a:gd name="T3" fmla="*/ 7 h 234"/>
                <a:gd name="T4" fmla="*/ 182 w 234"/>
                <a:gd name="T5" fmla="*/ 52 h 234"/>
                <a:gd name="T6" fmla="*/ 227 w 234"/>
                <a:gd name="T7" fmla="*/ 143 h 234"/>
                <a:gd name="T8" fmla="*/ 227 w 234"/>
                <a:gd name="T9" fmla="*/ 234 h 2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4"/>
                <a:gd name="T16" fmla="*/ 0 h 234"/>
                <a:gd name="T17" fmla="*/ 234 w 234"/>
                <a:gd name="T18" fmla="*/ 234 h 2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4" h="234">
                  <a:moveTo>
                    <a:pt x="0" y="7"/>
                  </a:moveTo>
                  <a:cubicBezTo>
                    <a:pt x="30" y="3"/>
                    <a:pt x="61" y="0"/>
                    <a:pt x="91" y="7"/>
                  </a:cubicBezTo>
                  <a:cubicBezTo>
                    <a:pt x="121" y="14"/>
                    <a:pt x="159" y="29"/>
                    <a:pt x="182" y="52"/>
                  </a:cubicBezTo>
                  <a:cubicBezTo>
                    <a:pt x="205" y="75"/>
                    <a:pt x="220" y="113"/>
                    <a:pt x="227" y="143"/>
                  </a:cubicBezTo>
                  <a:cubicBezTo>
                    <a:pt x="234" y="173"/>
                    <a:pt x="234" y="219"/>
                    <a:pt x="227" y="234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17415" name="AutoShape 53"/>
            <p:cNvSpPr>
              <a:spLocks noChangeArrowheads="1"/>
            </p:cNvSpPr>
            <p:nvPr/>
          </p:nvSpPr>
          <p:spPr bwMode="auto">
            <a:xfrm>
              <a:off x="4128" y="1872"/>
              <a:ext cx="58" cy="885"/>
            </a:xfrm>
            <a:prstGeom prst="triangle">
              <a:avLst>
                <a:gd name="adj" fmla="val 5294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657600" y="2789238"/>
            <a:ext cx="5029200" cy="119888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  <a:sym typeface="Wingdings" panose="05000000000000000000" pitchFamily="2" charset="2"/>
              </a:rPr>
              <a:t>（２）分针匀速旋转一周需要</a:t>
            </a: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  <a:sym typeface="Wingdings" panose="05000000000000000000" pitchFamily="2" charset="2"/>
              </a:rPr>
              <a:t>60</a:t>
            </a:r>
            <a:endParaRPr kumimoji="0" lang="en-US" altLang="zh-CN" sz="24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ea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  <a:sym typeface="Wingdings" panose="05000000000000000000" pitchFamily="2" charset="2"/>
              </a:rPr>
              <a:t>　　　分，因此旋转</a:t>
            </a: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  <a:sym typeface="Wingdings" panose="05000000000000000000" pitchFamily="2" charset="2"/>
              </a:rPr>
              <a:t>20</a:t>
            </a: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  <a:sym typeface="Wingdings" panose="05000000000000000000" pitchFamily="2" charset="2"/>
              </a:rPr>
              <a:t>分，分针</a:t>
            </a:r>
            <a:endParaRPr kumimoji="0" lang="zh-CN" altLang="en-US" sz="24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ea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  <a:sym typeface="Wingdings" panose="05000000000000000000" pitchFamily="2" charset="2"/>
              </a:rPr>
              <a:t>　　　旋转的角度为</a:t>
            </a:r>
            <a:endParaRPr kumimoji="0" lang="zh-CN" altLang="en-US" sz="24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ea"/>
              <a:ea typeface="+mn-ea"/>
              <a:cs typeface="+mn-cs"/>
              <a:sym typeface="Wingdings" panose="05000000000000000000" pitchFamily="2" charset="2"/>
            </a:endParaRP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4800600" y="4344988"/>
          <a:ext cx="2514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1066165" imgH="393700" progId="Equation.3">
                  <p:embed/>
                </p:oleObj>
              </mc:Choice>
              <mc:Fallback>
                <p:oleObj name="" r:id="rId1" imgW="1066165" imgH="393700" progId="Equation.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800600" y="4344988"/>
                        <a:ext cx="2514600" cy="927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2057400"/>
            <a:ext cx="6019800" cy="101473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解</a:t>
            </a: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：</a:t>
            </a: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  <a:sym typeface="Wingdings" panose="05000000000000000000" pitchFamily="2" charset="2"/>
              </a:rPr>
              <a:t>（１）它的旋转中心是钟表的</a:t>
            </a: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  <a:sym typeface="Wingdings" panose="05000000000000000000" pitchFamily="2" charset="2"/>
              </a:rPr>
              <a:t>轴心</a:t>
            </a: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  <a:sym typeface="Wingdings" panose="05000000000000000000" pitchFamily="2" charset="2"/>
              </a:rPr>
              <a:t>；</a:t>
            </a:r>
            <a:endParaRPr kumimoji="0" lang="zh-CN" alt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925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Text Box 2"/>
          <p:cNvSpPr txBox="1"/>
          <p:nvPr/>
        </p:nvSpPr>
        <p:spPr>
          <a:xfrm>
            <a:off x="2819400" y="1679575"/>
            <a:ext cx="6096000" cy="28613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如图：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ABC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是等边三角形，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是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BC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上一点， 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ABD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经过 旋转后到达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ACE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的位置。</a:t>
            </a:r>
            <a:endParaRPr lang="zh-CN" altLang="en-US" sz="2400" b="1" dirty="0">
              <a:solidFill>
                <a:srgbClr val="0000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　（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）旋转中心是哪一点？</a:t>
            </a:r>
            <a:endParaRPr lang="zh-CN" altLang="en-US" sz="2400" b="1" dirty="0">
              <a:solidFill>
                <a:srgbClr val="0000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　（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）旋转了多少度？</a:t>
            </a:r>
            <a:endParaRPr lang="zh-CN" altLang="en-US" sz="2400" b="1" dirty="0">
              <a:solidFill>
                <a:srgbClr val="0000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　（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）如果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是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AB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的中点，那么经过上述</a:t>
            </a:r>
            <a:r>
              <a:rPr lang="en-US" altLang="zh-CN" sz="2400" b="1" dirty="0">
                <a:solidFill>
                  <a:schemeClr val="bg1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                 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旋转后，点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转到了什么位置？</a:t>
            </a:r>
            <a:endParaRPr lang="zh-CN" altLang="en-US" sz="2400" b="1" dirty="0">
              <a:solidFill>
                <a:srgbClr val="0000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5638800" y="4433888"/>
            <a:ext cx="2630488" cy="2332037"/>
            <a:chOff x="3016" y="2478"/>
            <a:chExt cx="1657" cy="1469"/>
          </a:xfrm>
        </p:grpSpPr>
        <p:grpSp>
          <p:nvGrpSpPr>
            <p:cNvPr id="17416" name="Group 4"/>
            <p:cNvGrpSpPr/>
            <p:nvPr/>
          </p:nvGrpSpPr>
          <p:grpSpPr>
            <a:xfrm>
              <a:off x="3198" y="2704"/>
              <a:ext cx="1394" cy="981"/>
              <a:chOff x="3198" y="2704"/>
              <a:chExt cx="1394" cy="981"/>
            </a:xfrm>
          </p:grpSpPr>
          <p:sp>
            <p:nvSpPr>
              <p:cNvPr id="17424" name="AutoShape 5"/>
              <p:cNvSpPr/>
              <p:nvPr/>
            </p:nvSpPr>
            <p:spPr>
              <a:xfrm>
                <a:off x="3198" y="2704"/>
                <a:ext cx="1134" cy="981"/>
              </a:xfrm>
              <a:prstGeom prst="triangle">
                <a:avLst>
                  <a:gd name="adj" fmla="val 50000"/>
                </a:avLst>
              </a:prstGeom>
              <a:noFill/>
              <a:ln w="349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pPr eaLnBrk="1" hangingPunct="1"/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425" name="Line 6"/>
              <p:cNvSpPr/>
              <p:nvPr/>
            </p:nvSpPr>
            <p:spPr>
              <a:xfrm flipH="1">
                <a:off x="3542" y="2722"/>
                <a:ext cx="227" cy="953"/>
              </a:xfrm>
              <a:prstGeom prst="line">
                <a:avLst/>
              </a:prstGeom>
              <a:ln w="317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26" name="Line 7"/>
              <p:cNvSpPr/>
              <p:nvPr/>
            </p:nvSpPr>
            <p:spPr>
              <a:xfrm rot="-3507930" flipH="1">
                <a:off x="4002" y="2571"/>
                <a:ext cx="227" cy="953"/>
              </a:xfrm>
              <a:prstGeom prst="line">
                <a:avLst/>
              </a:prstGeom>
              <a:ln w="317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27" name="Line 8"/>
              <p:cNvSpPr/>
              <p:nvPr/>
            </p:nvSpPr>
            <p:spPr>
              <a:xfrm rot="-650520" flipV="1">
                <a:off x="4314" y="3403"/>
                <a:ext cx="181" cy="272"/>
              </a:xfrm>
              <a:prstGeom prst="line">
                <a:avLst/>
              </a:prstGeom>
              <a:ln w="317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17417" name="Text Box 9"/>
            <p:cNvSpPr txBox="1"/>
            <p:nvPr/>
          </p:nvSpPr>
          <p:spPr>
            <a:xfrm>
              <a:off x="4401" y="3249"/>
              <a:ext cx="272" cy="290"/>
            </a:xfrm>
            <a:prstGeom prst="rect">
              <a:avLst/>
            </a:prstGeom>
            <a:noFill/>
            <a:ln w="31750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Ｅ</a:t>
              </a:r>
              <a:endParaRPr lang="zh-CN" altLang="en-US" sz="2400" b="1" dirty="0">
                <a:solidFill>
                  <a:srgbClr val="FF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418" name="Text Box 10"/>
            <p:cNvSpPr txBox="1"/>
            <p:nvPr/>
          </p:nvSpPr>
          <p:spPr>
            <a:xfrm>
              <a:off x="3415" y="3639"/>
              <a:ext cx="27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Ｄ</a:t>
              </a:r>
              <a:endParaRPr lang="zh-CN" altLang="en-US" sz="2400" b="1" dirty="0">
                <a:solidFill>
                  <a:srgbClr val="FF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419" name="Text Box 11"/>
            <p:cNvSpPr txBox="1"/>
            <p:nvPr/>
          </p:nvSpPr>
          <p:spPr>
            <a:xfrm>
              <a:off x="4286" y="3657"/>
              <a:ext cx="27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Ｃ</a:t>
              </a:r>
              <a:endParaRPr lang="zh-CN" altLang="en-US" sz="2400" b="1" dirty="0">
                <a:solidFill>
                  <a:srgbClr val="FF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420" name="Text Box 12"/>
            <p:cNvSpPr txBox="1"/>
            <p:nvPr/>
          </p:nvSpPr>
          <p:spPr>
            <a:xfrm>
              <a:off x="3016" y="3612"/>
              <a:ext cx="27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Ｂ</a:t>
              </a:r>
              <a:endParaRPr lang="zh-CN" altLang="en-US" sz="2400" b="1" dirty="0">
                <a:solidFill>
                  <a:srgbClr val="FF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421" name="Text Box 13"/>
            <p:cNvSpPr txBox="1"/>
            <p:nvPr/>
          </p:nvSpPr>
          <p:spPr>
            <a:xfrm>
              <a:off x="3651" y="2478"/>
              <a:ext cx="27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Ａ</a:t>
              </a:r>
              <a:endParaRPr lang="zh-CN" altLang="en-US" sz="2400" b="1" dirty="0">
                <a:solidFill>
                  <a:srgbClr val="FF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422" name="Text Box 14"/>
            <p:cNvSpPr txBox="1"/>
            <p:nvPr/>
          </p:nvSpPr>
          <p:spPr>
            <a:xfrm>
              <a:off x="3270" y="3010"/>
              <a:ext cx="27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2400" b="1" dirty="0">
                  <a:solidFill>
                    <a:srgbClr val="FF3300"/>
                  </a:solidFill>
                  <a:latin typeface="Arial" panose="020B0604020202020204" pitchFamily="34" charset="0"/>
                </a:rPr>
                <a:t>Ｍ</a:t>
              </a:r>
              <a:endParaRPr lang="zh-CN" altLang="en-US" sz="2400" b="1" dirty="0">
                <a:solidFill>
                  <a:srgbClr val="FF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423" name="Text Box 15"/>
            <p:cNvSpPr txBox="1"/>
            <p:nvPr/>
          </p:nvSpPr>
          <p:spPr>
            <a:xfrm>
              <a:off x="3403" y="3000"/>
              <a:ext cx="272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zh-CN" altLang="en-US" sz="2400" dirty="0">
                  <a:solidFill>
                    <a:srgbClr val="000404"/>
                  </a:solidFill>
                  <a:latin typeface="Arial" panose="020B0604020202020204" pitchFamily="34" charset="0"/>
                </a:rPr>
                <a:t>．</a:t>
              </a:r>
              <a:endParaRPr lang="zh-CN" altLang="en-US" sz="2400" dirty="0">
                <a:solidFill>
                  <a:srgbClr val="000404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9472" name="Text Box 16"/>
          <p:cNvSpPr txBox="1"/>
          <p:nvPr/>
        </p:nvSpPr>
        <p:spPr>
          <a:xfrm>
            <a:off x="2133600" y="4662488"/>
            <a:ext cx="39401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　解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: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（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）旋转中心是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A;</a:t>
            </a:r>
            <a:endParaRPr lang="en-US" altLang="zh-CN" sz="2400" b="1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9473" name="Text Box 17"/>
          <p:cNvSpPr txBox="1"/>
          <p:nvPr/>
        </p:nvSpPr>
        <p:spPr>
          <a:xfrm>
            <a:off x="2133600" y="5253038"/>
            <a:ext cx="34829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　     （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）旋转了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60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度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;</a:t>
            </a:r>
            <a:endParaRPr lang="en-US" altLang="zh-CN" sz="2400" b="1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9474" name="Text Box 18"/>
          <p:cNvSpPr txBox="1"/>
          <p:nvPr/>
        </p:nvSpPr>
        <p:spPr>
          <a:xfrm>
            <a:off x="2528888" y="5781675"/>
            <a:ext cx="3262312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　（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）点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转到了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AC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的中点位置上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.</a:t>
            </a:r>
            <a:endParaRPr lang="en-US" altLang="zh-CN" sz="2400" b="1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9476" name="WordArt 20"/>
          <p:cNvSpPr>
            <a:spLocks noChangeArrowheads="1" noChangeShapeType="1" noTextEdit="1"/>
          </p:cNvSpPr>
          <p:nvPr/>
        </p:nvSpPr>
        <p:spPr bwMode="auto">
          <a:xfrm>
            <a:off x="5257800" y="1066800"/>
            <a:ext cx="762000" cy="623887"/>
          </a:xfrm>
          <a:prstGeom prst="rect">
            <a:avLst/>
          </a:prstGeom>
        </p:spPr>
        <p:txBody>
          <a:bodyPr wrap="none" numCol="1" fromWordArt="1">
            <a:prstTxWarp prst="textCascadeUp">
              <a:avLst>
                <a:gd name="adj" fmla="val 73468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10" cap="none" spc="0" normalizeH="0" baseline="0" noProof="0" dirty="0">
                <a:ln w="9525">
                  <a:solidFill>
                    <a:srgbClr val="FF9900"/>
                  </a:solidFill>
                  <a:rou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例题</a:t>
            </a:r>
            <a:r>
              <a:rPr kumimoji="0" lang="en-US" altLang="zh-CN" sz="3600" b="0" i="0" u="none" strike="noStrike" kern="10" cap="none" spc="0" normalizeH="0" baseline="0" noProof="0" dirty="0">
                <a:ln w="9525">
                  <a:solidFill>
                    <a:srgbClr val="FF9900"/>
                  </a:solidFill>
                  <a:rou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2</a:t>
            </a:r>
            <a:endParaRPr kumimoji="0" lang="zh-CN" altLang="en-US" sz="3600" b="0" i="0" u="none" strike="noStrike" kern="10" cap="none" spc="0" normalizeH="0" baseline="0" noProof="0" dirty="0">
              <a:ln w="9525">
                <a:solidFill>
                  <a:srgbClr val="FF9900"/>
                </a:solidFill>
                <a:rou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799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72" grpId="0"/>
      <p:bldP spid="19473" grpId="0"/>
      <p:bldP spid="194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Text Box 2"/>
          <p:cNvSpPr txBox="1"/>
          <p:nvPr/>
        </p:nvSpPr>
        <p:spPr>
          <a:xfrm>
            <a:off x="2986088" y="1295400"/>
            <a:ext cx="6386512" cy="2676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练习</a:t>
            </a:r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：</a:t>
            </a:r>
            <a:r>
              <a:rPr lang="zh-CN" altLang="en-US" sz="2400" b="1" dirty="0">
                <a:latin typeface="Arial" panose="020B0604020202020204" pitchFamily="34" charset="0"/>
              </a:rPr>
              <a:t> 如图：</a:t>
            </a:r>
            <a:r>
              <a:rPr lang="en-US" altLang="zh-CN" sz="2400" b="1" dirty="0">
                <a:latin typeface="Arial" panose="020B0604020202020204" pitchFamily="34" charset="0"/>
              </a:rPr>
              <a:t>P</a:t>
            </a:r>
            <a:r>
              <a:rPr lang="zh-CN" altLang="en-US" sz="2400" b="1" dirty="0">
                <a:latin typeface="Arial" panose="020B0604020202020204" pitchFamily="34" charset="0"/>
              </a:rPr>
              <a:t>是等边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ABC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内的一点，把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ABP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按不同的方向通过旋转得到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BQC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和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ACR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，</a:t>
            </a:r>
            <a:endParaRPr lang="zh-CN" altLang="en-US" sz="2400" b="1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 （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）指出旋转中心、旋转方向和旋转角度？</a:t>
            </a:r>
            <a:endParaRPr lang="zh-CN" altLang="en-US" sz="2400" b="1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 （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） 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ACR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是否可以直接通过把</a:t>
            </a:r>
            <a:r>
              <a:rPr lang="en-US" altLang="zh-CN" sz="2400" b="1" dirty="0">
                <a:latin typeface="Arial" panose="020B0604020202020204" pitchFamily="34" charset="0"/>
                <a:sym typeface="Symbol" panose="05050102010706020507" pitchFamily="18" charset="2"/>
              </a:rPr>
              <a:t>BQC</a:t>
            </a:r>
            <a:r>
              <a:rPr lang="zh-CN" altLang="en-US" sz="2400" b="1" dirty="0">
                <a:latin typeface="Arial" panose="020B0604020202020204" pitchFamily="34" charset="0"/>
                <a:sym typeface="Symbol" panose="05050102010706020507" pitchFamily="18" charset="2"/>
              </a:rPr>
              <a:t>旋转得到？</a:t>
            </a:r>
            <a:endParaRPr lang="zh-CN" altLang="en-US" sz="2400" b="1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4191000" y="3429000"/>
            <a:ext cx="2981325" cy="3109913"/>
            <a:chOff x="2018" y="2097"/>
            <a:chExt cx="1878" cy="1959"/>
          </a:xfrm>
        </p:grpSpPr>
        <p:grpSp>
          <p:nvGrpSpPr>
            <p:cNvPr id="18436" name="Group 4"/>
            <p:cNvGrpSpPr/>
            <p:nvPr/>
          </p:nvGrpSpPr>
          <p:grpSpPr>
            <a:xfrm>
              <a:off x="2200" y="2235"/>
              <a:ext cx="1666" cy="1558"/>
              <a:chOff x="2200" y="2432"/>
              <a:chExt cx="1666" cy="1558"/>
            </a:xfrm>
          </p:grpSpPr>
          <p:sp>
            <p:nvSpPr>
              <p:cNvPr id="18443" name="AutoShape 5"/>
              <p:cNvSpPr/>
              <p:nvPr/>
            </p:nvSpPr>
            <p:spPr>
              <a:xfrm>
                <a:off x="2200" y="2432"/>
                <a:ext cx="1406" cy="1216"/>
              </a:xfrm>
              <a:prstGeom prst="triangle">
                <a:avLst>
                  <a:gd name="adj" fmla="val 50000"/>
                </a:avLst>
              </a:prstGeom>
              <a:noFill/>
              <a:ln w="317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pPr eaLnBrk="1" hangingPunct="1"/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grpSp>
            <p:nvGrpSpPr>
              <p:cNvPr id="18444" name="Group 6"/>
              <p:cNvGrpSpPr/>
              <p:nvPr/>
            </p:nvGrpSpPr>
            <p:grpSpPr>
              <a:xfrm>
                <a:off x="2224" y="2432"/>
                <a:ext cx="680" cy="1213"/>
                <a:chOff x="2224" y="2432"/>
                <a:chExt cx="680" cy="1213"/>
              </a:xfrm>
            </p:grpSpPr>
            <p:grpSp>
              <p:nvGrpSpPr>
                <p:cNvPr id="18467" name="Group 7"/>
                <p:cNvGrpSpPr/>
                <p:nvPr/>
              </p:nvGrpSpPr>
              <p:grpSpPr>
                <a:xfrm>
                  <a:off x="2224" y="2432"/>
                  <a:ext cx="680" cy="1213"/>
                  <a:chOff x="2224" y="2432"/>
                  <a:chExt cx="680" cy="1213"/>
                </a:xfrm>
              </p:grpSpPr>
              <p:sp>
                <p:nvSpPr>
                  <p:cNvPr id="18475" name="Line 8"/>
                  <p:cNvSpPr/>
                  <p:nvPr/>
                </p:nvSpPr>
                <p:spPr>
                  <a:xfrm flipH="1">
                    <a:off x="2768" y="2432"/>
                    <a:ext cx="136" cy="953"/>
                  </a:xfrm>
                  <a:prstGeom prst="line">
                    <a:avLst/>
                  </a:prstGeom>
                  <a:ln w="31750" cap="flat" cmpd="sng">
                    <a:solidFill>
                      <a:srgbClr val="0000FF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8476" name="Line 9"/>
                  <p:cNvSpPr/>
                  <p:nvPr/>
                </p:nvSpPr>
                <p:spPr>
                  <a:xfrm flipV="1">
                    <a:off x="2224" y="3373"/>
                    <a:ext cx="544" cy="272"/>
                  </a:xfrm>
                  <a:prstGeom prst="line">
                    <a:avLst/>
                  </a:prstGeom>
                  <a:ln w="31750" cap="flat" cmpd="sng">
                    <a:solidFill>
                      <a:srgbClr val="0000FF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</p:grpSp>
            <p:sp>
              <p:nvSpPr>
                <p:cNvPr id="18468" name="Line 10"/>
                <p:cNvSpPr/>
                <p:nvPr/>
              </p:nvSpPr>
              <p:spPr>
                <a:xfrm>
                  <a:off x="2835" y="2568"/>
                  <a:ext cx="45" cy="46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69" name="Line 11"/>
                <p:cNvSpPr/>
                <p:nvPr/>
              </p:nvSpPr>
              <p:spPr>
                <a:xfrm>
                  <a:off x="2756" y="2687"/>
                  <a:ext cx="91" cy="90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70" name="Line 12"/>
                <p:cNvSpPr/>
                <p:nvPr/>
              </p:nvSpPr>
              <p:spPr>
                <a:xfrm>
                  <a:off x="2683" y="2834"/>
                  <a:ext cx="136" cy="136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71" name="Line 13"/>
                <p:cNvSpPr/>
                <p:nvPr/>
              </p:nvSpPr>
              <p:spPr>
                <a:xfrm>
                  <a:off x="2608" y="2958"/>
                  <a:ext cx="181" cy="182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72" name="Line 14"/>
                <p:cNvSpPr/>
                <p:nvPr/>
              </p:nvSpPr>
              <p:spPr>
                <a:xfrm>
                  <a:off x="2505" y="3115"/>
                  <a:ext cx="272" cy="272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73" name="Line 15"/>
                <p:cNvSpPr/>
                <p:nvPr/>
              </p:nvSpPr>
              <p:spPr>
                <a:xfrm>
                  <a:off x="2426" y="3266"/>
                  <a:ext cx="181" cy="182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74" name="Line 16"/>
                <p:cNvSpPr/>
                <p:nvPr/>
              </p:nvSpPr>
              <p:spPr>
                <a:xfrm>
                  <a:off x="2354" y="3379"/>
                  <a:ext cx="136" cy="136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18445" name="Group 17"/>
              <p:cNvGrpSpPr/>
              <p:nvPr/>
            </p:nvGrpSpPr>
            <p:grpSpPr>
              <a:xfrm rot="-3544214">
                <a:off x="2919" y="2432"/>
                <a:ext cx="680" cy="1213"/>
                <a:chOff x="2224" y="2432"/>
                <a:chExt cx="680" cy="1213"/>
              </a:xfrm>
            </p:grpSpPr>
            <p:grpSp>
              <p:nvGrpSpPr>
                <p:cNvPr id="18457" name="Group 18"/>
                <p:cNvGrpSpPr/>
                <p:nvPr/>
              </p:nvGrpSpPr>
              <p:grpSpPr>
                <a:xfrm>
                  <a:off x="2224" y="2432"/>
                  <a:ext cx="680" cy="1213"/>
                  <a:chOff x="2224" y="2432"/>
                  <a:chExt cx="680" cy="1213"/>
                </a:xfrm>
              </p:grpSpPr>
              <p:sp>
                <p:nvSpPr>
                  <p:cNvPr id="18465" name="Line 19"/>
                  <p:cNvSpPr/>
                  <p:nvPr/>
                </p:nvSpPr>
                <p:spPr>
                  <a:xfrm flipH="1">
                    <a:off x="2768" y="2432"/>
                    <a:ext cx="136" cy="953"/>
                  </a:xfrm>
                  <a:prstGeom prst="line">
                    <a:avLst/>
                  </a:prstGeom>
                  <a:ln w="31750" cap="flat" cmpd="sng">
                    <a:solidFill>
                      <a:srgbClr val="0000FF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8466" name="Line 20"/>
                  <p:cNvSpPr/>
                  <p:nvPr/>
                </p:nvSpPr>
                <p:spPr>
                  <a:xfrm flipV="1">
                    <a:off x="2224" y="3373"/>
                    <a:ext cx="544" cy="272"/>
                  </a:xfrm>
                  <a:prstGeom prst="line">
                    <a:avLst/>
                  </a:prstGeom>
                  <a:ln w="31750" cap="flat" cmpd="sng">
                    <a:solidFill>
                      <a:srgbClr val="0000FF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</p:grpSp>
            <p:sp>
              <p:nvSpPr>
                <p:cNvPr id="18458" name="Line 21"/>
                <p:cNvSpPr/>
                <p:nvPr/>
              </p:nvSpPr>
              <p:spPr>
                <a:xfrm>
                  <a:off x="2835" y="2568"/>
                  <a:ext cx="45" cy="46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59" name="Line 22"/>
                <p:cNvSpPr/>
                <p:nvPr/>
              </p:nvSpPr>
              <p:spPr>
                <a:xfrm>
                  <a:off x="2756" y="2687"/>
                  <a:ext cx="91" cy="90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60" name="Line 23"/>
                <p:cNvSpPr/>
                <p:nvPr/>
              </p:nvSpPr>
              <p:spPr>
                <a:xfrm>
                  <a:off x="2683" y="2834"/>
                  <a:ext cx="136" cy="136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61" name="Line 24"/>
                <p:cNvSpPr/>
                <p:nvPr/>
              </p:nvSpPr>
              <p:spPr>
                <a:xfrm>
                  <a:off x="2608" y="2958"/>
                  <a:ext cx="181" cy="182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62" name="Line 25"/>
                <p:cNvSpPr/>
                <p:nvPr/>
              </p:nvSpPr>
              <p:spPr>
                <a:xfrm>
                  <a:off x="2505" y="3115"/>
                  <a:ext cx="272" cy="272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63" name="Line 26"/>
                <p:cNvSpPr/>
                <p:nvPr/>
              </p:nvSpPr>
              <p:spPr>
                <a:xfrm>
                  <a:off x="2426" y="3266"/>
                  <a:ext cx="181" cy="182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64" name="Line 27"/>
                <p:cNvSpPr/>
                <p:nvPr/>
              </p:nvSpPr>
              <p:spPr>
                <a:xfrm>
                  <a:off x="2354" y="3379"/>
                  <a:ext cx="136" cy="136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18446" name="Group 28"/>
              <p:cNvGrpSpPr/>
              <p:nvPr/>
            </p:nvGrpSpPr>
            <p:grpSpPr>
              <a:xfrm rot="3624940">
                <a:off x="2562" y="3043"/>
                <a:ext cx="680" cy="1213"/>
                <a:chOff x="2224" y="2432"/>
                <a:chExt cx="680" cy="1213"/>
              </a:xfrm>
            </p:grpSpPr>
            <p:grpSp>
              <p:nvGrpSpPr>
                <p:cNvPr id="18447" name="Group 29"/>
                <p:cNvGrpSpPr/>
                <p:nvPr/>
              </p:nvGrpSpPr>
              <p:grpSpPr>
                <a:xfrm>
                  <a:off x="2224" y="2432"/>
                  <a:ext cx="680" cy="1213"/>
                  <a:chOff x="2224" y="2432"/>
                  <a:chExt cx="680" cy="1213"/>
                </a:xfrm>
              </p:grpSpPr>
              <p:sp>
                <p:nvSpPr>
                  <p:cNvPr id="18455" name="Line 30"/>
                  <p:cNvSpPr/>
                  <p:nvPr/>
                </p:nvSpPr>
                <p:spPr>
                  <a:xfrm flipH="1">
                    <a:off x="2768" y="2432"/>
                    <a:ext cx="136" cy="953"/>
                  </a:xfrm>
                  <a:prstGeom prst="line">
                    <a:avLst/>
                  </a:prstGeom>
                  <a:ln w="31750" cap="flat" cmpd="sng">
                    <a:solidFill>
                      <a:srgbClr val="0000FF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8456" name="Line 31"/>
                  <p:cNvSpPr/>
                  <p:nvPr/>
                </p:nvSpPr>
                <p:spPr>
                  <a:xfrm flipV="1">
                    <a:off x="2224" y="3373"/>
                    <a:ext cx="544" cy="272"/>
                  </a:xfrm>
                  <a:prstGeom prst="line">
                    <a:avLst/>
                  </a:prstGeom>
                  <a:ln w="31750" cap="flat" cmpd="sng">
                    <a:solidFill>
                      <a:srgbClr val="0000FF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</p:grpSp>
            <p:sp>
              <p:nvSpPr>
                <p:cNvPr id="18448" name="Line 32"/>
                <p:cNvSpPr/>
                <p:nvPr/>
              </p:nvSpPr>
              <p:spPr>
                <a:xfrm>
                  <a:off x="2835" y="2568"/>
                  <a:ext cx="45" cy="46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49" name="Line 33"/>
                <p:cNvSpPr/>
                <p:nvPr/>
              </p:nvSpPr>
              <p:spPr>
                <a:xfrm>
                  <a:off x="2756" y="2687"/>
                  <a:ext cx="91" cy="90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50" name="Line 34"/>
                <p:cNvSpPr/>
                <p:nvPr/>
              </p:nvSpPr>
              <p:spPr>
                <a:xfrm>
                  <a:off x="2683" y="2834"/>
                  <a:ext cx="136" cy="136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51" name="Line 35"/>
                <p:cNvSpPr/>
                <p:nvPr/>
              </p:nvSpPr>
              <p:spPr>
                <a:xfrm>
                  <a:off x="2608" y="2958"/>
                  <a:ext cx="181" cy="182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52" name="Line 36"/>
                <p:cNvSpPr/>
                <p:nvPr/>
              </p:nvSpPr>
              <p:spPr>
                <a:xfrm>
                  <a:off x="2505" y="3115"/>
                  <a:ext cx="272" cy="272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53" name="Line 37"/>
                <p:cNvSpPr/>
                <p:nvPr/>
              </p:nvSpPr>
              <p:spPr>
                <a:xfrm>
                  <a:off x="2426" y="3266"/>
                  <a:ext cx="181" cy="182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54" name="Line 38"/>
                <p:cNvSpPr/>
                <p:nvPr/>
              </p:nvSpPr>
              <p:spPr>
                <a:xfrm>
                  <a:off x="2354" y="3379"/>
                  <a:ext cx="136" cy="136"/>
                </a:xfrm>
                <a:prstGeom prst="line">
                  <a:avLst/>
                </a:prstGeom>
                <a:ln w="3175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</p:grpSp>
        <p:sp>
          <p:nvSpPr>
            <p:cNvPr id="18437" name="Text Box 39"/>
            <p:cNvSpPr txBox="1"/>
            <p:nvPr/>
          </p:nvSpPr>
          <p:spPr>
            <a:xfrm>
              <a:off x="2653" y="2097"/>
              <a:ext cx="272" cy="290"/>
            </a:xfrm>
            <a:prstGeom prst="rect">
              <a:avLst/>
            </a:prstGeom>
            <a:noFill/>
            <a:ln w="31750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 b="1" dirty="0">
                  <a:solidFill>
                    <a:srgbClr val="CC3300"/>
                  </a:solidFill>
                  <a:latin typeface="Arial" panose="020B0604020202020204" pitchFamily="34" charset="0"/>
                </a:rPr>
                <a:t>A</a:t>
              </a:r>
              <a:endParaRPr lang="en-US" altLang="zh-CN" sz="2400" b="1" dirty="0">
                <a:solidFill>
                  <a:srgbClr val="CC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438" name="Text Box 40"/>
            <p:cNvSpPr txBox="1"/>
            <p:nvPr/>
          </p:nvSpPr>
          <p:spPr>
            <a:xfrm>
              <a:off x="2608" y="3766"/>
              <a:ext cx="272" cy="290"/>
            </a:xfrm>
            <a:prstGeom prst="rect">
              <a:avLst/>
            </a:prstGeom>
            <a:noFill/>
            <a:ln w="31750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 b="1" dirty="0">
                  <a:solidFill>
                    <a:srgbClr val="CC3300"/>
                  </a:solidFill>
                  <a:latin typeface="Arial" panose="020B0604020202020204" pitchFamily="34" charset="0"/>
                </a:rPr>
                <a:t>Q</a:t>
              </a:r>
              <a:endParaRPr lang="en-US" altLang="zh-CN" sz="2400" b="1" dirty="0">
                <a:solidFill>
                  <a:srgbClr val="CC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439" name="Text Box 41"/>
            <p:cNvSpPr txBox="1"/>
            <p:nvPr/>
          </p:nvSpPr>
          <p:spPr>
            <a:xfrm>
              <a:off x="3624" y="2704"/>
              <a:ext cx="272" cy="290"/>
            </a:xfrm>
            <a:prstGeom prst="rect">
              <a:avLst/>
            </a:prstGeom>
            <a:noFill/>
            <a:ln w="31750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 b="1" dirty="0">
                  <a:solidFill>
                    <a:srgbClr val="CC3300"/>
                  </a:solidFill>
                  <a:latin typeface="Arial" panose="020B0604020202020204" pitchFamily="34" charset="0"/>
                </a:rPr>
                <a:t>R</a:t>
              </a:r>
              <a:endParaRPr lang="en-US" altLang="zh-CN" sz="2400" b="1" dirty="0">
                <a:solidFill>
                  <a:srgbClr val="CC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440" name="Text Box 42"/>
            <p:cNvSpPr txBox="1"/>
            <p:nvPr/>
          </p:nvSpPr>
          <p:spPr>
            <a:xfrm>
              <a:off x="2744" y="3067"/>
              <a:ext cx="272" cy="290"/>
            </a:xfrm>
            <a:prstGeom prst="rect">
              <a:avLst/>
            </a:prstGeom>
            <a:noFill/>
            <a:ln w="31750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 b="1" dirty="0">
                  <a:solidFill>
                    <a:srgbClr val="CC3300"/>
                  </a:solidFill>
                  <a:latin typeface="Arial" panose="020B0604020202020204" pitchFamily="34" charset="0"/>
                </a:rPr>
                <a:t>P</a:t>
              </a:r>
              <a:endParaRPr lang="en-US" altLang="zh-CN" sz="2400" b="1" dirty="0">
                <a:solidFill>
                  <a:srgbClr val="CC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441" name="Text Box 43"/>
            <p:cNvSpPr txBox="1"/>
            <p:nvPr/>
          </p:nvSpPr>
          <p:spPr>
            <a:xfrm>
              <a:off x="3605" y="3339"/>
              <a:ext cx="273" cy="290"/>
            </a:xfrm>
            <a:prstGeom prst="rect">
              <a:avLst/>
            </a:prstGeom>
            <a:noFill/>
            <a:ln w="31750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 b="1" dirty="0">
                  <a:solidFill>
                    <a:srgbClr val="CC3300"/>
                  </a:solidFill>
                  <a:latin typeface="Arial" panose="020B0604020202020204" pitchFamily="34" charset="0"/>
                </a:rPr>
                <a:t>C</a:t>
              </a:r>
              <a:endParaRPr lang="en-US" altLang="zh-CN" sz="2400" b="1" dirty="0">
                <a:solidFill>
                  <a:srgbClr val="CC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442" name="Text Box 44"/>
            <p:cNvSpPr txBox="1"/>
            <p:nvPr/>
          </p:nvSpPr>
          <p:spPr>
            <a:xfrm>
              <a:off x="2018" y="3339"/>
              <a:ext cx="272" cy="290"/>
            </a:xfrm>
            <a:prstGeom prst="rect">
              <a:avLst/>
            </a:prstGeom>
            <a:noFill/>
            <a:ln w="31750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r>
                <a:rPr lang="en-US" altLang="zh-CN" sz="2400" b="1" dirty="0">
                  <a:solidFill>
                    <a:srgbClr val="CC3300"/>
                  </a:solidFill>
                  <a:latin typeface="Arial" panose="020B0604020202020204" pitchFamily="34" charset="0"/>
                </a:rPr>
                <a:t>B</a:t>
              </a:r>
              <a:endParaRPr lang="en-US" altLang="zh-CN" sz="2400" b="1" dirty="0">
                <a:solidFill>
                  <a:srgbClr val="CC3300"/>
                </a:solidFill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879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048000" y="941388"/>
            <a:ext cx="5334000" cy="82994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2.</a:t>
            </a: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本图案可以看做是一个菱形通过几次旋转得到的？每次旋转了多少度？</a:t>
            </a:r>
            <a:endParaRPr kumimoji="0" lang="zh-CN" altLang="en-US" sz="24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grpSp>
        <p:nvGrpSpPr>
          <p:cNvPr id="19459" name="Group 3"/>
          <p:cNvGrpSpPr/>
          <p:nvPr/>
        </p:nvGrpSpPr>
        <p:grpSpPr>
          <a:xfrm>
            <a:off x="2743200" y="2359025"/>
            <a:ext cx="3140075" cy="3187700"/>
            <a:chOff x="576" y="1287"/>
            <a:chExt cx="1978" cy="2008"/>
          </a:xfrm>
        </p:grpSpPr>
        <p:sp>
          <p:nvSpPr>
            <p:cNvPr id="20501" name="AutoShape 4"/>
            <p:cNvSpPr>
              <a:spLocks noChangeArrowheads="1"/>
            </p:cNvSpPr>
            <p:nvPr/>
          </p:nvSpPr>
          <p:spPr bwMode="auto">
            <a:xfrm rot="5197144">
              <a:off x="1063" y="2456"/>
              <a:ext cx="1043" cy="635"/>
            </a:xfrm>
            <a:prstGeom prst="flowChartDecis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grpSp>
          <p:nvGrpSpPr>
            <p:cNvPr id="19478" name="Group 5"/>
            <p:cNvGrpSpPr/>
            <p:nvPr/>
          </p:nvGrpSpPr>
          <p:grpSpPr>
            <a:xfrm>
              <a:off x="576" y="1287"/>
              <a:ext cx="1955" cy="1052"/>
              <a:chOff x="576" y="1287"/>
              <a:chExt cx="1955" cy="1052"/>
            </a:xfrm>
          </p:grpSpPr>
          <p:sp>
            <p:nvSpPr>
              <p:cNvPr id="20505" name="AutoShape 6"/>
              <p:cNvSpPr>
                <a:spLocks noChangeArrowheads="1"/>
              </p:cNvSpPr>
              <p:nvPr/>
            </p:nvSpPr>
            <p:spPr bwMode="auto">
              <a:xfrm rot="5338338">
                <a:off x="1025" y="1491"/>
                <a:ext cx="1043" cy="635"/>
              </a:xfrm>
              <a:prstGeom prst="flowChartDecision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20506" name="AutoShape 7"/>
              <p:cNvSpPr>
                <a:spLocks noChangeArrowheads="1"/>
              </p:cNvSpPr>
              <p:nvPr/>
            </p:nvSpPr>
            <p:spPr bwMode="auto">
              <a:xfrm rot="8946246">
                <a:off x="1488" y="1728"/>
                <a:ext cx="1043" cy="587"/>
              </a:xfrm>
              <a:prstGeom prst="flowChartDecision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  <p:sp>
            <p:nvSpPr>
              <p:cNvPr id="20507" name="AutoShape 8"/>
              <p:cNvSpPr>
                <a:spLocks noChangeArrowheads="1"/>
              </p:cNvSpPr>
              <p:nvPr/>
            </p:nvSpPr>
            <p:spPr bwMode="auto">
              <a:xfrm rot="1728265">
                <a:off x="576" y="1752"/>
                <a:ext cx="1043" cy="587"/>
              </a:xfrm>
              <a:prstGeom prst="flowChartDecision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ea"/>
                  <a:ea typeface="+mn-ea"/>
                  <a:cs typeface="+mn-cs"/>
                </a:endParaRPr>
              </a:p>
            </p:txBody>
          </p:sp>
        </p:grpSp>
        <p:sp>
          <p:nvSpPr>
            <p:cNvPr id="20503" name="AutoShape 9"/>
            <p:cNvSpPr>
              <a:spLocks noChangeArrowheads="1"/>
            </p:cNvSpPr>
            <p:nvPr/>
          </p:nvSpPr>
          <p:spPr bwMode="auto">
            <a:xfrm rot="-9100466">
              <a:off x="1511" y="2253"/>
              <a:ext cx="1043" cy="587"/>
            </a:xfrm>
            <a:prstGeom prst="flowChartDecis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20504" name="AutoShape 10"/>
            <p:cNvSpPr>
              <a:spLocks noChangeArrowheads="1"/>
            </p:cNvSpPr>
            <p:nvPr/>
          </p:nvSpPr>
          <p:spPr bwMode="auto">
            <a:xfrm rot="8946246">
              <a:off x="597" y="2279"/>
              <a:ext cx="1043" cy="587"/>
            </a:xfrm>
            <a:prstGeom prst="flowChartDecis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</p:grp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5867400" y="2640013"/>
            <a:ext cx="3276600" cy="119888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也可以看做是二个相邻菱形通过几次旋转得到的？每次旋转了多少度？</a:t>
            </a:r>
            <a:r>
              <a:rPr kumimoji="0" lang="zh-CN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     </a:t>
            </a:r>
            <a:endParaRPr kumimoji="0" lang="zh-CN" altLang="en-US" sz="2400" b="0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3200400" y="5497513"/>
            <a:ext cx="5105400" cy="82994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还可以看做是几个菱形通过几次旋转得到的？每次旋转了多少度？</a:t>
            </a:r>
            <a:endParaRPr kumimoji="0" lang="zh-CN" alt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3892550" y="6335713"/>
            <a:ext cx="3350895" cy="5219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3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个     </a:t>
            </a:r>
            <a:r>
              <a:rPr kumimoji="0" lang="en-US" altLang="zh-C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1</a:t>
            </a:r>
            <a:r>
              <a:rPr kumimoji="0" lang="zh-CN" alt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次   </a:t>
            </a:r>
            <a:r>
              <a:rPr kumimoji="0" lang="en-US" altLang="zh-CN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180</a:t>
            </a:r>
            <a:r>
              <a:rPr kumimoji="0" lang="en-US" altLang="zh-CN" sz="28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</a:t>
            </a:r>
            <a:endParaRPr kumimoji="0" lang="en-US" altLang="zh-CN" sz="28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6189663" y="4430713"/>
            <a:ext cx="3235960" cy="4603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2</a:t>
            </a: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次     </a:t>
            </a: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120</a:t>
            </a:r>
            <a:r>
              <a:rPr kumimoji="0" lang="en-US" altLang="zh-CN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0 ,    </a:t>
            </a: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240</a:t>
            </a:r>
            <a:r>
              <a:rPr kumimoji="0" lang="en-US" altLang="zh-CN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 </a:t>
            </a:r>
            <a:endParaRPr kumimoji="0" lang="en-US" altLang="zh-CN" sz="24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3124200" y="1916113"/>
            <a:ext cx="6172200" cy="82994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5</a:t>
            </a: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次        </a:t>
            </a: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60</a:t>
            </a:r>
            <a:r>
              <a:rPr kumimoji="0" lang="en-US" altLang="zh-CN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0,    </a:t>
            </a: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120</a:t>
            </a:r>
            <a:r>
              <a:rPr kumimoji="0" lang="en-US" altLang="zh-CN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0,    </a:t>
            </a: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180</a:t>
            </a:r>
            <a:r>
              <a:rPr kumimoji="0" lang="en-US" altLang="zh-CN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0,    </a:t>
            </a: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240</a:t>
            </a:r>
            <a:r>
              <a:rPr kumimoji="0" lang="en-US" altLang="zh-CN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0,      </a:t>
            </a:r>
            <a:r>
              <a: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300</a:t>
            </a:r>
            <a:r>
              <a:rPr kumimoji="0" lang="en-US" altLang="zh-CN" sz="2400" b="1" i="0" u="none" strike="noStrike" kern="120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0</a:t>
            </a:r>
            <a:endParaRPr kumimoji="0" lang="en-US" altLang="zh-CN" sz="2400" b="1" i="0" u="none" strike="noStrike" kern="1200" cap="none" spc="0" normalizeH="0" baseline="3000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grpSp>
        <p:nvGrpSpPr>
          <p:cNvPr id="4" name="Group 16"/>
          <p:cNvGrpSpPr/>
          <p:nvPr/>
        </p:nvGrpSpPr>
        <p:grpSpPr>
          <a:xfrm>
            <a:off x="3810000" y="2297113"/>
            <a:ext cx="2079625" cy="1662112"/>
            <a:chOff x="1229" y="1287"/>
            <a:chExt cx="1310" cy="1047"/>
          </a:xfrm>
        </p:grpSpPr>
        <p:sp>
          <p:nvSpPr>
            <p:cNvPr id="20499" name="AutoShape 17"/>
            <p:cNvSpPr>
              <a:spLocks noChangeArrowheads="1"/>
            </p:cNvSpPr>
            <p:nvPr/>
          </p:nvSpPr>
          <p:spPr bwMode="auto">
            <a:xfrm rot="8946246">
              <a:off x="1496" y="1747"/>
              <a:ext cx="1043" cy="587"/>
            </a:xfrm>
            <a:prstGeom prst="flowChartDecision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20500" name="AutoShape 18"/>
            <p:cNvSpPr>
              <a:spLocks noChangeArrowheads="1"/>
            </p:cNvSpPr>
            <p:nvPr/>
          </p:nvSpPr>
          <p:spPr bwMode="auto">
            <a:xfrm rot="5338338">
              <a:off x="1025" y="1491"/>
              <a:ext cx="1043" cy="635"/>
            </a:xfrm>
            <a:prstGeom prst="flowChartDecision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743200" y="3059113"/>
            <a:ext cx="3103563" cy="2487612"/>
            <a:chOff x="584" y="1747"/>
            <a:chExt cx="1955" cy="1567"/>
          </a:xfrm>
        </p:grpSpPr>
        <p:sp>
          <p:nvSpPr>
            <p:cNvPr id="20496" name="AutoShape 20"/>
            <p:cNvSpPr>
              <a:spLocks noChangeArrowheads="1"/>
            </p:cNvSpPr>
            <p:nvPr/>
          </p:nvSpPr>
          <p:spPr bwMode="auto">
            <a:xfrm rot="5197144">
              <a:off x="1071" y="2475"/>
              <a:ext cx="1043" cy="635"/>
            </a:xfrm>
            <a:prstGeom prst="flowChartDecision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20497" name="AutoShape 21"/>
            <p:cNvSpPr>
              <a:spLocks noChangeArrowheads="1"/>
            </p:cNvSpPr>
            <p:nvPr/>
          </p:nvSpPr>
          <p:spPr bwMode="auto">
            <a:xfrm rot="8946246">
              <a:off x="1496" y="1747"/>
              <a:ext cx="1043" cy="587"/>
            </a:xfrm>
            <a:prstGeom prst="flowChartDecision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20498" name="AutoShape 22"/>
            <p:cNvSpPr>
              <a:spLocks noChangeArrowheads="1"/>
            </p:cNvSpPr>
            <p:nvPr/>
          </p:nvSpPr>
          <p:spPr bwMode="auto">
            <a:xfrm rot="1728265">
              <a:off x="584" y="1771"/>
              <a:ext cx="1043" cy="587"/>
            </a:xfrm>
            <a:prstGeom prst="flowChartDecision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</p:grpSp>
      <p:grpSp>
        <p:nvGrpSpPr>
          <p:cNvPr id="6" name="Group 23"/>
          <p:cNvGrpSpPr/>
          <p:nvPr/>
        </p:nvGrpSpPr>
        <p:grpSpPr>
          <a:xfrm>
            <a:off x="2743200" y="2373313"/>
            <a:ext cx="3103563" cy="1670050"/>
            <a:chOff x="576" y="1287"/>
            <a:chExt cx="1955" cy="1052"/>
          </a:xfrm>
        </p:grpSpPr>
        <p:sp>
          <p:nvSpPr>
            <p:cNvPr id="20493" name="AutoShape 24"/>
            <p:cNvSpPr>
              <a:spLocks noChangeArrowheads="1"/>
            </p:cNvSpPr>
            <p:nvPr/>
          </p:nvSpPr>
          <p:spPr bwMode="auto">
            <a:xfrm rot="5338338">
              <a:off x="1025" y="1491"/>
              <a:ext cx="1043" cy="635"/>
            </a:xfrm>
            <a:prstGeom prst="flowChartDecision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20494" name="AutoShape 25"/>
            <p:cNvSpPr>
              <a:spLocks noChangeArrowheads="1"/>
            </p:cNvSpPr>
            <p:nvPr/>
          </p:nvSpPr>
          <p:spPr bwMode="auto">
            <a:xfrm rot="8946246">
              <a:off x="1488" y="1728"/>
              <a:ext cx="1043" cy="587"/>
            </a:xfrm>
            <a:prstGeom prst="flowChartDecision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  <p:sp>
          <p:nvSpPr>
            <p:cNvPr id="20495" name="AutoShape 26"/>
            <p:cNvSpPr>
              <a:spLocks noChangeArrowheads="1"/>
            </p:cNvSpPr>
            <p:nvPr/>
          </p:nvSpPr>
          <p:spPr bwMode="auto">
            <a:xfrm rot="1728265">
              <a:off x="576" y="1752"/>
              <a:ext cx="1043" cy="587"/>
            </a:xfrm>
            <a:prstGeom prst="flowChartDecision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endParaRPr>
            </a:p>
          </p:txBody>
        </p:sp>
      </p:grp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3886200" y="6335713"/>
            <a:ext cx="2155825" cy="5219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个     </a:t>
            </a: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次</a:t>
            </a:r>
            <a:endParaRPr kumimoji="0" lang="en-US" altLang="zh-CN" sz="2800" b="1" i="0" u="none" strike="noStrike" kern="1200" cap="none" spc="0" normalizeH="0" baseline="3000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9" grpId="0" bldLvl="0" animBg="1"/>
      <p:bldP spid="22540" grpId="0" bldLvl="0" animBg="1"/>
      <p:bldP spid="22541" grpId="0"/>
      <p:bldP spid="22542" grpId="0"/>
      <p:bldP spid="22543" grpId="0"/>
      <p:bldP spid="225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spike"/>
          <p:cNvPicPr>
            <a:picLocks noGrp="1" noChangeAspect="1" noChangeArrowheads="1" noCrop="1"/>
          </p:cNvPicPr>
          <p:nvPr>
            <p:ph type="title"/>
          </p:nvPr>
        </p:nvPicPr>
        <p:blipFill>
          <a:blip r:embed="rId1"/>
          <a:srcRect/>
          <a:stretch>
            <a:fillRect/>
          </a:stretch>
        </p:blipFill>
        <p:spPr>
          <a:xfrm>
            <a:off x="5810250" y="914400"/>
            <a:ext cx="476250" cy="476250"/>
          </a:xfrm>
          <a:noFill/>
        </p:spPr>
      </p:pic>
      <p:pic>
        <p:nvPicPr>
          <p:cNvPr id="5124" name="Picture 4" descr="zb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0" y="914400"/>
            <a:ext cx="3276600" cy="3352800"/>
          </a:xfrm>
          <a:noFill/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133600" y="4419600"/>
            <a:ext cx="762000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钟表的指针及发电机的叶片在做什么样的运动？</a:t>
            </a:r>
            <a:endParaRPr lang="zh-CN" altLang="en-US" sz="2400" dirty="0" smtClean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33600" y="4979369"/>
            <a:ext cx="99060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eaLnBrk="1" hangingPunct="1">
              <a:lnSpc>
                <a:spcPct val="150000"/>
              </a:lnSpc>
              <a:spcBef>
                <a:spcPts val="0"/>
              </a:spcBef>
              <a:defRPr sz="2800" b="1">
                <a:latin typeface="+mn-ea"/>
                <a:ea typeface="+mn-ea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zh-CN" altLang="en-US" sz="2400" b="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旋转</a:t>
            </a:r>
            <a:endParaRPr lang="zh-CN" altLang="en-US" sz="2400" b="0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2133600"/>
            <a:ext cx="8229600" cy="1981200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 在</a:t>
            </a:r>
            <a:r>
              <a:rPr lang="zh-CN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平面内，一个图形绕一个定点沿某个方向转过一个角度，这样的图形运动叫做旋转。这个定点称为旋转中心，转过的这个角叫做旋转角。</a:t>
            </a:r>
            <a:endParaRPr lang="zh-CN" altLang="en-US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2" name="图片 1" descr="图形的旋转_课件8_240" hidden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4000" y="1905000"/>
            <a:ext cx="4064000" cy="304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WordArt 4"/>
          <p:cNvSpPr>
            <a:spLocks noTextEdit="1"/>
          </p:cNvSpPr>
          <p:nvPr/>
        </p:nvSpPr>
        <p:spPr>
          <a:xfrm>
            <a:off x="4267200" y="2057400"/>
            <a:ext cx="3505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 b="1">
                <a:ln w="12700" cap="flat" cmpd="sng">
                  <a:solidFill>
                    <a:srgbClr val="3333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图形的旋转</a:t>
            </a:r>
            <a:endParaRPr lang="zh-CN" altLang="en-US" sz="3600" b="1">
              <a:ln w="12700" cap="flat" cmpd="sng">
                <a:solidFill>
                  <a:srgbClr val="3333CC"/>
                </a:solidFill>
                <a:prstDash val="solid"/>
                <a:headEnd type="none" w="med" len="med"/>
                <a:tailEnd type="none" w="med" len="med"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084263"/>
            <a:ext cx="8229600" cy="1341437"/>
          </a:xfrm>
        </p:spPr>
        <p:txBody>
          <a:bodyPr anchor="t"/>
          <a:lstStyle/>
          <a:p>
            <a:pPr algn="l">
              <a:lnSpc>
                <a:spcPct val="150000"/>
              </a:lnSpc>
              <a:spcBef>
                <a:spcPts val="0"/>
              </a:spcBef>
              <a:defRPr/>
            </a:pPr>
            <a:r>
              <a:rPr lang="zh-CN" altLang="en-US" sz="2400" b="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 点</a:t>
            </a:r>
            <a:r>
              <a:rPr lang="en-US" altLang="zh-CN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A</a:t>
            </a:r>
            <a:r>
              <a:rPr lang="zh-CN" altLang="en-US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与点</a:t>
            </a:r>
            <a:r>
              <a:rPr lang="en-US" altLang="zh-CN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C</a:t>
            </a:r>
            <a:r>
              <a:rPr lang="zh-CN" altLang="en-US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叫做对应点，点</a:t>
            </a:r>
            <a:r>
              <a:rPr lang="en-US" altLang="zh-CN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B</a:t>
            </a:r>
            <a:r>
              <a:rPr lang="zh-CN" altLang="en-US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与点</a:t>
            </a:r>
            <a:r>
              <a:rPr lang="en-US" altLang="zh-CN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D</a:t>
            </a:r>
            <a:r>
              <a:rPr lang="zh-CN" altLang="en-US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也是对应点</a:t>
            </a:r>
            <a:r>
              <a:rPr lang="en-US" altLang="zh-CN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,</a:t>
            </a:r>
            <a:r>
              <a:rPr lang="zh-CN" altLang="en-US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线段</a:t>
            </a:r>
            <a:r>
              <a:rPr lang="en-US" altLang="zh-CN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AB</a:t>
            </a:r>
            <a:r>
              <a:rPr lang="zh-CN" altLang="en-US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与</a:t>
            </a:r>
            <a:r>
              <a:rPr lang="en-US" altLang="zh-CN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CD</a:t>
            </a:r>
            <a:r>
              <a:rPr lang="zh-CN" altLang="en-US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叫做对应</a:t>
            </a:r>
            <a:r>
              <a:rPr lang="zh-CN" altLang="en-US" sz="2400" b="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线段</a:t>
            </a:r>
            <a:r>
              <a:rPr lang="zh-CN" altLang="en-US" sz="2400" b="0" dirty="0">
                <a:solidFill>
                  <a:srgbClr val="000000"/>
                </a:solidFill>
                <a:cs typeface="Times New Roman" panose="02020603050405020304" pitchFamily="18" charset="0"/>
              </a:rPr>
              <a:t>。</a:t>
            </a:r>
            <a:endParaRPr lang="en-US" altLang="zh-CN" sz="2400" b="0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CN" smtClean="0">
                <a:solidFill>
                  <a:srgbClr val="000000"/>
                </a:solidFill>
              </a:rPr>
              <a:t> </a:t>
            </a:r>
            <a:endParaRPr lang="en-US" altLang="zh-CN" smtClean="0">
              <a:solidFill>
                <a:srgbClr val="000000"/>
              </a:solidFill>
            </a:endParaRPr>
          </a:p>
          <a:p>
            <a:endParaRPr lang="en-US" altLang="zh-CN" smtClean="0">
              <a:solidFill>
                <a:srgbClr val="000000"/>
              </a:solidFill>
            </a:endParaRPr>
          </a:p>
          <a:p>
            <a:pPr>
              <a:buFontTx/>
              <a:buNone/>
            </a:pPr>
            <a:endParaRPr lang="en-US" altLang="zh-CN" smtClean="0">
              <a:solidFill>
                <a:srgbClr val="000000"/>
              </a:solidFill>
            </a:endParaRPr>
          </a:p>
        </p:txBody>
      </p:sp>
      <p:grpSp>
        <p:nvGrpSpPr>
          <p:cNvPr id="24580" name="Group 16"/>
          <p:cNvGrpSpPr/>
          <p:nvPr/>
        </p:nvGrpSpPr>
        <p:grpSpPr bwMode="auto">
          <a:xfrm>
            <a:off x="4876800" y="2797175"/>
            <a:ext cx="3810000" cy="3051175"/>
            <a:chOff x="3168" y="1776"/>
            <a:chExt cx="2400" cy="1922"/>
          </a:xfrm>
        </p:grpSpPr>
        <p:sp>
          <p:nvSpPr>
            <p:cNvPr id="17413" name="AutoShape 9"/>
            <p:cNvSpPr>
              <a:spLocks noChangeArrowheads="1"/>
            </p:cNvSpPr>
            <p:nvPr/>
          </p:nvSpPr>
          <p:spPr bwMode="auto">
            <a:xfrm rot="6556205">
              <a:off x="4320" y="2592"/>
              <a:ext cx="720" cy="110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7414" name="AutoShape 10"/>
            <p:cNvSpPr>
              <a:spLocks noChangeArrowheads="1"/>
            </p:cNvSpPr>
            <p:nvPr/>
          </p:nvSpPr>
          <p:spPr bwMode="auto">
            <a:xfrm rot="1330743">
              <a:off x="3552" y="2112"/>
              <a:ext cx="720" cy="110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7415" name="Text Box 11"/>
            <p:cNvSpPr txBox="1">
              <a:spLocks noChangeArrowheads="1"/>
            </p:cNvSpPr>
            <p:nvPr/>
          </p:nvSpPr>
          <p:spPr bwMode="auto">
            <a:xfrm>
              <a:off x="3648" y="1776"/>
              <a:ext cx="288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A</a:t>
              </a:r>
              <a:endParaRPr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7416" name="Text Box 12"/>
            <p:cNvSpPr txBox="1">
              <a:spLocks noChangeArrowheads="1"/>
            </p:cNvSpPr>
            <p:nvPr/>
          </p:nvSpPr>
          <p:spPr bwMode="auto">
            <a:xfrm>
              <a:off x="3168" y="2928"/>
              <a:ext cx="240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B</a:t>
              </a:r>
              <a:endParaRPr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7417" name="Text Box 13"/>
            <p:cNvSpPr txBox="1">
              <a:spLocks noChangeArrowheads="1"/>
            </p:cNvSpPr>
            <p:nvPr/>
          </p:nvSpPr>
          <p:spPr bwMode="auto">
            <a:xfrm>
              <a:off x="3792" y="3408"/>
              <a:ext cx="336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O</a:t>
              </a:r>
              <a:endParaRPr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7418" name="Text Box 14"/>
            <p:cNvSpPr txBox="1">
              <a:spLocks noChangeArrowheads="1"/>
            </p:cNvSpPr>
            <p:nvPr/>
          </p:nvSpPr>
          <p:spPr bwMode="auto">
            <a:xfrm>
              <a:off x="4128" y="2400"/>
              <a:ext cx="288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D</a:t>
              </a:r>
              <a:endParaRPr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7419" name="Text Box 15"/>
            <p:cNvSpPr txBox="1">
              <a:spLocks noChangeArrowheads="1"/>
            </p:cNvSpPr>
            <p:nvPr/>
          </p:nvSpPr>
          <p:spPr bwMode="auto">
            <a:xfrm>
              <a:off x="5328" y="2880"/>
              <a:ext cx="240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400" smtClean="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C</a:t>
              </a:r>
              <a:endParaRPr lang="en-US" altLang="zh-CN" sz="240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0" y="1066800"/>
            <a:ext cx="2324100" cy="533400"/>
          </a:xfrm>
        </p:spPr>
        <p:txBody>
          <a:bodyPr/>
          <a:lstStyle/>
          <a:p>
            <a:pPr algn="l">
              <a:defRPr/>
            </a:pPr>
            <a:r>
              <a:rPr lang="zh-CN" altLang="en-US" sz="2400" b="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旋转的性质</a:t>
            </a:r>
            <a:endParaRPr lang="zh-CN" altLang="en-US" sz="2400" b="0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866900" y="2057400"/>
            <a:ext cx="8496300" cy="2743200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在平面内，</a:t>
            </a:r>
            <a:r>
              <a:rPr lang="zh-CN" altLang="en-US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一个图形旋转后得到的图形与原来的图形有如下结果：</a:t>
            </a:r>
            <a:endParaRPr lang="en-US" altLang="zh-CN" dirty="0" smtClean="0">
              <a:solidFill>
                <a:srgbClr val="000000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dirty="0" smtClean="0">
                <a:solidFill>
                  <a:srgbClr val="00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对应点到旋转中心的距离相等；每对对应点与旋转中心连线所成的角都是相等的角，它们都等于旋转角。</a:t>
            </a:r>
            <a:endParaRPr lang="zh-CN" altLang="en-US" dirty="0" smtClean="0">
              <a:solidFill>
                <a:srgbClr val="000000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74"/>
          <a:stretch>
            <a:fillRect/>
          </a:stretch>
        </p:blipFill>
        <p:spPr bwMode="auto">
          <a:xfrm>
            <a:off x="6108700" y="3124200"/>
            <a:ext cx="3887788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752600" y="739775"/>
            <a:ext cx="2720975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zh-CN" altLang="en-US" sz="2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一起探究</a:t>
            </a:r>
            <a:endParaRPr lang="zh-CN" altLang="en-US" sz="24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046288" y="1585754"/>
            <a:ext cx="8126412" cy="119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kumimoji="1" lang="zh-CN" altLang="en-US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如</a:t>
            </a:r>
            <a:r>
              <a:rPr kumimoji="1" lang="zh-CN" altLang="en-US" sz="2400" dirty="0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图，</a:t>
            </a:r>
            <a:r>
              <a:rPr kumimoji="1" lang="zh-CN" altLang="en-US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如何根据旋转的性质画出将△</a:t>
            </a:r>
            <a:r>
              <a:rPr kumimoji="1" lang="en-US" altLang="zh-CN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ABC</a:t>
            </a:r>
            <a:r>
              <a:rPr kumimoji="1" lang="zh-CN" altLang="en-US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绕点</a:t>
            </a:r>
            <a:r>
              <a:rPr kumimoji="1" lang="en-US" altLang="zh-CN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O</a:t>
            </a:r>
            <a:r>
              <a:rPr kumimoji="1" lang="zh-CN" altLang="en-US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按逆时针方向旋转</a:t>
            </a:r>
            <a:r>
              <a:rPr kumimoji="1" lang="en-US" altLang="zh-CN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90°</a:t>
            </a:r>
            <a:r>
              <a:rPr kumimoji="1" lang="zh-CN" altLang="en-US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后的图形？</a:t>
            </a:r>
            <a:endParaRPr kumimoji="1" lang="zh-CN" altLang="en-US" sz="2400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008188" y="3282156"/>
            <a:ext cx="3757612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作图方法：</a:t>
            </a:r>
            <a:endParaRPr kumimoji="1" lang="zh-CN" altLang="en-US" sz="240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①先画出各顶点的对应点；</a:t>
            </a:r>
            <a:endParaRPr kumimoji="1" lang="zh-CN" altLang="en-US" sz="240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kumimoji="1" lang="zh-CN" altLang="en-US" sz="24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②顺次连结各点。</a:t>
            </a:r>
            <a:endParaRPr kumimoji="1" lang="zh-CN" altLang="en-US" sz="240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" name="Group 7"/>
          <p:cNvGrpSpPr/>
          <p:nvPr/>
        </p:nvGrpSpPr>
        <p:grpSpPr bwMode="auto">
          <a:xfrm>
            <a:off x="6189663" y="4581525"/>
            <a:ext cx="2938462" cy="71438"/>
            <a:chOff x="2925" y="2704"/>
            <a:chExt cx="1851" cy="45"/>
          </a:xfrm>
        </p:grpSpPr>
        <p:sp>
          <p:nvSpPr>
            <p:cNvPr id="28695" name="Oval 8"/>
            <p:cNvSpPr>
              <a:spLocks noChangeArrowheads="1"/>
            </p:cNvSpPr>
            <p:nvPr/>
          </p:nvSpPr>
          <p:spPr bwMode="auto">
            <a:xfrm flipV="1">
              <a:off x="4721" y="2704"/>
              <a:ext cx="5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</a:ln>
          </p:spPr>
          <p:txBody>
            <a:bodyPr rot="1080000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zh-CN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28696" name="Line 9"/>
            <p:cNvSpPr>
              <a:spLocks noChangeShapeType="1"/>
            </p:cNvSpPr>
            <p:nvPr/>
          </p:nvSpPr>
          <p:spPr bwMode="auto">
            <a:xfrm flipH="1" flipV="1">
              <a:off x="3829" y="2722"/>
              <a:ext cx="907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28697" name="Line 10"/>
            <p:cNvSpPr>
              <a:spLocks noChangeShapeType="1"/>
            </p:cNvSpPr>
            <p:nvPr/>
          </p:nvSpPr>
          <p:spPr bwMode="auto">
            <a:xfrm flipH="1" flipV="1">
              <a:off x="2925" y="2722"/>
              <a:ext cx="906" cy="0"/>
            </a:xfrm>
            <a:prstGeom prst="line">
              <a:avLst/>
            </a:prstGeom>
            <a:noFill/>
            <a:ln w="3175" cap="rnd">
              <a:solidFill>
                <a:schemeClr val="bg1"/>
              </a:solidFill>
              <a:prstDash val="sysDot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sp>
        <p:nvSpPr>
          <p:cNvPr id="14347" name="Line 11"/>
          <p:cNvSpPr>
            <a:spLocks noChangeShapeType="1"/>
          </p:cNvSpPr>
          <p:nvPr/>
        </p:nvSpPr>
        <p:spPr bwMode="auto">
          <a:xfrm flipH="1" flipV="1">
            <a:off x="7632700" y="4598988"/>
            <a:ext cx="1439863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7510463" y="3124200"/>
            <a:ext cx="7921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C′ </a:t>
            </a:r>
            <a:endParaRPr kumimoji="1" lang="en-US" altLang="zh-CN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flipH="1">
            <a:off x="7646988" y="3878263"/>
            <a:ext cx="0" cy="719137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3" name="Group 14"/>
          <p:cNvGrpSpPr/>
          <p:nvPr/>
        </p:nvGrpSpPr>
        <p:grpSpPr bwMode="auto">
          <a:xfrm rot="-5400000">
            <a:off x="6876256" y="4593432"/>
            <a:ext cx="1584325" cy="71438"/>
            <a:chOff x="2925" y="2704"/>
            <a:chExt cx="1851" cy="45"/>
          </a:xfrm>
        </p:grpSpPr>
        <p:sp>
          <p:nvSpPr>
            <p:cNvPr id="28692" name="Oval 15"/>
            <p:cNvSpPr>
              <a:spLocks noChangeArrowheads="1"/>
            </p:cNvSpPr>
            <p:nvPr/>
          </p:nvSpPr>
          <p:spPr bwMode="auto">
            <a:xfrm flipV="1">
              <a:off x="4721" y="2704"/>
              <a:ext cx="5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</a:ln>
          </p:spPr>
          <p:txBody>
            <a:bodyPr rot="10800000" vert="eaVert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zh-CN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28693" name="Line 16"/>
            <p:cNvSpPr>
              <a:spLocks noChangeShapeType="1"/>
            </p:cNvSpPr>
            <p:nvPr/>
          </p:nvSpPr>
          <p:spPr bwMode="auto">
            <a:xfrm flipH="1" flipV="1">
              <a:off x="3829" y="2722"/>
              <a:ext cx="907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28694" name="Line 17"/>
            <p:cNvSpPr>
              <a:spLocks noChangeShapeType="1"/>
            </p:cNvSpPr>
            <p:nvPr/>
          </p:nvSpPr>
          <p:spPr bwMode="auto">
            <a:xfrm flipH="1" flipV="1">
              <a:off x="2925" y="2722"/>
              <a:ext cx="906" cy="0"/>
            </a:xfrm>
            <a:prstGeom prst="line">
              <a:avLst/>
            </a:prstGeom>
            <a:noFill/>
            <a:ln w="3175" cap="rnd">
              <a:solidFill>
                <a:schemeClr val="bg1"/>
              </a:solidFill>
              <a:prstDash val="sysDot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6405563" y="4243388"/>
            <a:ext cx="7921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A′ </a:t>
            </a:r>
            <a:endParaRPr kumimoji="1" lang="en-US" altLang="zh-CN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4" name="Group 19"/>
          <p:cNvGrpSpPr/>
          <p:nvPr/>
        </p:nvGrpSpPr>
        <p:grpSpPr bwMode="auto">
          <a:xfrm rot="10800000">
            <a:off x="6854825" y="4567238"/>
            <a:ext cx="1584325" cy="71437"/>
            <a:chOff x="2925" y="2704"/>
            <a:chExt cx="1851" cy="45"/>
          </a:xfrm>
        </p:grpSpPr>
        <p:sp>
          <p:nvSpPr>
            <p:cNvPr id="28689" name="Oval 20"/>
            <p:cNvSpPr>
              <a:spLocks noChangeArrowheads="1"/>
            </p:cNvSpPr>
            <p:nvPr/>
          </p:nvSpPr>
          <p:spPr bwMode="auto">
            <a:xfrm flipV="1">
              <a:off x="4721" y="2704"/>
              <a:ext cx="55" cy="4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zh-CN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28690" name="Line 21"/>
            <p:cNvSpPr>
              <a:spLocks noChangeShapeType="1"/>
            </p:cNvSpPr>
            <p:nvPr/>
          </p:nvSpPr>
          <p:spPr bwMode="auto">
            <a:xfrm flipH="1" flipV="1">
              <a:off x="3829" y="2722"/>
              <a:ext cx="907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28691" name="Line 22"/>
            <p:cNvSpPr>
              <a:spLocks noChangeShapeType="1"/>
            </p:cNvSpPr>
            <p:nvPr/>
          </p:nvSpPr>
          <p:spPr bwMode="auto">
            <a:xfrm flipH="1" flipV="1">
              <a:off x="2925" y="2722"/>
              <a:ext cx="906" cy="0"/>
            </a:xfrm>
            <a:prstGeom prst="line">
              <a:avLst/>
            </a:prstGeom>
            <a:noFill/>
            <a:ln w="3175" cap="rnd">
              <a:solidFill>
                <a:schemeClr val="bg1"/>
              </a:solidFill>
              <a:prstDash val="sysDot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7519988" y="4997450"/>
            <a:ext cx="7921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B′ </a:t>
            </a:r>
            <a:endParaRPr kumimoji="1" lang="en-US" altLang="zh-CN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flipH="1">
            <a:off x="6829425" y="3162300"/>
            <a:ext cx="792163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6829425" y="4603750"/>
            <a:ext cx="792163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7632700" y="3151188"/>
            <a:ext cx="0" cy="2160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7" grpId="0" bldLvl="0" animBg="1"/>
      <p:bldP spid="14348" grpId="0"/>
      <p:bldP spid="14349" grpId="0" bldLvl="0" animBg="1"/>
      <p:bldP spid="14354" grpId="0"/>
      <p:bldP spid="14359" grpId="0"/>
      <p:bldP spid="14360" grpId="0" bldLvl="0" animBg="1"/>
      <p:bldP spid="14361" grpId="0" bldLvl="0" animBg="1"/>
      <p:bldP spid="14362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828800" y="468957"/>
            <a:ext cx="1685925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CN" altLang="en-US" sz="2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做一做</a:t>
            </a:r>
            <a:endParaRPr lang="zh-CN" altLang="en-US" sz="24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 rot="1791258" flipV="1">
            <a:off x="4337050" y="3388370"/>
            <a:ext cx="3106738" cy="1819275"/>
          </a:xfrm>
          <a:prstGeom prst="rtTriangle">
            <a:avLst/>
          </a:prstGeom>
          <a:noFill/>
          <a:ln w="2857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764088" y="2299345"/>
            <a:ext cx="228600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endParaRPr kumimoji="1" lang="en-US" altLang="zh-CN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873500" y="4404370"/>
            <a:ext cx="228600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  <a:endParaRPr kumimoji="1" lang="en-US" altLang="zh-CN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7762875" y="4261495"/>
            <a:ext cx="6477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C</a:t>
            </a:r>
            <a:endParaRPr kumimoji="1" lang="en-US" altLang="zh-CN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5708650" y="3612207"/>
            <a:ext cx="541338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O</a:t>
            </a:r>
            <a:endParaRPr kumimoji="1" lang="en-US" altLang="zh-CN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828800" y="1372245"/>
            <a:ext cx="8610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zh-CN" altLang="en-US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请画出△</a:t>
            </a:r>
            <a:r>
              <a:rPr kumimoji="1" lang="en-US" altLang="zh-CN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ABC</a:t>
            </a:r>
            <a:r>
              <a:rPr kumimoji="1" lang="zh-CN" altLang="en-US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绕点</a:t>
            </a:r>
            <a:r>
              <a:rPr kumimoji="1" lang="en-US" altLang="zh-CN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O</a:t>
            </a:r>
            <a:r>
              <a:rPr kumimoji="1" lang="zh-CN" altLang="en-US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按顺时针方向旋转</a:t>
            </a:r>
            <a:r>
              <a:rPr kumimoji="1" lang="en-US" altLang="zh-CN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30°</a:t>
            </a:r>
            <a:r>
              <a:rPr kumimoji="1" lang="zh-CN" altLang="en-US" sz="24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后的图形？ </a:t>
            </a:r>
            <a:endParaRPr kumimoji="1" lang="zh-CN" altLang="en-US" sz="2400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5035550" y="2778770"/>
            <a:ext cx="592138" cy="12922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" name="Group 11"/>
          <p:cNvGrpSpPr/>
          <p:nvPr/>
        </p:nvGrpSpPr>
        <p:grpSpPr bwMode="auto">
          <a:xfrm>
            <a:off x="5000625" y="2748607"/>
            <a:ext cx="1298575" cy="2619375"/>
            <a:chOff x="2002" y="1661"/>
            <a:chExt cx="818" cy="1650"/>
          </a:xfrm>
        </p:grpSpPr>
        <p:grpSp>
          <p:nvGrpSpPr>
            <p:cNvPr id="30752" name="Group 12"/>
            <p:cNvGrpSpPr/>
            <p:nvPr/>
          </p:nvGrpSpPr>
          <p:grpSpPr bwMode="auto">
            <a:xfrm>
              <a:off x="2018" y="1690"/>
              <a:ext cx="802" cy="1621"/>
              <a:chOff x="612" y="1298"/>
              <a:chExt cx="802" cy="1621"/>
            </a:xfrm>
          </p:grpSpPr>
          <p:sp>
            <p:nvSpPr>
              <p:cNvPr id="30754" name="Line 13"/>
              <p:cNvSpPr>
                <a:spLocks noChangeShapeType="1"/>
              </p:cNvSpPr>
              <p:nvPr/>
            </p:nvSpPr>
            <p:spPr bwMode="auto">
              <a:xfrm>
                <a:off x="612" y="1298"/>
                <a:ext cx="402" cy="81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30755" name="Line 14"/>
              <p:cNvSpPr>
                <a:spLocks noChangeShapeType="1"/>
              </p:cNvSpPr>
              <p:nvPr/>
            </p:nvSpPr>
            <p:spPr bwMode="auto">
              <a:xfrm>
                <a:off x="1012" y="2105"/>
                <a:ext cx="402" cy="814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prstDash val="dash"/>
                    <a:rou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p:grpSp>
        <p:sp>
          <p:nvSpPr>
            <p:cNvPr id="30753" name="Oval 15"/>
            <p:cNvSpPr>
              <a:spLocks noChangeArrowheads="1"/>
            </p:cNvSpPr>
            <p:nvPr/>
          </p:nvSpPr>
          <p:spPr bwMode="auto">
            <a:xfrm>
              <a:off x="2002" y="1661"/>
              <a:ext cx="50" cy="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5673725" y="2245370"/>
            <a:ext cx="1008063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 ′</a:t>
            </a:r>
            <a:endParaRPr kumimoji="1" lang="en-US" altLang="zh-CN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4" name="Group 17"/>
          <p:cNvGrpSpPr/>
          <p:nvPr/>
        </p:nvGrpSpPr>
        <p:grpSpPr bwMode="auto">
          <a:xfrm>
            <a:off x="4090988" y="3756670"/>
            <a:ext cx="3167062" cy="606425"/>
            <a:chOff x="1429" y="2296"/>
            <a:chExt cx="1995" cy="382"/>
          </a:xfrm>
        </p:grpSpPr>
        <p:sp>
          <p:nvSpPr>
            <p:cNvPr id="30745" name="Oval 18"/>
            <p:cNvSpPr>
              <a:spLocks noChangeArrowheads="1"/>
            </p:cNvSpPr>
            <p:nvPr/>
          </p:nvSpPr>
          <p:spPr bwMode="auto">
            <a:xfrm>
              <a:off x="2381" y="2451"/>
              <a:ext cx="50" cy="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30746" name="Oval 19"/>
            <p:cNvSpPr>
              <a:spLocks noChangeArrowheads="1"/>
            </p:cNvSpPr>
            <p:nvPr/>
          </p:nvSpPr>
          <p:spPr bwMode="auto">
            <a:xfrm>
              <a:off x="1429" y="2632"/>
              <a:ext cx="50" cy="4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grpSp>
          <p:nvGrpSpPr>
            <p:cNvPr id="30747" name="Group 20"/>
            <p:cNvGrpSpPr/>
            <p:nvPr/>
          </p:nvGrpSpPr>
          <p:grpSpPr bwMode="auto">
            <a:xfrm flipV="1">
              <a:off x="1429" y="2296"/>
              <a:ext cx="1995" cy="363"/>
              <a:chOff x="2002" y="1661"/>
              <a:chExt cx="818" cy="1650"/>
            </a:xfrm>
          </p:grpSpPr>
          <p:grpSp>
            <p:nvGrpSpPr>
              <p:cNvPr id="30748" name="Group 21"/>
              <p:cNvGrpSpPr/>
              <p:nvPr/>
            </p:nvGrpSpPr>
            <p:grpSpPr bwMode="auto">
              <a:xfrm>
                <a:off x="2018" y="1690"/>
                <a:ext cx="802" cy="1621"/>
                <a:chOff x="612" y="1298"/>
                <a:chExt cx="802" cy="1621"/>
              </a:xfrm>
            </p:grpSpPr>
            <p:sp>
              <p:nvSpPr>
                <p:cNvPr id="30750" name="Line 22"/>
                <p:cNvSpPr>
                  <a:spLocks noChangeShapeType="1"/>
                </p:cNvSpPr>
                <p:nvPr/>
              </p:nvSpPr>
              <p:spPr bwMode="auto">
                <a:xfrm>
                  <a:off x="612" y="1298"/>
                  <a:ext cx="402" cy="81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 sz="2400">
                    <a:solidFill>
                      <a:srgbClr val="00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  <p:sp>
              <p:nvSpPr>
                <p:cNvPr id="30751" name="Line 23"/>
                <p:cNvSpPr>
                  <a:spLocks noChangeShapeType="1"/>
                </p:cNvSpPr>
                <p:nvPr/>
              </p:nvSpPr>
              <p:spPr bwMode="auto">
                <a:xfrm>
                  <a:off x="1012" y="2105"/>
                  <a:ext cx="402" cy="814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prstDash val="dash"/>
                      <a:rou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CN" altLang="en-US" sz="2400">
                    <a:solidFill>
                      <a:srgbClr val="00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</p:grpSp>
          <p:sp>
            <p:nvSpPr>
              <p:cNvPr id="30749" name="Oval 24"/>
              <p:cNvSpPr>
                <a:spLocks noChangeArrowheads="1"/>
              </p:cNvSpPr>
              <p:nvPr/>
            </p:nvSpPr>
            <p:spPr bwMode="auto">
              <a:xfrm>
                <a:off x="2002" y="1661"/>
                <a:ext cx="50" cy="5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p:grpSp>
      </p:grpSp>
      <p:sp>
        <p:nvSpPr>
          <p:cNvPr id="15385" name="Line 25"/>
          <p:cNvSpPr>
            <a:spLocks noChangeShapeType="1"/>
          </p:cNvSpPr>
          <p:nvPr/>
        </p:nvSpPr>
        <p:spPr bwMode="auto">
          <a:xfrm flipH="1">
            <a:off x="4100513" y="4045595"/>
            <a:ext cx="1501775" cy="28733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3441700" y="3324870"/>
            <a:ext cx="1008063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 ′</a:t>
            </a:r>
            <a:endParaRPr kumimoji="1" lang="en-US" altLang="zh-CN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 flipH="1" flipV="1">
            <a:off x="5673725" y="4045595"/>
            <a:ext cx="2016125" cy="254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7" name="Group 28"/>
          <p:cNvGrpSpPr/>
          <p:nvPr/>
        </p:nvGrpSpPr>
        <p:grpSpPr bwMode="auto">
          <a:xfrm>
            <a:off x="3657600" y="3801120"/>
            <a:ext cx="4111625" cy="541337"/>
            <a:chOff x="1202" y="2958"/>
            <a:chExt cx="2590" cy="341"/>
          </a:xfrm>
        </p:grpSpPr>
        <p:sp>
          <p:nvSpPr>
            <p:cNvPr id="30742" name="Line 29"/>
            <p:cNvSpPr>
              <a:spLocks noChangeShapeType="1"/>
            </p:cNvSpPr>
            <p:nvPr/>
          </p:nvSpPr>
          <p:spPr bwMode="auto">
            <a:xfrm flipH="1" flipV="1">
              <a:off x="2472" y="3113"/>
              <a:ext cx="1270" cy="1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30743" name="Line 30"/>
            <p:cNvSpPr>
              <a:spLocks noChangeShapeType="1"/>
            </p:cNvSpPr>
            <p:nvPr/>
          </p:nvSpPr>
          <p:spPr bwMode="auto">
            <a:xfrm flipH="1" flipV="1">
              <a:off x="1202" y="2958"/>
              <a:ext cx="1270" cy="16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prstDash val="dash"/>
                  <a:round/>
                </a14:hiddenLine>
              </a:ext>
            </a:extLst>
          </p:spPr>
          <p:txBody>
            <a:bodyPr wrap="none" anchor="ctr"/>
            <a:lstStyle/>
            <a:p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30744" name="Oval 31"/>
            <p:cNvSpPr>
              <a:spLocks noChangeArrowheads="1"/>
            </p:cNvSpPr>
            <p:nvPr/>
          </p:nvSpPr>
          <p:spPr bwMode="auto">
            <a:xfrm>
              <a:off x="3742" y="3249"/>
              <a:ext cx="50" cy="5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</p:grpSp>
      <p:sp>
        <p:nvSpPr>
          <p:cNvPr id="30738" name="Text Box 32"/>
          <p:cNvSpPr txBox="1">
            <a:spLocks noChangeArrowheads="1"/>
          </p:cNvSpPr>
          <p:nvPr/>
        </p:nvSpPr>
        <p:spPr bwMode="auto">
          <a:xfrm>
            <a:off x="6754813" y="5269557"/>
            <a:ext cx="10795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C ′</a:t>
            </a:r>
            <a:endParaRPr kumimoji="1" lang="en-US" altLang="zh-CN" sz="240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 flipH="1">
            <a:off x="4162425" y="2645420"/>
            <a:ext cx="1574800" cy="8953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>
            <a:off x="4162425" y="3540770"/>
            <a:ext cx="3221038" cy="17430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 flipH="1" flipV="1">
            <a:off x="5718175" y="2639070"/>
            <a:ext cx="1651000" cy="26400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 bldLvl="0" animBg="1"/>
      <p:bldP spid="15376" grpId="0"/>
      <p:bldP spid="15385" grpId="0" bldLvl="0" animBg="1"/>
      <p:bldP spid="15386" grpId="0"/>
      <p:bldP spid="15387" grpId="0" bldLvl="0" animBg="1"/>
      <p:bldP spid="15393" grpId="0" bldLvl="0" animBg="1"/>
      <p:bldP spid="15394" grpId="0" bldLvl="0" animBg="1"/>
      <p:bldP spid="15395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150000"/>
              </a:lnSpc>
              <a:spcBef>
                <a:spcPts val="0"/>
              </a:spcBef>
              <a:defRPr/>
            </a:pPr>
            <a:r>
              <a:rPr lang="zh-CN" altLang="en-US" sz="2400" b="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课堂小结</a:t>
            </a:r>
            <a:endParaRPr lang="zh-CN" altLang="en-US" sz="2400" b="0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图片占位符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图片占位符 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4" name="图片占位符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图片占位符 4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indent="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1. </a:t>
            </a:r>
            <a:r>
              <a:rPr lang="zh-CN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旋转的定义；</a:t>
            </a:r>
            <a:endParaRPr lang="en-US" altLang="zh-CN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2. </a:t>
            </a:r>
            <a:r>
              <a:rPr lang="zh-CN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对应线段、对应点；</a:t>
            </a:r>
            <a:endParaRPr lang="zh-CN" altLang="en-US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3. </a:t>
            </a:r>
            <a:r>
              <a:rPr lang="zh-CN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旋转的性质；</a:t>
            </a:r>
            <a:endParaRPr lang="zh-CN" altLang="en-US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4. </a:t>
            </a:r>
            <a:r>
              <a:rPr lang="zh-CN" alt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旋转作图。</a:t>
            </a:r>
            <a:endParaRPr lang="zh-CN" altLang="en-US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母版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诗情画意">
  <a:themeElements>
    <a:clrScheme name="诗情画意 1">
      <a:dk1>
        <a:srgbClr val="007A77"/>
      </a:dk1>
      <a:lt1>
        <a:srgbClr val="FFFFFF"/>
      </a:lt1>
      <a:dk2>
        <a:srgbClr val="003399"/>
      </a:dk2>
      <a:lt2>
        <a:srgbClr val="C0C0C0"/>
      </a:lt2>
      <a:accent1>
        <a:srgbClr val="EBF7FF"/>
      </a:accent1>
      <a:accent2>
        <a:srgbClr val="3366FF"/>
      </a:accent2>
      <a:accent3>
        <a:srgbClr val="FFFFFF"/>
      </a:accent3>
      <a:accent4>
        <a:srgbClr val="006765"/>
      </a:accent4>
      <a:accent5>
        <a:srgbClr val="F3FAFF"/>
      </a:accent5>
      <a:accent6>
        <a:srgbClr val="2D5CE7"/>
      </a:accent6>
      <a:hlink>
        <a:srgbClr val="DC5900"/>
      </a:hlink>
      <a:folHlink>
        <a:srgbClr val="7979A5"/>
      </a:folHlink>
    </a:clrScheme>
    <a:fontScheme name="诗情画意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诗情画意 1">
        <a:dk1>
          <a:srgbClr val="007A77"/>
        </a:dk1>
        <a:lt1>
          <a:srgbClr val="FFFFFF"/>
        </a:lt1>
        <a:dk2>
          <a:srgbClr val="003399"/>
        </a:dk2>
        <a:lt2>
          <a:srgbClr val="C0C0C0"/>
        </a:lt2>
        <a:accent1>
          <a:srgbClr val="EBF7FF"/>
        </a:accent1>
        <a:accent2>
          <a:srgbClr val="3366FF"/>
        </a:accent2>
        <a:accent3>
          <a:srgbClr val="FFFFFF"/>
        </a:accent3>
        <a:accent4>
          <a:srgbClr val="006765"/>
        </a:accent4>
        <a:accent5>
          <a:srgbClr val="F3FAFF"/>
        </a:accent5>
        <a:accent6>
          <a:srgbClr val="2D5CE7"/>
        </a:accent6>
        <a:hlink>
          <a:srgbClr val="DC5900"/>
        </a:hlink>
        <a:folHlink>
          <a:srgbClr val="7979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2">
        <a:dk1>
          <a:srgbClr val="005FBE"/>
        </a:dk1>
        <a:lt1>
          <a:srgbClr val="FFFFDD"/>
        </a:lt1>
        <a:dk2>
          <a:srgbClr val="2C5884"/>
        </a:dk2>
        <a:lt2>
          <a:srgbClr val="C0C0C0"/>
        </a:lt2>
        <a:accent1>
          <a:srgbClr val="E9F7FF"/>
        </a:accent1>
        <a:accent2>
          <a:srgbClr val="F89400"/>
        </a:accent2>
        <a:accent3>
          <a:srgbClr val="FFFFEB"/>
        </a:accent3>
        <a:accent4>
          <a:srgbClr val="0050A2"/>
        </a:accent4>
        <a:accent5>
          <a:srgbClr val="F2FAFF"/>
        </a:accent5>
        <a:accent6>
          <a:srgbClr val="E18600"/>
        </a:accent6>
        <a:hlink>
          <a:srgbClr val="B20048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3">
        <a:dk1>
          <a:srgbClr val="5D5D8B"/>
        </a:dk1>
        <a:lt1>
          <a:srgbClr val="DAEADE"/>
        </a:lt1>
        <a:dk2>
          <a:srgbClr val="A25269"/>
        </a:dk2>
        <a:lt2>
          <a:srgbClr val="C0C0C0"/>
        </a:lt2>
        <a:accent1>
          <a:srgbClr val="FFFFDD"/>
        </a:accent1>
        <a:accent2>
          <a:srgbClr val="3399FF"/>
        </a:accent2>
        <a:accent3>
          <a:srgbClr val="EAF3EC"/>
        </a:accent3>
        <a:accent4>
          <a:srgbClr val="4E4E76"/>
        </a:accent4>
        <a:accent5>
          <a:srgbClr val="FFFFEB"/>
        </a:accent5>
        <a:accent6>
          <a:srgbClr val="2D8AE7"/>
        </a:accent6>
        <a:hlink>
          <a:srgbClr val="336699"/>
        </a:hlink>
        <a:folHlink>
          <a:srgbClr val="F08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4">
        <a:dk1>
          <a:srgbClr val="006666"/>
        </a:dk1>
        <a:lt1>
          <a:srgbClr val="CCECFF"/>
        </a:lt1>
        <a:dk2>
          <a:srgbClr val="336699"/>
        </a:dk2>
        <a:lt2>
          <a:srgbClr val="C0C0C0"/>
        </a:lt2>
        <a:accent1>
          <a:srgbClr val="FFFFCC"/>
        </a:accent1>
        <a:accent2>
          <a:srgbClr val="FF6600"/>
        </a:accent2>
        <a:accent3>
          <a:srgbClr val="E2F4FF"/>
        </a:accent3>
        <a:accent4>
          <a:srgbClr val="005656"/>
        </a:accent4>
        <a:accent5>
          <a:srgbClr val="FFFFE2"/>
        </a:accent5>
        <a:accent6>
          <a:srgbClr val="E75C00"/>
        </a:accent6>
        <a:hlink>
          <a:srgbClr val="0066FF"/>
        </a:hlink>
        <a:folHlink>
          <a:srgbClr val="BE547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5">
        <a:dk1>
          <a:srgbClr val="0033CC"/>
        </a:dk1>
        <a:lt1>
          <a:srgbClr val="FFE9E9"/>
        </a:lt1>
        <a:dk2>
          <a:srgbClr val="000000"/>
        </a:dk2>
        <a:lt2>
          <a:srgbClr val="C0C0C0"/>
        </a:lt2>
        <a:accent1>
          <a:srgbClr val="D5E5DB"/>
        </a:accent1>
        <a:accent2>
          <a:srgbClr val="3366FF"/>
        </a:accent2>
        <a:accent3>
          <a:srgbClr val="FFF2F2"/>
        </a:accent3>
        <a:accent4>
          <a:srgbClr val="002AAE"/>
        </a:accent4>
        <a:accent5>
          <a:srgbClr val="E7F0EA"/>
        </a:accent5>
        <a:accent6>
          <a:srgbClr val="2D5CE7"/>
        </a:accent6>
        <a:hlink>
          <a:srgbClr val="FF99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6">
        <a:dk1>
          <a:srgbClr val="336699"/>
        </a:dk1>
        <a:lt1>
          <a:srgbClr val="F4E9E0"/>
        </a:lt1>
        <a:dk2>
          <a:srgbClr val="DC5900"/>
        </a:dk2>
        <a:lt2>
          <a:srgbClr val="C0C0C0"/>
        </a:lt2>
        <a:accent1>
          <a:srgbClr val="E4E4E4"/>
        </a:accent1>
        <a:accent2>
          <a:srgbClr val="3399FF"/>
        </a:accent2>
        <a:accent3>
          <a:srgbClr val="F8F2ED"/>
        </a:accent3>
        <a:accent4>
          <a:srgbClr val="2A5682"/>
        </a:accent4>
        <a:accent5>
          <a:srgbClr val="EFEFEF"/>
        </a:accent5>
        <a:accent6>
          <a:srgbClr val="2D8AE7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7">
        <a:dk1>
          <a:srgbClr val="CC3300"/>
        </a:dk1>
        <a:lt1>
          <a:srgbClr val="E5E5FF"/>
        </a:lt1>
        <a:dk2>
          <a:srgbClr val="565680"/>
        </a:dk2>
        <a:lt2>
          <a:srgbClr val="C0C0C0"/>
        </a:lt2>
        <a:accent1>
          <a:srgbClr val="E6E4EC"/>
        </a:accent1>
        <a:accent2>
          <a:srgbClr val="0066CC"/>
        </a:accent2>
        <a:accent3>
          <a:srgbClr val="F0F0FF"/>
        </a:accent3>
        <a:accent4>
          <a:srgbClr val="AE2A00"/>
        </a:accent4>
        <a:accent5>
          <a:srgbClr val="F0EFF4"/>
        </a:accent5>
        <a:accent6>
          <a:srgbClr val="005CB9"/>
        </a:accent6>
        <a:hlink>
          <a:srgbClr val="008080"/>
        </a:hlink>
        <a:folHlink>
          <a:srgbClr val="7B7B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8">
        <a:dk1>
          <a:srgbClr val="000099"/>
        </a:dk1>
        <a:lt1>
          <a:srgbClr val="FFE2C5"/>
        </a:lt1>
        <a:dk2>
          <a:srgbClr val="007D7A"/>
        </a:dk2>
        <a:lt2>
          <a:srgbClr val="C0C0C0"/>
        </a:lt2>
        <a:accent1>
          <a:srgbClr val="EAEAEA"/>
        </a:accent1>
        <a:accent2>
          <a:srgbClr val="B26EB4"/>
        </a:accent2>
        <a:accent3>
          <a:srgbClr val="FFEEDF"/>
        </a:accent3>
        <a:accent4>
          <a:srgbClr val="000082"/>
        </a:accent4>
        <a:accent5>
          <a:srgbClr val="F3F3F3"/>
        </a:accent5>
        <a:accent6>
          <a:srgbClr val="A163A3"/>
        </a:accent6>
        <a:hlink>
          <a:srgbClr val="CC3300"/>
        </a:hlink>
        <a:folHlink>
          <a:srgbClr val="0088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968</Words>
  <Application>WPS 演示</Application>
  <PresentationFormat>宽屏</PresentationFormat>
  <Paragraphs>138</Paragraphs>
  <Slides>14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7" baseType="lpstr">
      <vt:lpstr>Arial</vt:lpstr>
      <vt:lpstr>宋体</vt:lpstr>
      <vt:lpstr>Wingdings</vt:lpstr>
      <vt:lpstr>楷体</vt:lpstr>
      <vt:lpstr>Calibri Light</vt:lpstr>
      <vt:lpstr>Times New Roman</vt:lpstr>
      <vt:lpstr>Calibri</vt:lpstr>
      <vt:lpstr>Symbol</vt:lpstr>
      <vt:lpstr>微软雅黑</vt:lpstr>
      <vt:lpstr>Arial Unicode MS</vt:lpstr>
      <vt:lpstr>母版2</vt:lpstr>
      <vt:lpstr>诗情画意</vt:lpstr>
      <vt:lpstr>Equation.3</vt:lpstr>
      <vt:lpstr>平面图形的旋转</vt:lpstr>
      <vt:lpstr>PowerPoint 演示文稿</vt:lpstr>
      <vt:lpstr>PowerPoint 演示文稿</vt:lpstr>
      <vt:lpstr>PowerPoint 演示文稿</vt:lpstr>
      <vt:lpstr>    点A与点C叫做对应点，点B与点D也是对应点,线段AB与CD叫做对应线段。</vt:lpstr>
      <vt:lpstr>旋转的性质</vt:lpstr>
      <vt:lpstr>PowerPoint 演示文稿</vt:lpstr>
      <vt:lpstr>PowerPoint 演示文稿</vt:lpstr>
      <vt:lpstr>课堂小结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偏执</cp:lastModifiedBy>
  <cp:revision>5</cp:revision>
  <dcterms:created xsi:type="dcterms:W3CDTF">2021-07-31T08:11:00Z</dcterms:created>
  <dcterms:modified xsi:type="dcterms:W3CDTF">2026-03-22T00:01:04Z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B79CA3FD56F64BF8AFFF813AA99A333A_13</vt:lpwstr>
  </property>
  <property fmtid="{D5CDD505-2E9C-101B-9397-08002B2CF9AE}" pid="3" name="KSOProductBuildVer">
    <vt:lpwstr>2052-12.1.0.25225</vt:lpwstr>
  </property>
</Properties>
</file>