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434" r:id="rId3"/>
    <p:sldId id="2230" r:id="rId4"/>
    <p:sldId id="2517" r:id="rId5"/>
    <p:sldId id="2516" r:id="rId6"/>
    <p:sldId id="2515" r:id="rId7"/>
    <p:sldId id="2513" r:id="rId8"/>
    <p:sldId id="2556" r:id="rId9"/>
    <p:sldId id="2557" r:id="rId10"/>
    <p:sldId id="2558" r:id="rId11"/>
    <p:sldId id="2559" r:id="rId12"/>
    <p:sldId id="2560" r:id="rId13"/>
    <p:sldId id="2561" r:id="rId14"/>
    <p:sldId id="2562" r:id="rId15"/>
    <p:sldId id="2563" r:id="rId16"/>
    <p:sldId id="2564" r:id="rId17"/>
    <p:sldId id="2565" r:id="rId18"/>
    <p:sldId id="2566" r:id="rId19"/>
    <p:sldId id="2567" r:id="rId20"/>
    <p:sldId id="2568" r:id="rId21"/>
    <p:sldId id="2569" r:id="rId22"/>
    <p:sldId id="2570" r:id="rId23"/>
    <p:sldId id="2571" r:id="rId24"/>
    <p:sldId id="2572" r:id="rId25"/>
    <p:sldId id="2573" r:id="rId26"/>
    <p:sldId id="2574" r:id="rId27"/>
    <p:sldId id="2575" r:id="rId28"/>
    <p:sldId id="2576" r:id="rId29"/>
    <p:sldId id="2577" r:id="rId30"/>
    <p:sldId id="2578" r:id="rId31"/>
    <p:sldId id="2579" r:id="rId32"/>
    <p:sldId id="2580" r:id="rId33"/>
    <p:sldId id="2581" r:id="rId34"/>
    <p:sldId id="2582" r:id="rId35"/>
    <p:sldId id="2583" r:id="rId36"/>
    <p:sldId id="2584" r:id="rId37"/>
    <p:sldId id="2585" r:id="rId38"/>
  </p:sldIdLst>
  <p:sldSz cx="12192000" cy="6858000"/>
  <p:notesSz cx="9723120" cy="6858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1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EEEA"/>
    <a:srgbClr val="FF00FF"/>
    <a:srgbClr val="1C1C1C"/>
    <a:srgbClr val="A5F1ED"/>
    <a:srgbClr val="777777"/>
    <a:srgbClr val="B2B2B2"/>
    <a:srgbClr val="C2A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67"/>
      </p:cViewPr>
      <p:guideLst>
        <p:guide orient="horz" pos="281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3" Type="http://schemas.openxmlformats.org/officeDocument/2006/relationships/commentAuthors" Target="commentAuthors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notesMaster" Target="notesMasters/notesMaster1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23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5507038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endParaRPr lang="en-US" sz="1200" b="0" strike="noStrike" noProof="1"/>
          </a:p>
        </p:txBody>
      </p:sp>
      <p:sp>
        <p:nvSpPr>
          <p:cNvPr id="14340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2576288" y="514350"/>
            <a:ext cx="4572450" cy="25717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4341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971550" y="3257550"/>
            <a:ext cx="7780338" cy="3086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0"/>
            <a:r>
              <a:rPr lang="en-US" altLang="zh-CN"/>
              <a:t>Second level</a:t>
            </a:r>
            <a:endParaRPr lang="en-US" altLang="zh-CN"/>
          </a:p>
          <a:p>
            <a:pPr lvl="2" indent="0"/>
            <a:r>
              <a:rPr lang="en-US" altLang="zh-CN"/>
              <a:t>Third level</a:t>
            </a:r>
            <a:endParaRPr lang="en-US" altLang="zh-CN"/>
          </a:p>
          <a:p>
            <a:pPr lvl="3" indent="0"/>
            <a:r>
              <a:rPr lang="en-US" altLang="zh-CN"/>
              <a:t>Fourth level</a:t>
            </a:r>
            <a:endParaRPr lang="en-US" altLang="zh-CN"/>
          </a:p>
          <a:p>
            <a:pPr lvl="4" indent="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5507038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sz="1200" b="0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z="1200" b="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52.bin"/><Relationship Id="rId2" Type="http://schemas.openxmlformats.org/officeDocument/2006/relationships/image" Target="../media/image32.wmf"/><Relationship Id="rId1" Type="http://schemas.openxmlformats.org/officeDocument/2006/relationships/oleObject" Target="../embeddings/oleObject5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35.wmf"/><Relationship Id="rId1" Type="http://schemas.openxmlformats.org/officeDocument/2006/relationships/oleObject" Target="../embeddings/oleObject54.bin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39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38.wmf"/><Relationship Id="rId1" Type="http://schemas.openxmlformats.org/officeDocument/2006/relationships/oleObject" Target="../embeddings/oleObject5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2.vml"/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60.bin"/><Relationship Id="rId2" Type="http://schemas.openxmlformats.org/officeDocument/2006/relationships/image" Target="../media/image40.wmf"/><Relationship Id="rId1" Type="http://schemas.openxmlformats.org/officeDocument/2006/relationships/oleObject" Target="../embeddings/oleObject5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3.vml"/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43.wmf"/><Relationship Id="rId1" Type="http://schemas.openxmlformats.org/officeDocument/2006/relationships/oleObject" Target="../embeddings/oleObject6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66.bin"/><Relationship Id="rId2" Type="http://schemas.openxmlformats.org/officeDocument/2006/relationships/image" Target="../media/image46.wmf"/><Relationship Id="rId1" Type="http://schemas.openxmlformats.org/officeDocument/2006/relationships/oleObject" Target="../embeddings/oleObject65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52.wmf"/><Relationship Id="rId7" Type="http://schemas.openxmlformats.org/officeDocument/2006/relationships/oleObject" Target="../embeddings/oleObject71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69.bin"/><Relationship Id="rId2" Type="http://schemas.openxmlformats.org/officeDocument/2006/relationships/image" Target="../media/image49.wmf"/><Relationship Id="rId10" Type="http://schemas.openxmlformats.org/officeDocument/2006/relationships/vmlDrawing" Target="../drawings/vmlDrawing15.vml"/><Relationship Id="rId1" Type="http://schemas.openxmlformats.org/officeDocument/2006/relationships/oleObject" Target="../embeddings/oleObject68.bin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6.v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3.wmf"/><Relationship Id="rId1" Type="http://schemas.openxmlformats.org/officeDocument/2006/relationships/oleObject" Target="../embeddings/oleObject72.bin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7.v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55.wmf"/><Relationship Id="rId3" Type="http://schemas.openxmlformats.org/officeDocument/2006/relationships/oleObject" Target="../embeddings/oleObject74.bin"/><Relationship Id="rId2" Type="http://schemas.openxmlformats.org/officeDocument/2006/relationships/image" Target="../media/image54.wmf"/><Relationship Id="rId1" Type="http://schemas.openxmlformats.org/officeDocument/2006/relationships/oleObject" Target="../embeddings/oleObject7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oleObject" Target="../embeddings/oleObject5.bin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8.v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6.wmf"/><Relationship Id="rId1" Type="http://schemas.openxmlformats.org/officeDocument/2006/relationships/oleObject" Target="../embeddings/oleObject75.bin"/></Relationships>
</file>

<file path=ppt/slides/_rels/slide2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9.v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58.wmf"/><Relationship Id="rId3" Type="http://schemas.openxmlformats.org/officeDocument/2006/relationships/oleObject" Target="../embeddings/oleObject77.bin"/><Relationship Id="rId2" Type="http://schemas.openxmlformats.org/officeDocument/2006/relationships/image" Target="../media/image57.wmf"/><Relationship Id="rId1" Type="http://schemas.openxmlformats.org/officeDocument/2006/relationships/oleObject" Target="../embeddings/oleObject76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0.v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9.wmf"/><Relationship Id="rId1" Type="http://schemas.openxmlformats.org/officeDocument/2006/relationships/oleObject" Target="../embeddings/oleObject78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1.v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60.wmf"/><Relationship Id="rId1" Type="http://schemas.openxmlformats.org/officeDocument/2006/relationships/oleObject" Target="../embeddings/oleObject79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.bin"/><Relationship Id="rId8" Type="http://schemas.openxmlformats.org/officeDocument/2006/relationships/oleObject" Target="../embeddings/oleObject11.bin"/><Relationship Id="rId7" Type="http://schemas.openxmlformats.org/officeDocument/2006/relationships/oleObject" Target="../embeddings/oleObject10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4.wmf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2.v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61.wmf"/><Relationship Id="rId1" Type="http://schemas.openxmlformats.org/officeDocument/2006/relationships/oleObject" Target="../embeddings/oleObject80.bin"/></Relationships>
</file>

<file path=ppt/slides/_rels/slide3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3.v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63.wmf"/><Relationship Id="rId3" Type="http://schemas.openxmlformats.org/officeDocument/2006/relationships/oleObject" Target="../embeddings/oleObject82.bin"/><Relationship Id="rId2" Type="http://schemas.openxmlformats.org/officeDocument/2006/relationships/image" Target="../media/image62.wmf"/><Relationship Id="rId1" Type="http://schemas.openxmlformats.org/officeDocument/2006/relationships/oleObject" Target="../embeddings/oleObject81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4.v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64.wmf"/><Relationship Id="rId1" Type="http://schemas.openxmlformats.org/officeDocument/2006/relationships/oleObject" Target="../embeddings/oleObject83.bin"/></Relationships>
</file>

<file path=ppt/slides/_rels/slide3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5.v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66.wmf"/><Relationship Id="rId3" Type="http://schemas.openxmlformats.org/officeDocument/2006/relationships/oleObject" Target="../embeddings/oleObject85.bin"/><Relationship Id="rId2" Type="http://schemas.openxmlformats.org/officeDocument/2006/relationships/image" Target="../media/image65.wmf"/><Relationship Id="rId1" Type="http://schemas.openxmlformats.org/officeDocument/2006/relationships/oleObject" Target="../embeddings/oleObject84.bin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8" Type="http://schemas.openxmlformats.org/officeDocument/2006/relationships/oleObject" Target="../embeddings/oleObject17.bin"/><Relationship Id="rId7" Type="http://schemas.openxmlformats.org/officeDocument/2006/relationships/oleObject" Target="../embeddings/oleObject16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7.wmf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4.xml"/><Relationship Id="rId1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12.wmf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8" Type="http://schemas.openxmlformats.org/officeDocument/2006/relationships/image" Target="../media/image16.wmf"/><Relationship Id="rId7" Type="http://schemas.openxmlformats.org/officeDocument/2006/relationships/oleObject" Target="../embeddings/oleObject26.bin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13.wmf"/><Relationship Id="rId16" Type="http://schemas.openxmlformats.org/officeDocument/2006/relationships/vmlDrawing" Target="../drawings/vmlDrawing5.vml"/><Relationship Id="rId15" Type="http://schemas.openxmlformats.org/officeDocument/2006/relationships/slideLayout" Target="../slideLayouts/slideLayout4.xml"/><Relationship Id="rId14" Type="http://schemas.openxmlformats.org/officeDocument/2006/relationships/oleObject" Target="../embeddings/oleObject32.bin"/><Relationship Id="rId13" Type="http://schemas.openxmlformats.org/officeDocument/2006/relationships/oleObject" Target="../embeddings/oleObject31.bin"/><Relationship Id="rId12" Type="http://schemas.openxmlformats.org/officeDocument/2006/relationships/oleObject" Target="../embeddings/oleObject30.bin"/><Relationship Id="rId11" Type="http://schemas.openxmlformats.org/officeDocument/2006/relationships/oleObject" Target="../embeddings/oleObject29.bin"/><Relationship Id="rId10" Type="http://schemas.openxmlformats.org/officeDocument/2006/relationships/oleObject" Target="../embeddings/oleObject28.bin"/><Relationship Id="rId1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oleObject" Target="../embeddings/oleObject38.bin"/><Relationship Id="rId7" Type="http://schemas.openxmlformats.org/officeDocument/2006/relationships/image" Target="../media/image18.wmf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Relationship Id="rId3" Type="http://schemas.openxmlformats.org/officeDocument/2006/relationships/oleObject" Target="../embeddings/oleObject34.bin"/><Relationship Id="rId2" Type="http://schemas.openxmlformats.org/officeDocument/2006/relationships/image" Target="../media/image17.wmf"/><Relationship Id="rId19" Type="http://schemas.openxmlformats.org/officeDocument/2006/relationships/vmlDrawing" Target="../drawings/vmlDrawing6.vml"/><Relationship Id="rId18" Type="http://schemas.openxmlformats.org/officeDocument/2006/relationships/slideLayout" Target="../slideLayouts/slideLayout5.xml"/><Relationship Id="rId17" Type="http://schemas.openxmlformats.org/officeDocument/2006/relationships/image" Target="../media/image23.wmf"/><Relationship Id="rId16" Type="http://schemas.openxmlformats.org/officeDocument/2006/relationships/oleObject" Target="../embeddings/oleObject42.bin"/><Relationship Id="rId15" Type="http://schemas.openxmlformats.org/officeDocument/2006/relationships/image" Target="../media/image22.wmf"/><Relationship Id="rId14" Type="http://schemas.openxmlformats.org/officeDocument/2006/relationships/oleObject" Target="../embeddings/oleObject41.bin"/><Relationship Id="rId13" Type="http://schemas.openxmlformats.org/officeDocument/2006/relationships/image" Target="../media/image21.wmf"/><Relationship Id="rId12" Type="http://schemas.openxmlformats.org/officeDocument/2006/relationships/oleObject" Target="../embeddings/oleObject40.bin"/><Relationship Id="rId11" Type="http://schemas.openxmlformats.org/officeDocument/2006/relationships/image" Target="../media/image20.wmf"/><Relationship Id="rId10" Type="http://schemas.openxmlformats.org/officeDocument/2006/relationships/oleObject" Target="../embeddings/oleObject39.bin"/><Relationship Id="rId1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27.wmf"/><Relationship Id="rId7" Type="http://schemas.openxmlformats.org/officeDocument/2006/relationships/oleObject" Target="../embeddings/oleObject46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24.wmf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31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28.wmf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6387"/>
          <p:cNvSpPr/>
          <p:nvPr/>
        </p:nvSpPr>
        <p:spPr>
          <a:xfrm>
            <a:off x="5120722" y="437856"/>
            <a:ext cx="3588103" cy="9568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48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364" name="矩形 16387"/>
          <p:cNvSpPr/>
          <p:nvPr/>
        </p:nvSpPr>
        <p:spPr>
          <a:xfrm>
            <a:off x="9072927" y="706699"/>
            <a:ext cx="611778" cy="6879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665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0916" y="2344586"/>
            <a:ext cx="11093160" cy="82994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4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分数百分数应用题  </a:t>
            </a:r>
            <a:endParaRPr lang="zh-CN" altLang="en-US" sz="4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14046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、姐姐零花钱的  与妹妹零花钱的  相等，妹妹的零花钱是姐姐的几分之几?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526280" y="1038013"/>
          <a:ext cx="400473" cy="77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" r:id="rId1" imgW="203200" imgH="393700" progId="Equation.KSEE3">
                  <p:embed/>
                </p:oleObj>
              </mc:Choice>
              <mc:Fallback>
                <p:oleObj name="" r:id="rId1" imgW="203200" imgH="393700" progId="Equation.KSEE3">
                  <p:embed/>
                  <p:pic>
                    <p:nvPicPr>
                      <p:cNvPr id="0" name="图片 409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26280" y="1038013"/>
                        <a:ext cx="400473" cy="77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837507" y="966047"/>
          <a:ext cx="401320" cy="918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409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37507" y="966047"/>
                        <a:ext cx="401320" cy="9186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16673" y="2672080"/>
          <a:ext cx="4714240" cy="2043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" r:id="rId5" imgW="1676400" imgH="812800" progId="Equation.KSEE3">
                  <p:embed/>
                </p:oleObj>
              </mc:Choice>
              <mc:Fallback>
                <p:oleObj name="" r:id="rId5" imgW="1676400" imgH="812800" progId="Equation.KSEE3">
                  <p:embed/>
                  <p:pic>
                    <p:nvPicPr>
                      <p:cNvPr id="0" name="图片 409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16673" y="2672080"/>
                        <a:ext cx="4714240" cy="2043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14046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、粮库内共有大米和面粉145袋，大米袋数的  与面粉袋数的  相等，面粉有多少袋?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502813" y="902547"/>
          <a:ext cx="407247" cy="1052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512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502813" y="902547"/>
                        <a:ext cx="407247" cy="1052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22887" y="1625600"/>
          <a:ext cx="439420" cy="1052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512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22887" y="1625600"/>
                        <a:ext cx="439420" cy="1052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95987" y="2677584"/>
          <a:ext cx="1676400" cy="1795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" r:id="rId5" imgW="457200" imgH="812800" progId="Equation.KSEE3">
                  <p:embed/>
                </p:oleObj>
              </mc:Choice>
              <mc:Fallback>
                <p:oleObj name="" r:id="rId5" imgW="457200" imgH="812800" progId="Equation.KSEE3">
                  <p:embed/>
                  <p:pic>
                    <p:nvPicPr>
                      <p:cNvPr id="0" name="图片 512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95987" y="2677584"/>
                        <a:ext cx="1676400" cy="17957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3552613" y="4704080"/>
            <a:ext cx="643636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14+15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15=75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（袋）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答：面粉有</a:t>
            </a: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75</a:t>
            </a: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袋。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、一项工程，甲、乙两队一起做需12天完成，乙、丙两队一起做需15天完成，甲、丙两队一起做需20天完成。如果甲、乙、丙三队一起做，需几天完成? （和5题同类）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35300" y="3786293"/>
          <a:ext cx="4209627" cy="118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" r:id="rId1" imgW="1485900" imgH="393700" progId="Equation.KSEE3">
                  <p:embed/>
                </p:oleObj>
              </mc:Choice>
              <mc:Fallback>
                <p:oleObj name="" r:id="rId1" imgW="1485900" imgH="393700" progId="Equation.KSEE3">
                  <p:embed/>
                  <p:pic>
                    <p:nvPicPr>
                      <p:cNvPr id="0" name="图片 614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35300" y="3786293"/>
                        <a:ext cx="4209627" cy="1183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131820" y="5038513"/>
          <a:ext cx="7255087" cy="1534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" r:id="rId3" imgW="2831465" imgH="609600" progId="Equation.KSEE3">
                  <p:embed/>
                </p:oleObj>
              </mc:Choice>
              <mc:Fallback>
                <p:oleObj name="" r:id="rId3" imgW="2831465" imgH="609600" progId="Equation.KSEE3">
                  <p:embed/>
                  <p:pic>
                    <p:nvPicPr>
                      <p:cNvPr id="0" name="图片 614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1820" y="5038513"/>
                        <a:ext cx="7255087" cy="1534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、新华书店里《七彩阅读》本数的  与《趣味数学》本数的  相等，这两种书共有141本，它们各有多少本?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075420" y="773853"/>
          <a:ext cx="389467" cy="1099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614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75420" y="773853"/>
                        <a:ext cx="389467" cy="10998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99087" y="1625600"/>
          <a:ext cx="354753" cy="916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614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99087" y="1625600"/>
                        <a:ext cx="354753" cy="9160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60320" y="3059007"/>
          <a:ext cx="4805680" cy="1312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" r:id="rId5" imgW="1600200" imgH="393700" progId="Equation.KSEE3">
                  <p:embed/>
                </p:oleObj>
              </mc:Choice>
              <mc:Fallback>
                <p:oleObj name="" r:id="rId5" imgW="1600200" imgH="393700" progId="Equation.KSEE3">
                  <p:embed/>
                  <p:pic>
                    <p:nvPicPr>
                      <p:cNvPr id="0" name="图片 716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60320" y="3059007"/>
                        <a:ext cx="4805680" cy="1312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650913" y="4521200"/>
            <a:ext cx="9198187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141-81=60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（本）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答：《七彩阅读》有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本，《趣味数学》有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81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、上海港有二百多个集装箱需运往广州，第一天运了总数的  ，第二天运了总数的  ，第三天运了总数的  ，这批集装箱共有多少个?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74533" y="1614593"/>
          <a:ext cx="357293" cy="938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716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74533" y="1614593"/>
                        <a:ext cx="357293" cy="9389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121140" y="1613747"/>
          <a:ext cx="363220" cy="938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716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21140" y="1613747"/>
                        <a:ext cx="363220" cy="9389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187700" y="2294467"/>
          <a:ext cx="403860" cy="83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" r:id="rId5" imgW="190500" imgH="393700" progId="Equation.KSEE3">
                  <p:embed/>
                </p:oleObj>
              </mc:Choice>
              <mc:Fallback>
                <p:oleObj name="" r:id="rId5" imgW="190500" imgH="393700" progId="Equation.KSEE3">
                  <p:embed/>
                  <p:pic>
                    <p:nvPicPr>
                      <p:cNvPr id="0" name="图片 717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87700" y="2294467"/>
                        <a:ext cx="403860" cy="83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297007" y="3345180"/>
            <a:ext cx="6824133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的最小公倍数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11=231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（个）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答：这批集装箱共有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231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、六（2）班的学生总数不满45个，在一次学习活动中，全班有  的学生得优秀， 的学生得良好，            学生得合格，其余的为不合格，六（2）班共有多少个学生?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61367" y="1657773"/>
          <a:ext cx="502920" cy="858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81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61367" y="1657773"/>
                        <a:ext cx="502920" cy="858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288020" y="1626447"/>
          <a:ext cx="358140" cy="922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819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88020" y="1626447"/>
                        <a:ext cx="358140" cy="922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8213" y="2271607"/>
          <a:ext cx="331893" cy="857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" r:id="rId5" imgW="152400" imgH="393700" progId="Equation.KSEE3">
                  <p:embed/>
                </p:oleObj>
              </mc:Choice>
              <mc:Fallback>
                <p:oleObj name="" r:id="rId5" imgW="152400" imgH="393700" progId="Equation.KSEE3">
                  <p:embed/>
                  <p:pic>
                    <p:nvPicPr>
                      <p:cNvPr id="0" name="图片 819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8213" y="2271607"/>
                        <a:ext cx="331893" cy="857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148840" y="3937000"/>
            <a:ext cx="7427807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求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的最小公倍数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7=42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（个）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答：六（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）班共有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个学生。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、盛夏时节，黄叔叔准备了三四百个西瓜在幸福小区销售，第一天卖了总数的  ，第二天上午卖了总数的  ，下午卖了总数的  。那么，还剩多少个西瓜?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956127" y="1678940"/>
          <a:ext cx="379307" cy="98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921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956127" y="1678940"/>
                        <a:ext cx="379307" cy="981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169920" y="2346960"/>
          <a:ext cx="405553" cy="1047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92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69920" y="2346960"/>
                        <a:ext cx="405553" cy="10473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938347" y="2536613"/>
          <a:ext cx="414867" cy="857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" r:id="rId5" imgW="190500" imgH="393700" progId="Equation.KSEE3">
                  <p:embed/>
                </p:oleObj>
              </mc:Choice>
              <mc:Fallback>
                <p:oleObj name="" r:id="rId5" imgW="190500" imgH="393700" progId="Equation.KSEE3">
                  <p:embed/>
                  <p:pic>
                    <p:nvPicPr>
                      <p:cNvPr id="0" name="图片 921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38347" y="2536613"/>
                        <a:ext cx="414867" cy="857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224193" y="3786293"/>
            <a:ext cx="6111240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11=385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（个）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34447" y="4482253"/>
          <a:ext cx="6291580" cy="2247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7" imgW="2362200" imgH="862965" progId="Equation.KSEE3">
                  <p:embed/>
                </p:oleObj>
              </mc:Choice>
              <mc:Fallback>
                <p:oleObj name="" r:id="rId7" imgW="2362200" imgH="8629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34447" y="4482253"/>
                        <a:ext cx="6291580" cy="22470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、李伯伯在市区以3000元/平方米的价格购得一套住房，一年后，价格涨到3500元/平方米。该房价上涨了百分之几?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01613" y="4121573"/>
            <a:ext cx="9043247" cy="1241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3500-3000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3000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100%≈16.7%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答：该房价上涨了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16.7%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15633" y="3045460"/>
          <a:ext cx="2689013" cy="107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143000" imgH="419100" progId="Equation.KSEE3">
                  <p:embed/>
                </p:oleObj>
              </mc:Choice>
              <mc:Fallback>
                <p:oleObj name="" r:id="rId1" imgW="1143000" imgH="4191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15633" y="3045460"/>
                        <a:ext cx="2689013" cy="1076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17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、修一条路，甲队每天修8小时，5天可以完成;乙队每天修10小时，6天可以完成。两队合修，每天修6小时，几天可以完成?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08587" y="3129280"/>
          <a:ext cx="3629660" cy="1805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1536700" imgH="812800" progId="Equation.KSEE3">
                  <p:embed/>
                </p:oleObj>
              </mc:Choice>
              <mc:Fallback>
                <p:oleObj name="" r:id="rId1" imgW="1536700" imgH="8128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08587" y="3129280"/>
                        <a:ext cx="3629660" cy="18059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08587" y="4935220"/>
          <a:ext cx="4632960" cy="1847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" r:id="rId3" imgW="1625600" imgH="609600" progId="Equation.KSEE3">
                  <p:embed/>
                </p:oleObj>
              </mc:Choice>
              <mc:Fallback>
                <p:oleObj name="" r:id="rId3" imgW="1625600" imgH="609600" progId="Equation.KSEE3">
                  <p:embed/>
                  <p:pic>
                    <p:nvPicPr>
                      <p:cNvPr id="0" name="图片 307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08587" y="4935220"/>
                        <a:ext cx="4632960" cy="1847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18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、六（2）班34人去游乐园玩，每张门票6元，35张以上可以享受团体优惠，按原价的85%购票。怎样买最划算，最少要多少元？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3013" y="3291840"/>
            <a:ext cx="11587480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34×6=204（元）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35×6×85%=178.5（元） 204&gt;178.5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答∶买团体票更划算，最少要178.5元。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385" y="1061085"/>
            <a:ext cx="11619230" cy="30460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、小敏看一本故事书，共有240页，第一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天看了全部的  ，第二天看了全部的 ， 第三天看了全部的  。她已经看了多少页?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  +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=148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（页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她已经看了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页。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287590" y="868538"/>
          <a:ext cx="26860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287590" y="868538"/>
                        <a:ext cx="26860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14960" y="1466708"/>
          <a:ext cx="29273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14960" y="1466708"/>
                        <a:ext cx="29273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32300" y="1466708"/>
          <a:ext cx="29273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5" imgW="152400" imgH="393700" progId="Equation.KSEE3">
                  <p:embed/>
                </p:oleObj>
              </mc:Choice>
              <mc:Fallback>
                <p:oleObj name="" r:id="rId5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32300" y="1466708"/>
                        <a:ext cx="29273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90655" y="2386188"/>
          <a:ext cx="26860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139700" imgH="393700" progId="Equation.KSEE3">
                  <p:embed/>
                </p:oleObj>
              </mc:Choice>
              <mc:Fallback>
                <p:oleObj name="" r:id="rId7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90655" y="2386188"/>
                        <a:ext cx="26860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42775" y="2386188"/>
          <a:ext cx="29273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8" imgW="152400" imgH="393700" progId="Equation.KSEE3">
                  <p:embed/>
                </p:oleObj>
              </mc:Choice>
              <mc:Fallback>
                <p:oleObj name="" r:id="rId8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42775" y="2386188"/>
                        <a:ext cx="29273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45390" y="2386188"/>
          <a:ext cx="29273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9" imgW="152400" imgH="393700" progId="Equation.KSEE3">
                  <p:embed/>
                </p:oleObj>
              </mc:Choice>
              <mc:Fallback>
                <p:oleObj name="" r:id="rId9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45390" y="2386188"/>
                        <a:ext cx="29273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19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、六（</a:t>
            </a:r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）班和六（2）班共有图书210本，如果从六（1）班取出20本放入六（2）班，则两班图书本数相等，原来六（1）班的书比六（2）班多百分之几?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3013" y="3786293"/>
            <a:ext cx="11587480" cy="2392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两班差∶20×2=40（元）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六②∶ （210-40）÷2=85（本）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40÷85≈47.1%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答∶原来六①班的图书比六②班多47.1%。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、甲、乙两人同时从两地相向而行，在距离中点40km处相遇，已知甲行了全程的55%。甲行了多少米?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80353" y="3204633"/>
            <a:ext cx="6024880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40÷(55%-50%)=800(km)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800×55%=440 (km)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答∶甲行了440km。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21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、一个工厂由于引进了新技术，现在每件产品的成本是38.4元，比原来降低了20%，原来每件产品的成本是多少元?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6467" y="3410373"/>
            <a:ext cx="8375227" cy="1241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38.4÷（1-20%）=48（元）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答∶原来每件产品的成本是 48 元。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22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、杨杨和天宇从火车站拼车回家。当行到全程的60%时，杨杨下了车，天宇到终点才下车。他们两人共付车费48元。你认为杨杨和天宇两个怎样付款最合理?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1507" y="3786293"/>
            <a:ext cx="11587480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杨杨∶天宇=60%∶1=3∶5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48÷（3+5）=6（元） 6×3=18（元） 6×5=30（元）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答∶杨杨付18元，天宇付30元最合理。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23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、修一条路，甲队每天修6小时，4天可以完成;乙队每天修8小时，5天可以完成。现在让甲、乙两队合修，要求2天完成，每天应修几小时? （和 17题同类）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84300" y="3679613"/>
            <a:ext cx="4236720" cy="1241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4×6=24（小时）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8×5=40（小时）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84300" y="4950460"/>
          <a:ext cx="5402580" cy="1761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" r:id="rId1" imgW="1854200" imgH="609600" progId="Equation.KSEE3">
                  <p:embed/>
                </p:oleObj>
              </mc:Choice>
              <mc:Fallback>
                <p:oleObj name="" r:id="rId1" imgW="1854200" imgH="609600" progId="Equation.KSEE3">
                  <p:embed/>
                  <p:pic>
                    <p:nvPicPr>
                      <p:cNvPr id="0" name="图片 409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84300" y="4950460"/>
                        <a:ext cx="5402580" cy="1761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24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、（聪明的小天才试一试）1路公交车到广场西口时，有  的乘客下车，又有14人上车，这时车上的乘客比原来多30%，车上原来有乘客多少人?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88260" y="1673860"/>
          <a:ext cx="381847" cy="818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88260" y="1673860"/>
                        <a:ext cx="381847" cy="818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319780" y="3313853"/>
          <a:ext cx="5217160" cy="1804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" r:id="rId3" imgW="1625600" imgH="609600" progId="Equation.KSEE3">
                  <p:embed/>
                </p:oleObj>
              </mc:Choice>
              <mc:Fallback>
                <p:oleObj name="" r:id="rId3" imgW="1625600" imgH="609600" progId="Equation.KSEE3">
                  <p:embed/>
                  <p:pic>
                    <p:nvPicPr>
                      <p:cNvPr id="0" name="图片 512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9780" y="3313853"/>
                        <a:ext cx="5217160" cy="1804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392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、小雪和小风在同一所学校上学，小雪说：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我家离学校有1200m。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小风说：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我家到学校的路程是小雪家到学校路程的80%。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老师说：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小雪家、学校和小风家刚好在一条直线上。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小雪家和小风家相距多少米?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3013" y="3457787"/>
            <a:ext cx="11587480" cy="2392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小风家距离学校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1200×80%=960（米）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1200+960=2160 （米）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1200-960=240（米）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答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两家相距2160米，或240米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26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、把一个正方体切成两个长方体，这两个长方体表面积的和是原来正方体表面积的百分之几?（百分号前保留一位小数）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01507" y="3458633"/>
          <a:ext cx="11851640" cy="1577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" r:id="rId1" imgW="4508500" imgH="634365" progId="Equation.KSEE3">
                  <p:embed/>
                </p:oleObj>
              </mc:Choice>
              <mc:Fallback>
                <p:oleObj name="" r:id="rId1" imgW="4508500" imgH="634365" progId="Equation.KSEE3">
                  <p:embed/>
                  <p:pic>
                    <p:nvPicPr>
                      <p:cNvPr id="0" name="图片 614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1507" y="3458633"/>
                        <a:ext cx="11851640" cy="1577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27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、两地相距798千米，甲、乙两列火车分别同时从两地相对开出，甲车每小时行120千米，乙车的速度是甲车的90%。经过几小时两车相遇?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3013" y="3129280"/>
            <a:ext cx="11587480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乙车速度120×90%=108（千米/小时） 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798÷（120+108）=3.5（小时）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答∶经过 3.5 小时两车相遇。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28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、一件工作，甲独做要20天完成，乙独做要12 天完成。这件工作先由甲做了若干天，然后由乙继续做完，从开始到完工共用14天。这件工作由甲先做了几天?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2260" y="3786293"/>
            <a:ext cx="11587480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解：</a:t>
            </a:r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设由甲先做X天，则乙做（14-X）天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082800" y="4638887"/>
          <a:ext cx="5674360" cy="1817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" r:id="rId1" imgW="1993900" imgH="660400" progId="Equation.KSEE3">
                  <p:embed/>
                </p:oleObj>
              </mc:Choice>
              <mc:Fallback>
                <p:oleObj name="" r:id="rId1" imgW="1993900" imgH="660400" progId="Equation.KSEE3">
                  <p:embed/>
                  <p:pic>
                    <p:nvPicPr>
                      <p:cNvPr id="0" name="图片 716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082800" y="4638887"/>
                        <a:ext cx="5674360" cy="1817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7180" y="974090"/>
            <a:ext cx="11793855" cy="30460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、图书馆新购进一批图书，共计1500册，其中童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话故事书占总数的  ，教辅书占总数的  ，科教读物占总数的  ，那么其他的图书共有多少册?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  -  - 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=465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（页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其他的图书共有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465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册。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12488" y="1359393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228600" imgH="393700" progId="Equation.KSEE3">
                  <p:embed/>
                </p:oleObj>
              </mc:Choice>
              <mc:Fallback>
                <p:oleObj name="" r:id="rId1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12488" y="1359393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11668" y="1359393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3" imgW="228600" imgH="393700" progId="Equation.KSEE3">
                  <p:embed/>
                </p:oleObj>
              </mc:Choice>
              <mc:Fallback>
                <p:oleObj name="" r:id="rId3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11668" y="1359393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922340" y="1359393"/>
          <a:ext cx="3905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5" imgW="203200" imgH="393700" progId="Equation.KSEE3">
                  <p:embed/>
                </p:oleObj>
              </mc:Choice>
              <mc:Fallback>
                <p:oleObj name="" r:id="rId5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22340" y="1359393"/>
                        <a:ext cx="3905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43778" y="2770998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7" imgW="228600" imgH="393700" progId="Equation.KSEE3">
                  <p:embed/>
                </p:oleObj>
              </mc:Choice>
              <mc:Fallback>
                <p:oleObj name="" r:id="rId7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43778" y="2770998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57188" y="2770998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8" imgW="228600" imgH="393700" progId="Equation.KSEE3">
                  <p:embed/>
                </p:oleObj>
              </mc:Choice>
              <mc:Fallback>
                <p:oleObj name="" r:id="rId8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7188" y="2770998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96950" y="2770998"/>
          <a:ext cx="3905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9" imgW="203200" imgH="393700" progId="Equation.KSEE3">
                  <p:embed/>
                </p:oleObj>
              </mc:Choice>
              <mc:Fallback>
                <p:oleObj name="" r:id="rId9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96950" y="2770998"/>
                        <a:ext cx="3905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29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、一项工程，甲独做需12天完成，乙独做需4天完成。若甲先做若干天后，由乙接着做余下的工作，直至完成全部任务，这样前后共用了6天，甲先做了几天?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127587" y="3992880"/>
          <a:ext cx="5419513" cy="1750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" r:id="rId1" imgW="1752600" imgH="609600" progId="Equation.KSEE3">
                  <p:embed/>
                </p:oleObj>
              </mc:Choice>
              <mc:Fallback>
                <p:oleObj name="" r:id="rId1" imgW="1752600" imgH="609600" progId="Equation.KSEE3">
                  <p:embed/>
                  <p:pic>
                    <p:nvPicPr>
                      <p:cNvPr id="0" name="图片 81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127587" y="3992880"/>
                        <a:ext cx="5419513" cy="1750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30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、某糖酒公司销售部有员工32人，策划部员工人数比销售部少  ，策划部员工人数又正好是全公司人数的20%，全公司一共有多少名员工?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24020" y="1670473"/>
          <a:ext cx="379307" cy="853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1126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224020" y="1670473"/>
                        <a:ext cx="379307" cy="853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311313" y="3442547"/>
          <a:ext cx="487934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" r:id="rId3" imgW="1993900" imgH="609600" progId="Equation.KSEE3">
                  <p:embed/>
                </p:oleObj>
              </mc:Choice>
              <mc:Fallback>
                <p:oleObj name="" r:id="rId3" imgW="1993900" imgH="609600" progId="Equation.KSEE3">
                  <p:embed/>
                  <p:pic>
                    <p:nvPicPr>
                      <p:cNvPr id="0" name="图片 92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1313" y="3442547"/>
                        <a:ext cx="4879340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31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、甲、乙两人一起加工一批零件，8天可以完成。中途甲因事停工3天，因此，两人共用了10天才完成。如果由甲独做这批零件，需要多少天才能完成?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16567" y="3431540"/>
            <a:ext cx="9950027" cy="2966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甲做8天</a:t>
            </a:r>
            <a:r>
              <a:rPr 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乙做8天可以把这批零件全部完成。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8-（10-3）=1 （天） 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10-8=2（天）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甲做一天=乙做两天 8÷2+8=12（天）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答∶需要12天才能完成。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32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、（小博士的你试一试）一辆大巴从广州开往韶关，行了一段路程后，离韶关还有210千米，接着又行了全程的20%，这时已行路程与未行路程的比是3∶2。广州、韶关两地相距多少千米?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96540" y="3786293"/>
            <a:ext cx="3255433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3+2=5</a:t>
            </a:r>
            <a:endParaRPr lang="en-US" altLang="zh-CN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60500" y="4554220"/>
          <a:ext cx="6636173" cy="1783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" r:id="rId1" imgW="2311400" imgH="609600" progId="Equation.KSEE3">
                  <p:embed/>
                </p:oleObj>
              </mc:Choice>
              <mc:Fallback>
                <p:oleObj name="" r:id="rId1" imgW="2311400" imgH="609600" progId="Equation.KSEE3">
                  <p:embed/>
                  <p:pic>
                    <p:nvPicPr>
                      <p:cNvPr id="0" name="图片 1024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60500" y="4554220"/>
                        <a:ext cx="6636173" cy="1783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33743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33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、（小天才的你想一想）水果店卖水果，用 500元进的西瓜卖完后，赚了20%。香蕉由于保管不善烂掉了  ，其余按进价销售，共卖了600元。请你通过计算说明这两种水果总体算是赔了还是赚了?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126740" y="2297853"/>
          <a:ext cx="364067" cy="811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22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126740" y="2297853"/>
                        <a:ext cx="364067" cy="8111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3047153" y="3746500"/>
            <a:ext cx="4871720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500×20%=100（元）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126740" y="4442460"/>
          <a:ext cx="4128347" cy="20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" r:id="rId3" imgW="2082800" imgH="1066800" progId="Equation.KSEE3">
                  <p:embed/>
                </p:oleObj>
              </mc:Choice>
              <mc:Fallback>
                <p:oleObj name="" r:id="rId3" imgW="2082800" imgH="1066800" progId="Equation.KSEE3">
                  <p:embed/>
                  <p:pic>
                    <p:nvPicPr>
                      <p:cNvPr id="0" name="图片 1126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6740" y="4442460"/>
                        <a:ext cx="4128347" cy="20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34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、一家服装店全场打九折，持会员卡的顾客可以在打折基础上再打九折，小雪的妈妈挑了一件定价810元的上衣，实际付了多少钱?优惠了多少钱?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20613" y="3592407"/>
            <a:ext cx="9151620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810×90%×90%=656.1（元）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810-656.1=153.9（元）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答∶实际应付 656.1元，优惠了153.9元。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7178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、甲、乙两人合干某项工程需要12天。在合干中，甲因事请假5天，因此，共用15天才完工。如果全部工程由甲单独去干，需要多少天才能完成?（和31题同类）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01327" y="3702473"/>
            <a:ext cx="11286913" cy="29667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甲做12天、乙做12天可以把全部完成。 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12-（15-5）=2（天）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15-12=3（天） 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甲做2天=乙做3天  12÷3×2+12=24（天）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答∶需要24天才能完成。</a:t>
            </a:r>
            <a:endParaRPr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9725" y="1071245"/>
            <a:ext cx="11511915" cy="476948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、市政公司修一条长2000米的公路，第-天修了这条路的  。第二天修了这条路的  ，第三天修了这条路的  多15 米，三天共修了多少米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?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+2000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+(2000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+15)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=250+300++335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=885(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米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三天共修了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885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米。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685100" y="905368"/>
          <a:ext cx="26860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685100" y="905368"/>
                        <a:ext cx="26860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47128" y="1476868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228600" imgH="393700" progId="Equation.KSEE3">
                  <p:embed/>
                </p:oleObj>
              </mc:Choice>
              <mc:Fallback>
                <p:oleObj name="" r:id="rId3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47128" y="1476868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585473" y="1477503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228600" imgH="393700" progId="Equation.KSEE3">
                  <p:embed/>
                </p:oleObj>
              </mc:Choice>
              <mc:Fallback>
                <p:oleObj name="" r:id="rId5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85473" y="1477503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21770" y="2868153"/>
          <a:ext cx="26860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139700" imgH="393700" progId="Equation.KSEE3">
                  <p:embed/>
                </p:oleObj>
              </mc:Choice>
              <mc:Fallback>
                <p:oleObj name="" r:id="rId7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21770" y="2868153"/>
                        <a:ext cx="26860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473723" y="2868153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8" imgW="228600" imgH="393700" progId="Equation.KSEE3">
                  <p:embed/>
                </p:oleObj>
              </mc:Choice>
              <mc:Fallback>
                <p:oleObj name="" r:id="rId8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73723" y="2868153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66988" y="2868153"/>
          <a:ext cx="43942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9" imgW="228600" imgH="393700" progId="Equation.KSEE3">
                  <p:embed/>
                </p:oleObj>
              </mc:Choice>
              <mc:Fallback>
                <p:oleObj name="" r:id="rId9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66988" y="2868153"/>
                        <a:ext cx="43942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970" y="775970"/>
            <a:ext cx="11619230" cy="452310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、实验小学体育组新购进100个篮球、排球和足球。排球比总数的  多4个，篮球比总数的  多3个，那么足球有多少个?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排球的个数：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+4=54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篮球的个数：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+3=43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足球的个数：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100-54-43=3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（个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足球有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个。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63237" y="1587993"/>
          <a:ext cx="29337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63237" y="1587993"/>
                        <a:ext cx="29337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120912" y="1587993"/>
          <a:ext cx="29337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20912" y="1587993"/>
                        <a:ext cx="29337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901077" y="2326498"/>
          <a:ext cx="29337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152400" imgH="393700" progId="Equation.KSEE3">
                  <p:embed/>
                </p:oleObj>
              </mc:Choice>
              <mc:Fallback>
                <p:oleObj name="" r:id="rId5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01077" y="2326498"/>
                        <a:ext cx="29337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779792" y="3050398"/>
          <a:ext cx="293370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6" imgW="152400" imgH="393700" progId="Equation.KSEE3">
                  <p:embed/>
                </p:oleObj>
              </mc:Choice>
              <mc:Fallback>
                <p:oleObj name="" r:id="rId6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79792" y="3050398"/>
                        <a:ext cx="293370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39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99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970" y="1060450"/>
            <a:ext cx="11544300" cy="553910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、一项工程， 甲、乙两人一起做需36天完成， 乙、丙两人一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起做需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45天完成，甲、丙两人-起做需60天完成。甲、乙、丙独做，各需多少天完成?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+  +  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  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=90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（天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=180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（天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  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 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=60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（天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答：甲需要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天，乙需要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天，丙需要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天。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9" name="任意多边形 18"/>
          <p:cNvSpPr/>
          <p:nvPr/>
        </p:nvSpPr>
        <p:spPr>
          <a:xfrm>
            <a:off x="2175510" y="6008800"/>
            <a:ext cx="250" cy="1975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h="31">
                <a:moveTo>
                  <a:pt x="0" y="0"/>
                </a:moveTo>
                <a:lnTo>
                  <a:pt x="0" y="31"/>
                </a:lnTo>
                <a:lnTo>
                  <a:pt x="0" y="31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/>
        </p:nvSpPr>
        <p:spPr>
          <a:xfrm>
            <a:off x="2175760" y="6028555"/>
            <a:ext cx="9084" cy="11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4">
                <a:moveTo>
                  <a:pt x="0" y="0"/>
                </a:moveTo>
                <a:lnTo>
                  <a:pt x="14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/>
        </p:nvSpPr>
        <p:spPr>
          <a:xfrm>
            <a:off x="3255647" y="4948557"/>
            <a:ext cx="113" cy="113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lvl="0" indent="0" algn="l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ctr" defTabSz="91440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1" i="0" u="non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47984" y="2888473"/>
          <a:ext cx="4159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215900" imgH="393700" progId="Equation.KSEE3">
                  <p:embed/>
                </p:oleObj>
              </mc:Choice>
              <mc:Fallback>
                <p:oleObj name="" r:id="rId1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47984" y="2888473"/>
                        <a:ext cx="4159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85524" y="2888473"/>
          <a:ext cx="44005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228600" imgH="393700" progId="Equation.KSEE3">
                  <p:embed/>
                </p:oleObj>
              </mc:Choice>
              <mc:Fallback>
                <p:oleObj name="" r:id="rId3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5524" y="2888473"/>
                        <a:ext cx="44005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60199" y="2888473"/>
          <a:ext cx="44005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228600" imgH="393700" progId="Equation.KSEE3">
                  <p:embed/>
                </p:oleObj>
              </mc:Choice>
              <mc:Fallback>
                <p:oleObj name="" r:id="rId5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60199" y="2888473"/>
                        <a:ext cx="44005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04214" y="2888473"/>
          <a:ext cx="4159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215900" imgH="393700" progId="Equation.KSEE3">
                  <p:embed/>
                </p:oleObj>
              </mc:Choice>
              <mc:Fallback>
                <p:oleObj name="" r:id="rId7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04214" y="2888473"/>
                        <a:ext cx="4159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44274" y="3583798"/>
          <a:ext cx="4159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9" imgW="215900" imgH="393700" progId="Equation.KSEE3">
                  <p:embed/>
                </p:oleObj>
              </mc:Choice>
              <mc:Fallback>
                <p:oleObj name="" r:id="rId9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44274" y="3583798"/>
                        <a:ext cx="4159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84354" y="3583798"/>
          <a:ext cx="44005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0" imgW="228600" imgH="393700" progId="Equation.KSEE3">
                  <p:embed/>
                </p:oleObj>
              </mc:Choice>
              <mc:Fallback>
                <p:oleObj name="" r:id="rId10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84354" y="3583798"/>
                        <a:ext cx="44005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44274" y="4365483"/>
          <a:ext cx="4159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11" imgW="215900" imgH="393700" progId="Equation.KSEE3">
                  <p:embed/>
                </p:oleObj>
              </mc:Choice>
              <mc:Fallback>
                <p:oleObj name="" r:id="rId11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44274" y="4365483"/>
                        <a:ext cx="4159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87224" y="4365483"/>
          <a:ext cx="4159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2" imgW="215900" imgH="393700" progId="Equation.KSEE3">
                  <p:embed/>
                </p:oleObj>
              </mc:Choice>
              <mc:Fallback>
                <p:oleObj name="" r:id="rId12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87224" y="4365483"/>
                        <a:ext cx="4159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44274" y="5103988"/>
          <a:ext cx="41592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3" imgW="215900" imgH="393700" progId="Equation.KSEE3">
                  <p:embed/>
                </p:oleObj>
              </mc:Choice>
              <mc:Fallback>
                <p:oleObj name="" r:id="rId13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44274" y="5103988"/>
                        <a:ext cx="41592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14834" y="5111608"/>
          <a:ext cx="440055" cy="756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14" imgW="228600" imgH="393700" progId="Equation.KSEE3">
                  <p:embed/>
                </p:oleObj>
              </mc:Choice>
              <mc:Fallback>
                <p:oleObj name="" r:id="rId14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14834" y="5111608"/>
                        <a:ext cx="440055" cy="756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、兴旺公司有一堆煤，共280吨。第一天用去了多1吨，第二天用去了  少12 吨，第三天用去了   多10吨，还剩多少吨?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3285067"/>
          <a:ext cx="1219200" cy="28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14400" imgH="215900" progId="Equation.KSEE3">
                  <p:embed/>
                </p:oleObj>
              </mc:Choice>
              <mc:Fallback>
                <p:oleObj name="" r:id="rId1" imgW="914400" imgH="2159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86400" y="3285067"/>
                        <a:ext cx="1219200" cy="28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3285067"/>
          <a:ext cx="1219200" cy="28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3" imgW="914400" imgH="215900" progId="Equation.KSEE3">
                  <p:embed/>
                </p:oleObj>
              </mc:Choice>
              <mc:Fallback>
                <p:oleObj name="" r:id="rId3" imgW="914400" imgH="2159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86400" y="3285067"/>
                        <a:ext cx="1219200" cy="28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3285067"/>
          <a:ext cx="1219200" cy="28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4" imgW="914400" imgH="215900" progId="Equation.KSEE3">
                  <p:embed/>
                </p:oleObj>
              </mc:Choice>
              <mc:Fallback>
                <p:oleObj name="" r:id="rId4" imgW="914400" imgH="215900" progId="Equation.KSEE3">
                  <p:embed/>
                  <p:pic>
                    <p:nvPicPr>
                      <p:cNvPr id="0" name="图片 102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86400" y="3285067"/>
                        <a:ext cx="1219200" cy="28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3285067"/>
          <a:ext cx="1219200" cy="287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5" imgW="914400" imgH="215900" progId="Equation.KSEE3">
                  <p:embed/>
                </p:oleObj>
              </mc:Choice>
              <mc:Fallback>
                <p:oleObj name="" r:id="rId5" imgW="914400" imgH="215900" progId="Equation.KSEE3">
                  <p:embed/>
                  <p:pic>
                    <p:nvPicPr>
                      <p:cNvPr id="0" name="图片 102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86400" y="3285067"/>
                        <a:ext cx="1219200" cy="287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656060" y="806027"/>
          <a:ext cx="535940" cy="988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" r:id="rId6" imgW="152400" imgH="393700" progId="Equation.KSEE3">
                  <p:embed/>
                </p:oleObj>
              </mc:Choice>
              <mc:Fallback>
                <p:oleObj name="" r:id="rId6" imgW="152400" imgH="393700" progId="Equation.KSEE3">
                  <p:embed/>
                  <p:pic>
                    <p:nvPicPr>
                      <p:cNvPr id="0" name="图片 102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656060" y="806027"/>
                        <a:ext cx="535940" cy="9889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86400" y="1659467"/>
          <a:ext cx="412327" cy="848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" r:id="rId8" imgW="139700" imgH="393700" progId="Equation.KSEE3">
                  <p:embed/>
                </p:oleObj>
              </mc:Choice>
              <mc:Fallback>
                <p:oleObj name="" r:id="rId8" imgW="139700" imgH="393700" progId="Equation.KSEE3">
                  <p:embed/>
                  <p:pic>
                    <p:nvPicPr>
                      <p:cNvPr id="0" name="图片 102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486400" y="1659467"/>
                        <a:ext cx="412327" cy="848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688233" y="1659467"/>
          <a:ext cx="471593" cy="857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" r:id="rId10" imgW="203200" imgH="393700" progId="Equation.KSEE3">
                  <p:embed/>
                </p:oleObj>
              </mc:Choice>
              <mc:Fallback>
                <p:oleObj name="" r:id="rId10" imgW="203200" imgH="393700" progId="Equation.KSEE3">
                  <p:embed/>
                  <p:pic>
                    <p:nvPicPr>
                      <p:cNvPr id="0" name="图片 103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688233" y="1659467"/>
                        <a:ext cx="471593" cy="857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61820" y="3285067"/>
          <a:ext cx="3138593" cy="1021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" r:id="rId12" imgW="1257300" imgH="393700" progId="Equation.KSEE3">
                  <p:embed/>
                </p:oleObj>
              </mc:Choice>
              <mc:Fallback>
                <p:oleObj name="" r:id="rId12" imgW="1257300" imgH="393700" progId="Equation.KSEE3">
                  <p:embed/>
                  <p:pic>
                    <p:nvPicPr>
                      <p:cNvPr id="0" name="图片 103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61820" y="3285067"/>
                        <a:ext cx="3138593" cy="1021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612553" y="3285067"/>
          <a:ext cx="2930313" cy="922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" r:id="rId14" imgW="1308100" imgH="393700" progId="Equation.KSEE3">
                  <p:embed/>
                </p:oleObj>
              </mc:Choice>
              <mc:Fallback>
                <p:oleObj name="" r:id="rId14" imgW="1308100" imgH="393700" progId="Equation.KSEE3">
                  <p:embed/>
                  <p:pic>
                    <p:nvPicPr>
                      <p:cNvPr id="0" name="图片 1032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12553" y="3285067"/>
                        <a:ext cx="2930313" cy="922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61820" y="4207933"/>
          <a:ext cx="3624580" cy="1021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" r:id="rId16" imgW="1422400" imgH="393700" progId="Equation.KSEE3">
                  <p:embed/>
                </p:oleObj>
              </mc:Choice>
              <mc:Fallback>
                <p:oleObj name="" r:id="rId16" imgW="1422400" imgH="393700" progId="Equation.KSEE3">
                  <p:embed/>
                  <p:pic>
                    <p:nvPicPr>
                      <p:cNvPr id="0" name="图片 1033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61820" y="4207933"/>
                        <a:ext cx="3624580" cy="10219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/>
          <p:cNvSpPr txBox="1"/>
          <p:nvPr/>
        </p:nvSpPr>
        <p:spPr>
          <a:xfrm>
            <a:off x="1788160" y="5297593"/>
            <a:ext cx="5373793" cy="1241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280-81-93-94=12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（吨）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答：还剩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</a:rPr>
              <a:t>吨。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90493" cy="14046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、苏宁电器6月底新到 220台空调，七月上旬销售了  ，中旬销售了剩下的  ，还剩下多少台?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10547" y="1689947"/>
          <a:ext cx="43434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10547" y="1689947"/>
                        <a:ext cx="43434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999393" y="1699260"/>
          <a:ext cx="343747" cy="81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204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99393" y="1699260"/>
                        <a:ext cx="343747" cy="816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744807" y="2515447"/>
          <a:ext cx="2620433" cy="1084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" r:id="rId5" imgW="939800" imgH="393700" progId="Equation.KSEE3">
                  <p:embed/>
                </p:oleObj>
              </mc:Choice>
              <mc:Fallback>
                <p:oleObj name="" r:id="rId5" imgW="939800" imgH="393700" progId="Equation.KSEE3">
                  <p:embed/>
                  <p:pic>
                    <p:nvPicPr>
                      <p:cNvPr id="0" name="图片 205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44807" y="2515447"/>
                        <a:ext cx="2620433" cy="10845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744807" y="3683847"/>
          <a:ext cx="3969173" cy="1009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" r:id="rId7" imgW="1676400" imgH="393700" progId="Equation.KSEE3">
                  <p:embed/>
                </p:oleObj>
              </mc:Choice>
              <mc:Fallback>
                <p:oleObj name="" r:id="rId7" imgW="1676400" imgH="393700" progId="Equation.KSEE3">
                  <p:embed/>
                  <p:pic>
                    <p:nvPicPr>
                      <p:cNvPr id="0" name="图片 205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44807" y="3683847"/>
                        <a:ext cx="3969173" cy="10092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3744807" y="4908973"/>
            <a:ext cx="5427980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答：还剩下</a:t>
            </a:r>
            <a:r>
              <a:rPr lang="en-US" altLang="zh-CN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110</a:t>
            </a:r>
            <a:r>
              <a:rPr lang="zh-CN" altLang="en-US" sz="373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台。</a:t>
            </a:r>
            <a:endParaRPr lang="zh-CN" altLang="en-US" sz="373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1507" y="1038013"/>
            <a:ext cx="1190498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4265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、张大爷的退休金是每月3500元，每个月他的基本生活费花掉  ，买保健品花掉剩下钱数的  多 50元，张大爷一个月能节余多少元?</a:t>
            </a:r>
            <a:endParaRPr lang="zh-CN" altLang="en-US" sz="4265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98240" y="1606127"/>
          <a:ext cx="369147" cy="955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98240" y="1606127"/>
                        <a:ext cx="369147" cy="955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725573" y="1676400"/>
          <a:ext cx="420793" cy="815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" r:id="rId3" imgW="203200" imgH="393700" progId="Equation.KSEE3">
                  <p:embed/>
                </p:oleObj>
              </mc:Choice>
              <mc:Fallback>
                <p:oleObj name="" r:id="rId3" imgW="203200" imgH="393700" progId="Equation.KSEE3">
                  <p:embed/>
                  <p:pic>
                    <p:nvPicPr>
                      <p:cNvPr id="0" name="图片 307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25573" y="1676400"/>
                        <a:ext cx="420793" cy="815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49033" y="3129280"/>
          <a:ext cx="4445847" cy="117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" r:id="rId5" imgW="1587500" imgH="393700" progId="Equation.KSEE3">
                  <p:embed/>
                </p:oleObj>
              </mc:Choice>
              <mc:Fallback>
                <p:oleObj name="" r:id="rId5" imgW="1587500" imgH="393700" progId="Equation.KSEE3">
                  <p:embed/>
                  <p:pic>
                    <p:nvPicPr>
                      <p:cNvPr id="0" name="图片 307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49033" y="3129280"/>
                        <a:ext cx="4445847" cy="1171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20153" y="4203700"/>
          <a:ext cx="4374727" cy="99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7" imgW="1587500" imgH="393700" progId="Equation.KSEE3">
                  <p:embed/>
                </p:oleObj>
              </mc:Choice>
              <mc:Fallback>
                <p:oleObj name="" r:id="rId7" imgW="1587500" imgH="393700" progId="Equation.KSEE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20153" y="4203700"/>
                        <a:ext cx="4374727" cy="9982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2849033" y="5328920"/>
            <a:ext cx="5415280" cy="9118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66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2000-650=1350</a:t>
            </a:r>
            <a:r>
              <a:rPr lang="zh-CN" altLang="en-US" sz="266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266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266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答：张大爷一个月能节余</a:t>
            </a:r>
            <a:r>
              <a:rPr lang="en-US" altLang="zh-CN" sz="266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1350</a:t>
            </a:r>
            <a:r>
              <a:rPr lang="zh-CN" altLang="en-US" sz="266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元。</a:t>
            </a:r>
            <a:endParaRPr lang="zh-CN" altLang="en-US" sz="266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theme/theme1.xml><?xml version="1.0" encoding="utf-8"?>
<a:theme xmlns:a="http://schemas.openxmlformats.org/drawingml/2006/main" name="3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3639</Words>
  <Application>WPS 演示</Application>
  <PresentationFormat>宽屏</PresentationFormat>
  <Paragraphs>175</Paragraphs>
  <Slides>36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85</vt:i4>
      </vt:variant>
      <vt:variant>
        <vt:lpstr>幻灯片标题</vt:lpstr>
      </vt:variant>
      <vt:variant>
        <vt:i4>36</vt:i4>
      </vt:variant>
    </vt:vector>
  </HeadingPairs>
  <TitlesOfParts>
    <vt:vector size="128" baseType="lpstr">
      <vt:lpstr>Arial</vt:lpstr>
      <vt:lpstr>宋体</vt:lpstr>
      <vt:lpstr>Wingdings</vt:lpstr>
      <vt:lpstr>微软雅黑</vt:lpstr>
      <vt:lpstr>Arial Unicode MS</vt:lpstr>
      <vt:lpstr>Calibri</vt:lpstr>
      <vt:lpstr>3_Default Design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Testpc1</dc:creator>
  <cp:lastModifiedBy>偏执</cp:lastModifiedBy>
  <cp:revision>869</cp:revision>
  <dcterms:created xsi:type="dcterms:W3CDTF">2005-01-06T00:36:00Z</dcterms:created>
  <dcterms:modified xsi:type="dcterms:W3CDTF">2026-03-22T00:43:26Z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31552D2457144273ADC197FCA3A4EC58_13</vt:lpwstr>
  </property>
</Properties>
</file>