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399" r:id="rId5"/>
    <p:sldId id="413" r:id="rId6"/>
    <p:sldId id="414" r:id="rId7"/>
    <p:sldId id="433" r:id="rId8"/>
    <p:sldId id="415" r:id="rId9"/>
    <p:sldId id="417" r:id="rId10"/>
    <p:sldId id="416" r:id="rId11"/>
    <p:sldId id="418" r:id="rId12"/>
    <p:sldId id="419" r:id="rId13"/>
    <p:sldId id="420" r:id="rId14"/>
    <p:sldId id="422" r:id="rId15"/>
    <p:sldId id="423" r:id="rId16"/>
    <p:sldId id="402" r:id="rId17"/>
    <p:sldId id="439" r:id="rId18"/>
    <p:sldId id="440" r:id="rId19"/>
    <p:sldId id="427" r:id="rId20"/>
    <p:sldId id="429" r:id="rId21"/>
    <p:sldId id="264" r:id="rId22"/>
    <p:sldId id="391" r:id="rId23"/>
    <p:sldId id="431" r:id="rId24"/>
    <p:sldId id="259" r:id="rId25"/>
    <p:sldId id="361" r:id="rId26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orient="horz" pos="713" userDrawn="1">
          <p15:clr>
            <a:srgbClr val="A4A3A4"/>
          </p15:clr>
        </p15:guide>
        <p15:guide id="3" orient="horz" pos="2970" userDrawn="1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03C"/>
    <a:srgbClr val="EFD69B"/>
    <a:srgbClr val="FEFEED"/>
    <a:srgbClr val="FF3300"/>
    <a:srgbClr val="0A0FDC"/>
    <a:srgbClr val="A4E2C6"/>
    <a:srgbClr val="CCA4E3"/>
    <a:srgbClr val="E4C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09" autoAdjust="0"/>
  </p:normalViewPr>
  <p:slideViewPr>
    <p:cSldViewPr showGuides="1">
      <p:cViewPr varScale="1">
        <p:scale>
          <a:sx n="147" d="100"/>
          <a:sy n="147" d="100"/>
        </p:scale>
        <p:origin x="-300" y="-96"/>
      </p:cViewPr>
      <p:guideLst>
        <p:guide orient="horz" pos="1632"/>
        <p:guide orient="horz" pos="713"/>
        <p:guide orient="horz" pos="2970"/>
        <p:guide pos="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D7A755-C59C-4F10-888E-0EAAE85CB35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F0AF91-EEC9-4087-9748-406585C2A27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D105F1CB-6EBC-4AA5-9603-543C912577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65000">
              <a:schemeClr val="accent1">
                <a:lumMod val="30000"/>
                <a:lumOff val="70000"/>
                <a:alpha val="4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5740" y="843280"/>
            <a:ext cx="4996180" cy="7556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DA343"/>
              </a:contourClr>
            </a:sp3d>
          </a:bodyPr>
          <a:lstStyle>
            <a:defPPr>
              <a:defRPr lang="zh-CN"/>
            </a:defPPr>
            <a:lvl1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3600" b="1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r>
              <a:rPr lang="zh-CN" altLang="en-US" dirty="0">
                <a:sym typeface="+mn-lt"/>
              </a:rPr>
              <a:t>连减的简便计算</a:t>
            </a:r>
            <a:endParaRPr lang="zh-CN" altLang="en-US" dirty="0">
              <a:sym typeface="+mn-lt"/>
            </a:endParaRPr>
          </a:p>
        </p:txBody>
      </p:sp>
      <p:sp>
        <p:nvSpPr>
          <p:cNvPr id="9220" name="副标题 6"/>
          <p:cNvSpPr txBox="1">
            <a:spLocks noChangeArrowheads="1"/>
          </p:cNvSpPr>
          <p:nvPr/>
        </p:nvSpPr>
        <p:spPr bwMode="auto">
          <a:xfrm>
            <a:off x="2771458" y="2283143"/>
            <a:ext cx="24479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四年级下册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1685" y="3291840"/>
            <a:ext cx="392239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大标宋简体" panose="03000509000000000000" charset="-122"/>
                <a:ea typeface="方正大标宋简体" panose="03000509000000000000" charset="-122"/>
              </a:rPr>
              <a:t>苏老师：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大标宋简体" panose="03000509000000000000" charset="-122"/>
                <a:ea typeface="方正大标宋简体" panose="03000509000000000000" charset="-122"/>
              </a:rPr>
              <a:t>  13739699133</a:t>
            </a:r>
            <a:endParaRPr lang="en-US" alt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大标宋简体" panose="03000509000000000000" charset="-122"/>
              <a:ea typeface="方正大标宋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1042988" y="1203325"/>
            <a:ext cx="3051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34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574675" y="1827213"/>
            <a:ext cx="3476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66+34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555625" y="2451100"/>
            <a:ext cx="27765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555625" y="3076575"/>
            <a:ext cx="309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134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（页）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39750" y="3724275"/>
            <a:ext cx="84566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一个数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连续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减去两个数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如果这两个数合起来是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整十、整百数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先把这两个数加起来再减比较简便。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WordArt 16"/>
          <p:cNvSpPr>
            <a:spLocks noChangeArrowheads="1" noChangeShapeType="1"/>
          </p:cNvSpPr>
          <p:nvPr/>
        </p:nvSpPr>
        <p:spPr bwMode="auto">
          <a:xfrm>
            <a:off x="4051300" y="2001838"/>
            <a:ext cx="4435475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07763" dir="18900000" algn="ctr" rotWithShape="0">
                    <a:srgbClr val="000099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连续减，减去和</a:t>
            </a:r>
            <a:endParaRPr lang="zh-CN" altLang="en-US" sz="3600" b="1" kern="1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07763" dir="18900000" algn="ctr" rotWithShape="0">
                  <a:srgbClr val="000099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9464" name="组合 2"/>
          <p:cNvGrpSpPr/>
          <p:nvPr/>
        </p:nvGrpSpPr>
        <p:grpSpPr bwMode="auto">
          <a:xfrm>
            <a:off x="3157538" y="268288"/>
            <a:ext cx="2828925" cy="768350"/>
            <a:chOff x="3157331" y="302599"/>
            <a:chExt cx="2829337" cy="769826"/>
          </a:xfrm>
        </p:grpSpPr>
        <p:grpSp>
          <p:nvGrpSpPr>
            <p:cNvPr id="19465" name="组合 1"/>
            <p:cNvGrpSpPr/>
            <p:nvPr/>
          </p:nvGrpSpPr>
          <p:grpSpPr bwMode="auto">
            <a:xfrm>
              <a:off x="3157331" y="302599"/>
              <a:ext cx="2829337" cy="769826"/>
              <a:chOff x="3485105" y="310292"/>
              <a:chExt cx="2829337" cy="76982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485105" y="310292"/>
                <a:ext cx="770049" cy="769826"/>
              </a:xfrm>
              <a:prstGeom prst="ellipse">
                <a:avLst/>
              </a:prstGeom>
              <a:solidFill>
                <a:srgbClr val="50623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171005" y="310292"/>
                <a:ext cx="770049" cy="769826"/>
              </a:xfrm>
              <a:prstGeom prst="ellipse">
                <a:avLst/>
              </a:prstGeom>
              <a:solidFill>
                <a:srgbClr val="50623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858492" y="310292"/>
                <a:ext cx="770050" cy="769826"/>
              </a:xfrm>
              <a:prstGeom prst="ellipse">
                <a:avLst/>
              </a:prstGeom>
              <a:solidFill>
                <a:srgbClr val="50623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544392" y="310292"/>
                <a:ext cx="770050" cy="769826"/>
              </a:xfrm>
              <a:prstGeom prst="ellipse">
                <a:avLst/>
              </a:prstGeom>
              <a:solidFill>
                <a:srgbClr val="50623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" name="矩形 1"/>
            <p:cNvSpPr>
              <a:spLocks noChangeArrowheads="1"/>
            </p:cNvSpPr>
            <p:nvPr/>
          </p:nvSpPr>
          <p:spPr bwMode="auto">
            <a:xfrm>
              <a:off x="3228778" y="364630"/>
              <a:ext cx="2686441" cy="6457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dist" eaLnBrk="1" hangingPunct="1">
                <a:defRPr/>
              </a:pPr>
              <a:r>
                <a:rPr lang="zh-CN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方法小结</a:t>
              </a:r>
              <a:endPara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620713" y="1555750"/>
            <a:ext cx="2725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483" name="矩形 2"/>
          <p:cNvSpPr>
            <a:spLocks noChangeArrowheads="1"/>
          </p:cNvSpPr>
          <p:nvPr/>
        </p:nvSpPr>
        <p:spPr bwMode="auto">
          <a:xfrm>
            <a:off x="611188" y="2779713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134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（页）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611188" y="213995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200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969963" y="987425"/>
            <a:ext cx="305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34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4213" y="3571875"/>
            <a:ext cx="79835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一个数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连续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减去两个数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,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其中的一个减数与被减数有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相同部分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可以先减这个减数。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WordArt 20"/>
          <p:cNvSpPr>
            <a:spLocks noChangeArrowheads="1" noChangeShapeType="1"/>
          </p:cNvSpPr>
          <p:nvPr/>
        </p:nvSpPr>
        <p:spPr bwMode="auto">
          <a:xfrm>
            <a:off x="3924300" y="1749425"/>
            <a:ext cx="4308475" cy="11223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000099"/>
                  </a:solidFill>
                  <a:miter lim="800000"/>
                </a:ln>
                <a:solidFill>
                  <a:srgbClr val="33CCFF"/>
                </a:solidFill>
                <a:effectLst>
                  <a:outerShdw dist="107763" dir="18900000" algn="ctr" rotWithShape="0">
                    <a:srgbClr val="000099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找相同</a:t>
            </a:r>
            <a:endParaRPr lang="zh-CN" altLang="en-US" sz="3600" b="1" kern="10">
              <a:ln w="12700">
                <a:solidFill>
                  <a:srgbClr val="000099"/>
                </a:solidFill>
                <a:miter lim="800000"/>
              </a:ln>
              <a:solidFill>
                <a:srgbClr val="33CCFF"/>
              </a:solidFill>
              <a:effectLst>
                <a:outerShdw dist="107763" dir="18900000" algn="ctr" rotWithShape="0">
                  <a:srgbClr val="000099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5"/>
          <p:cNvSpPr/>
          <p:nvPr/>
        </p:nvSpPr>
        <p:spPr>
          <a:xfrm>
            <a:off x="900113" y="2211388"/>
            <a:ext cx="7272337" cy="1368425"/>
          </a:xfrm>
          <a:prstGeom prst="roundRect">
            <a:avLst>
              <a:gd name="adj" fmla="val 7871"/>
            </a:avLst>
          </a:prstGeom>
          <a:solidFill>
            <a:srgbClr val="EAFF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900113" y="1276350"/>
            <a:ext cx="51117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这些规律能用字母表示吗？</a:t>
            </a:r>
            <a:endParaRPr lang="zh-CN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31913" y="2573338"/>
            <a:ext cx="177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600" b="1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87675" y="2625725"/>
            <a:ext cx="2549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3600" b="1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367338" y="2643188"/>
            <a:ext cx="2357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 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3600" b="1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203"/>
          <p:cNvSpPr txBox="1">
            <a:spLocks noChangeArrowheads="1"/>
          </p:cNvSpPr>
          <p:nvPr/>
        </p:nvSpPr>
        <p:spPr bwMode="auto">
          <a:xfrm>
            <a:off x="683568" y="1275556"/>
            <a:ext cx="7997825" cy="3600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1.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在</a:t>
            </a:r>
            <a:r>
              <a:rPr lang="zh-CN" altLang="en-US" sz="3200" b="1" kern="0" dirty="0">
                <a:solidFill>
                  <a:srgbClr val="FF3300"/>
                </a:solidFill>
                <a:latin typeface="Times New Roman" panose="02020603050405020304"/>
                <a:ea typeface="黑体" panose="02010609060101010101" charset="-122"/>
              </a:rPr>
              <a:t>○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里和横线上填写相应的运算符号和数。</a:t>
            </a:r>
            <a:endParaRPr lang="en-US" altLang="zh-CN" sz="3200" b="1" kern="0" dirty="0">
              <a:solidFill>
                <a:prstClr val="black"/>
              </a:solidFill>
              <a:latin typeface="Times New Roman" panose="02020603050405020304"/>
              <a:ea typeface="黑体" panose="02010609060101010101" charset="-122"/>
            </a:endParaRPr>
          </a:p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868 </a:t>
            </a:r>
            <a:r>
              <a:rPr lang="en-US" altLang="zh-CN" sz="3200" b="1" kern="0" dirty="0">
                <a:solidFill>
                  <a:prstClr val="black"/>
                </a:solidFill>
                <a:latin typeface="Symbol" panose="05050102010706020507" pitchFamily="18" charset="2"/>
                <a:ea typeface="黑体" panose="02010609060101010101" charset="-122"/>
              </a:rPr>
              <a:t>-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52 </a:t>
            </a:r>
            <a:r>
              <a:rPr lang="en-US" altLang="zh-CN" sz="3200" b="1" kern="0" dirty="0">
                <a:solidFill>
                  <a:prstClr val="black"/>
                </a:solidFill>
                <a:latin typeface="Symbol" panose="05050102010706020507" pitchFamily="18" charset="2"/>
                <a:ea typeface="黑体" panose="02010609060101010101" charset="-122"/>
              </a:rPr>
              <a:t>-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48 = 868     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（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52 +</a:t>
            </a:r>
            <a:r>
              <a:rPr lang="en-US" altLang="zh-CN" sz="3200" b="1" u="sng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  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）</a:t>
            </a:r>
            <a:endParaRPr lang="en-US" altLang="zh-CN" sz="3200" b="1" kern="0" dirty="0">
              <a:solidFill>
                <a:prstClr val="black"/>
              </a:solidFill>
              <a:latin typeface="Times New Roman" panose="02020603050405020304"/>
              <a:ea typeface="黑体" panose="02010609060101010101" charset="-122"/>
            </a:endParaRPr>
          </a:p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1500 </a:t>
            </a:r>
            <a:r>
              <a:rPr lang="en-US" altLang="zh-CN" sz="3200" b="1" kern="0" dirty="0">
                <a:solidFill>
                  <a:prstClr val="black"/>
                </a:solidFill>
                <a:latin typeface="Symbol" panose="05050102010706020507" pitchFamily="18" charset="2"/>
                <a:ea typeface="黑体" panose="02010609060101010101" charset="-122"/>
              </a:rPr>
              <a:t>-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28 </a:t>
            </a:r>
            <a:r>
              <a:rPr lang="en-US" altLang="zh-CN" sz="3200" b="1" kern="0" dirty="0">
                <a:solidFill>
                  <a:prstClr val="black"/>
                </a:solidFill>
                <a:latin typeface="Symbol" panose="05050102010706020507" pitchFamily="18" charset="2"/>
                <a:ea typeface="黑体" panose="02010609060101010101" charset="-122"/>
              </a:rPr>
              <a:t>-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272 = </a:t>
            </a:r>
            <a:r>
              <a:rPr lang="en-US" altLang="zh-CN" sz="3200" b="1" u="sng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     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</a:t>
            </a:r>
            <a:r>
              <a:rPr lang="en-US" altLang="zh-CN" sz="3200" b="1" kern="0" dirty="0">
                <a:solidFill>
                  <a:prstClr val="black"/>
                </a:solidFill>
                <a:latin typeface="Symbol" panose="05050102010706020507" pitchFamily="18" charset="2"/>
                <a:ea typeface="黑体" panose="02010609060101010101" charset="-122"/>
              </a:rPr>
              <a:t>-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（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28       272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）</a:t>
            </a:r>
            <a:endParaRPr lang="en-US" altLang="zh-CN" sz="3200" b="1" kern="0" dirty="0">
              <a:solidFill>
                <a:prstClr val="black"/>
              </a:solidFill>
              <a:latin typeface="Times New Roman" panose="02020603050405020304"/>
              <a:ea typeface="黑体" panose="02010609060101010101" charset="-122"/>
            </a:endParaRPr>
          </a:p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415 – 74 – 26 = </a:t>
            </a:r>
            <a:r>
              <a:rPr lang="en-US" altLang="zh-CN" sz="3200" b="1" u="sng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   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（</a:t>
            </a:r>
            <a:r>
              <a:rPr lang="zh-CN" altLang="en-US" sz="3200" b="1" u="sng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  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  </a:t>
            </a:r>
            <a:r>
              <a:rPr lang="zh-CN" altLang="en-US" sz="3200" b="1" u="sng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  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）</a:t>
            </a:r>
            <a:endParaRPr lang="en-US" altLang="zh-CN" sz="3200" b="1" kern="0" dirty="0">
              <a:solidFill>
                <a:prstClr val="black"/>
              </a:solidFill>
              <a:latin typeface="Times New Roman" panose="02020603050405020304"/>
              <a:ea typeface="黑体" panose="02010609060101010101" charset="-122"/>
            </a:endParaRPr>
          </a:p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3200" b="1" i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a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</a:t>
            </a:r>
            <a:r>
              <a:rPr lang="en-US" altLang="zh-CN" sz="3200" b="1" kern="0" dirty="0">
                <a:solidFill>
                  <a:prstClr val="black"/>
                </a:solidFill>
                <a:latin typeface="Symbol" panose="05050102010706020507" pitchFamily="18" charset="2"/>
                <a:ea typeface="黑体" panose="02010609060101010101" charset="-122"/>
              </a:rPr>
              <a:t>-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</a:t>
            </a:r>
            <a:r>
              <a:rPr lang="en-US" altLang="zh-CN" sz="3200" b="1" i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b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</a:t>
            </a:r>
            <a:r>
              <a:rPr lang="en-US" altLang="zh-CN" sz="3200" b="1" kern="0" dirty="0">
                <a:solidFill>
                  <a:prstClr val="black"/>
                </a:solidFill>
                <a:latin typeface="Symbol" panose="05050102010706020507" pitchFamily="18" charset="2"/>
                <a:ea typeface="黑体" panose="02010609060101010101" charset="-122"/>
              </a:rPr>
              <a:t>-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</a:t>
            </a:r>
            <a:r>
              <a:rPr lang="en-US" altLang="zh-CN" sz="3200" b="1" i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c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= </a:t>
            </a:r>
            <a:r>
              <a:rPr lang="en-US" altLang="zh-CN" sz="3200" b="1" u="sng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   </a:t>
            </a:r>
            <a:r>
              <a:rPr lang="en-US" altLang="zh-CN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（</a:t>
            </a:r>
            <a:r>
              <a:rPr lang="zh-CN" altLang="en-US" sz="3200" b="1" u="sng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  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  </a:t>
            </a:r>
            <a:r>
              <a:rPr lang="zh-CN" altLang="en-US" sz="3200" b="1" u="sng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       </a:t>
            </a:r>
            <a:r>
              <a:rPr lang="zh-CN" altLang="en-US" sz="3200" b="1" kern="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）</a:t>
            </a:r>
            <a:endParaRPr lang="zh-CN" altLang="en-US" sz="3200" b="1" kern="0" dirty="0">
              <a:solidFill>
                <a:prstClr val="black"/>
              </a:solidFill>
              <a:latin typeface="Times New Roman" panose="02020603050405020304"/>
              <a:ea typeface="黑体" panose="02010609060101010101" charset="-122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4145906" y="2067718"/>
            <a:ext cx="558800" cy="549275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FF33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6103293" y="2801143"/>
            <a:ext cx="558800" cy="549275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FF33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4361806" y="3499643"/>
            <a:ext cx="558800" cy="549275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FF33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5962006" y="3507581"/>
            <a:ext cx="558800" cy="549275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FF33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3574406" y="4228306"/>
            <a:ext cx="558800" cy="549275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FF33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5193656" y="4241006"/>
            <a:ext cx="558800" cy="549275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FF33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2" name="文本框 8203"/>
          <p:cNvSpPr txBox="1">
            <a:spLocks noChangeArrowheads="1"/>
          </p:cNvSpPr>
          <p:nvPr/>
        </p:nvSpPr>
        <p:spPr bwMode="auto">
          <a:xfrm>
            <a:off x="5760393" y="1994693"/>
            <a:ext cx="6715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48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文本框 8203"/>
          <p:cNvSpPr txBox="1">
            <a:spLocks noChangeArrowheads="1"/>
          </p:cNvSpPr>
          <p:nvPr/>
        </p:nvSpPr>
        <p:spPr bwMode="auto">
          <a:xfrm>
            <a:off x="4198293" y="1964531"/>
            <a:ext cx="4429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A0FDC"/>
                </a:solidFill>
                <a:latin typeface="Symbol" panose="05050102010706020507" pitchFamily="18" charset="2"/>
                <a:ea typeface="楷体" panose="02010609060101010101" pitchFamily="49" charset="-122"/>
              </a:rPr>
              <a:t>-</a:t>
            </a:r>
            <a:endParaRPr lang="zh-CN" altLang="en-US" sz="3200" b="1">
              <a:solidFill>
                <a:srgbClr val="0A0FDC"/>
              </a:solidFill>
              <a:latin typeface="Symbol" panose="05050102010706020507" pitchFamily="18" charset="2"/>
              <a:ea typeface="楷体" panose="02010609060101010101" pitchFamily="49" charset="-122"/>
            </a:endParaRPr>
          </a:p>
        </p:txBody>
      </p:sp>
      <p:sp>
        <p:nvSpPr>
          <p:cNvPr id="14" name="文本框 8203"/>
          <p:cNvSpPr txBox="1">
            <a:spLocks noChangeArrowheads="1"/>
          </p:cNvSpPr>
          <p:nvPr/>
        </p:nvSpPr>
        <p:spPr bwMode="auto">
          <a:xfrm>
            <a:off x="3853806" y="2701131"/>
            <a:ext cx="10112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1500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" name="文本框 8203"/>
          <p:cNvSpPr txBox="1">
            <a:spLocks noChangeArrowheads="1"/>
          </p:cNvSpPr>
          <p:nvPr/>
        </p:nvSpPr>
        <p:spPr bwMode="auto">
          <a:xfrm>
            <a:off x="6162031" y="2724943"/>
            <a:ext cx="4429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文本框 8203"/>
          <p:cNvSpPr txBox="1">
            <a:spLocks noChangeArrowheads="1"/>
          </p:cNvSpPr>
          <p:nvPr/>
        </p:nvSpPr>
        <p:spPr bwMode="auto">
          <a:xfrm>
            <a:off x="3433118" y="3405981"/>
            <a:ext cx="1012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415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" name="文本框 8203"/>
          <p:cNvSpPr txBox="1">
            <a:spLocks noChangeArrowheads="1"/>
          </p:cNvSpPr>
          <p:nvPr/>
        </p:nvSpPr>
        <p:spPr bwMode="auto">
          <a:xfrm>
            <a:off x="4425306" y="3398043"/>
            <a:ext cx="4445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A0FDC"/>
                </a:solidFill>
                <a:latin typeface="Symbol" panose="05050102010706020507" pitchFamily="18" charset="2"/>
                <a:ea typeface="楷体" panose="02010609060101010101" pitchFamily="49" charset="-122"/>
              </a:rPr>
              <a:t>-</a:t>
            </a:r>
            <a:endParaRPr lang="zh-CN" altLang="en-US" sz="3200" b="1">
              <a:solidFill>
                <a:srgbClr val="0A0FDC"/>
              </a:solidFill>
              <a:latin typeface="Symbol" panose="05050102010706020507" pitchFamily="18" charset="2"/>
              <a:ea typeface="楷体" panose="02010609060101010101" pitchFamily="49" charset="-122"/>
            </a:endParaRPr>
          </a:p>
        </p:txBody>
      </p:sp>
      <p:sp>
        <p:nvSpPr>
          <p:cNvPr id="18" name="文本框 8203"/>
          <p:cNvSpPr txBox="1">
            <a:spLocks noChangeArrowheads="1"/>
          </p:cNvSpPr>
          <p:nvPr/>
        </p:nvSpPr>
        <p:spPr bwMode="auto">
          <a:xfrm>
            <a:off x="5190481" y="3413918"/>
            <a:ext cx="6381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74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9" name="文本框 8203"/>
          <p:cNvSpPr txBox="1">
            <a:spLocks noChangeArrowheads="1"/>
          </p:cNvSpPr>
          <p:nvPr/>
        </p:nvSpPr>
        <p:spPr bwMode="auto">
          <a:xfrm>
            <a:off x="6603356" y="3393281"/>
            <a:ext cx="638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26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0" name="文本框 8203"/>
          <p:cNvSpPr txBox="1">
            <a:spLocks noChangeArrowheads="1"/>
          </p:cNvSpPr>
          <p:nvPr/>
        </p:nvSpPr>
        <p:spPr bwMode="auto">
          <a:xfrm>
            <a:off x="6044556" y="3432968"/>
            <a:ext cx="4429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1" name="文本框 8203"/>
          <p:cNvSpPr txBox="1">
            <a:spLocks noChangeArrowheads="1"/>
          </p:cNvSpPr>
          <p:nvPr/>
        </p:nvSpPr>
        <p:spPr bwMode="auto">
          <a:xfrm>
            <a:off x="2833043" y="4094956"/>
            <a:ext cx="5191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endParaRPr lang="zh-CN" altLang="en-US" sz="3200" b="1" i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2" name="文本框 8203"/>
          <p:cNvSpPr txBox="1">
            <a:spLocks noChangeArrowheads="1"/>
          </p:cNvSpPr>
          <p:nvPr/>
        </p:nvSpPr>
        <p:spPr bwMode="auto">
          <a:xfrm>
            <a:off x="3660131" y="4128293"/>
            <a:ext cx="4429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A0FDC"/>
                </a:solidFill>
                <a:latin typeface="Symbol" panose="05050102010706020507" pitchFamily="18" charset="2"/>
                <a:ea typeface="楷体" panose="02010609060101010101" pitchFamily="49" charset="-122"/>
              </a:rPr>
              <a:t>-</a:t>
            </a:r>
            <a:endParaRPr lang="zh-CN" altLang="en-US" sz="3200" b="1">
              <a:solidFill>
                <a:srgbClr val="0A0FDC"/>
              </a:solidFill>
              <a:latin typeface="Symbol" panose="05050102010706020507" pitchFamily="18" charset="2"/>
              <a:ea typeface="楷体" panose="02010609060101010101" pitchFamily="49" charset="-122"/>
            </a:endParaRPr>
          </a:p>
        </p:txBody>
      </p:sp>
      <p:sp>
        <p:nvSpPr>
          <p:cNvPr id="23" name="文本框 8203"/>
          <p:cNvSpPr txBox="1">
            <a:spLocks noChangeArrowheads="1"/>
          </p:cNvSpPr>
          <p:nvPr/>
        </p:nvSpPr>
        <p:spPr bwMode="auto">
          <a:xfrm>
            <a:off x="4469756" y="4107656"/>
            <a:ext cx="520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endParaRPr lang="zh-CN" altLang="en-US" sz="3200" b="1" i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4" name="文本框 8203"/>
          <p:cNvSpPr txBox="1">
            <a:spLocks noChangeArrowheads="1"/>
          </p:cNvSpPr>
          <p:nvPr/>
        </p:nvSpPr>
        <p:spPr bwMode="auto">
          <a:xfrm>
            <a:off x="5301606" y="4169568"/>
            <a:ext cx="4429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5" name="文本框 8203"/>
          <p:cNvSpPr txBox="1">
            <a:spLocks noChangeArrowheads="1"/>
          </p:cNvSpPr>
          <p:nvPr/>
        </p:nvSpPr>
        <p:spPr bwMode="auto">
          <a:xfrm>
            <a:off x="5990581" y="4107656"/>
            <a:ext cx="5191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endParaRPr lang="zh-CN" altLang="en-US" sz="3200" b="1" i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3575" name="图片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1550"/>
            <a:ext cx="1558925" cy="44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8203"/>
          <p:cNvSpPr txBox="1">
            <a:spLocks noChangeArrowheads="1"/>
          </p:cNvSpPr>
          <p:nvPr/>
        </p:nvSpPr>
        <p:spPr bwMode="auto">
          <a:xfrm>
            <a:off x="1079500" y="1347614"/>
            <a:ext cx="741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计算下面各题，怎样简便就怎样计算。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528-53-47                        545-167-145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文本框 8203"/>
          <p:cNvSpPr txBox="1">
            <a:spLocks noChangeArrowheads="1"/>
          </p:cNvSpPr>
          <p:nvPr/>
        </p:nvSpPr>
        <p:spPr bwMode="auto">
          <a:xfrm>
            <a:off x="820738" y="2704306"/>
            <a:ext cx="3136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=528-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53+47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=528-100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=428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文本框 8203"/>
          <p:cNvSpPr txBox="1">
            <a:spLocks noChangeArrowheads="1"/>
          </p:cNvSpPr>
          <p:nvPr/>
        </p:nvSpPr>
        <p:spPr bwMode="auto">
          <a:xfrm>
            <a:off x="4951413" y="2704306"/>
            <a:ext cx="31369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=545-145-167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=400-167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=233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1550"/>
            <a:ext cx="1558925" cy="44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8203"/>
          <p:cNvSpPr txBox="1">
            <a:spLocks noChangeArrowheads="1"/>
          </p:cNvSpPr>
          <p:nvPr/>
        </p:nvSpPr>
        <p:spPr bwMode="auto">
          <a:xfrm>
            <a:off x="1079500" y="1347614"/>
            <a:ext cx="741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计算下面各题，怎样简便就怎样计算。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487-187-139-61              169-25-25-50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文本框 8203"/>
          <p:cNvSpPr txBox="1">
            <a:spLocks noChangeArrowheads="1"/>
          </p:cNvSpPr>
          <p:nvPr/>
        </p:nvSpPr>
        <p:spPr bwMode="auto">
          <a:xfrm>
            <a:off x="683568" y="2725564"/>
            <a:ext cx="4687366" cy="190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487-187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139+61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 300-200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 100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文本框 8203"/>
          <p:cNvSpPr txBox="1">
            <a:spLocks noChangeArrowheads="1"/>
          </p:cNvSpPr>
          <p:nvPr/>
        </p:nvSpPr>
        <p:spPr bwMode="auto">
          <a:xfrm>
            <a:off x="4951412" y="2704306"/>
            <a:ext cx="3725043" cy="24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=169-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25+25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-50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=169-50-50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=169-100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=69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1550"/>
            <a:ext cx="1558925" cy="44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8203"/>
          <p:cNvSpPr txBox="1">
            <a:spLocks noChangeArrowheads="1"/>
          </p:cNvSpPr>
          <p:nvPr/>
        </p:nvSpPr>
        <p:spPr bwMode="auto">
          <a:xfrm>
            <a:off x="1079500" y="1347614"/>
            <a:ext cx="7416800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计算下面各题，怎样简便就怎样计算。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392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-(187+192)            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7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69-(269+54)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文本框 8203"/>
          <p:cNvSpPr txBox="1">
            <a:spLocks noChangeArrowheads="1"/>
          </p:cNvSpPr>
          <p:nvPr/>
        </p:nvSpPr>
        <p:spPr bwMode="auto">
          <a:xfrm>
            <a:off x="683568" y="2725564"/>
            <a:ext cx="4687366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=392-192-187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200-187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文本框 8203"/>
          <p:cNvSpPr txBox="1">
            <a:spLocks noChangeArrowheads="1"/>
          </p:cNvSpPr>
          <p:nvPr/>
        </p:nvSpPr>
        <p:spPr bwMode="auto">
          <a:xfrm>
            <a:off x="4951412" y="2704306"/>
            <a:ext cx="3725043" cy="175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=769-269-54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=500-54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=446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1550"/>
            <a:ext cx="1558925" cy="44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8203"/>
          <p:cNvSpPr txBox="1">
            <a:spLocks noChangeArrowheads="1"/>
          </p:cNvSpPr>
          <p:nvPr/>
        </p:nvSpPr>
        <p:spPr bwMode="auto">
          <a:xfrm>
            <a:off x="1073150" y="484188"/>
            <a:ext cx="647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87450" y="2886075"/>
            <a:ext cx="44942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  2000－416－284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2000－（</a:t>
            </a:r>
            <a:r>
              <a:rPr lang="en-US" altLang="zh-CN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416</a:t>
            </a:r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284）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2000－700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1300（</a:t>
            </a:r>
            <a:r>
              <a:rPr lang="en-US" altLang="zh-CN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003800" y="4156075"/>
            <a:ext cx="348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答：海拔 </a:t>
            </a:r>
            <a:r>
              <a:rPr lang="en-US" altLang="zh-CN" sz="3200" b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1300 m</a:t>
            </a:r>
            <a:r>
              <a:rPr lang="zh-CN" altLang="en-US" sz="3200" b="1">
                <a:solidFill>
                  <a:srgbClr val="0A0FD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>
              <a:solidFill>
                <a:srgbClr val="0A0FDC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8" y="667381"/>
            <a:ext cx="5677705" cy="223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框 8203"/>
          <p:cNvSpPr txBox="1">
            <a:spLocks noChangeArrowheads="1"/>
          </p:cNvSpPr>
          <p:nvPr/>
        </p:nvSpPr>
        <p:spPr bwMode="auto">
          <a:xfrm>
            <a:off x="647601" y="843558"/>
            <a:ext cx="7848798" cy="15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某商场第二季度卖出甲、乙、丙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种品牌的空调共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375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台，甲品牌卖了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125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台，乙品牌卖了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75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台。丙品牌卖了多少台？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1640" y="2517231"/>
            <a:ext cx="37734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375</a:t>
            </a:r>
            <a:r>
              <a:rPr lang="en-US" altLang="zh-CN" sz="2800" b="1" dirty="0">
                <a:solidFill>
                  <a:srgbClr val="0A0FDC"/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125</a:t>
            </a:r>
            <a:r>
              <a:rPr lang="en-US" altLang="zh-CN" sz="2800" b="1" dirty="0">
                <a:solidFill>
                  <a:srgbClr val="0A0FDC"/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75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375</a:t>
            </a:r>
            <a:r>
              <a:rPr lang="en-US" altLang="zh-CN" sz="2800" b="1" dirty="0">
                <a:solidFill>
                  <a:srgbClr val="0A0FDC"/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125+75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375</a:t>
            </a:r>
            <a:r>
              <a:rPr lang="en-US" altLang="zh-CN" sz="2800" b="1" dirty="0">
                <a:solidFill>
                  <a:srgbClr val="0A0FDC"/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175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（台）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347864" y="4071503"/>
            <a:ext cx="432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答：丙品牌卖了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175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台。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/>
        </p:nvGrpSpPr>
        <p:grpSpPr bwMode="auto">
          <a:xfrm>
            <a:off x="34925" y="50800"/>
            <a:ext cx="3384550" cy="892175"/>
            <a:chOff x="179512" y="128786"/>
            <a:chExt cx="3384376" cy="891778"/>
          </a:xfrm>
        </p:grpSpPr>
        <p:pic>
          <p:nvPicPr>
            <p:cNvPr id="32774" name="图片 8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8786"/>
              <a:ext cx="3384376" cy="89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Rectangle 1"/>
            <p:cNvSpPr>
              <a:spLocks noChangeArrowheads="1"/>
            </p:cNvSpPr>
            <p:nvPr/>
          </p:nvSpPr>
          <p:spPr bwMode="auto">
            <a:xfrm>
              <a:off x="347812" y="168076"/>
              <a:ext cx="29658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</a:rPr>
                <a:t>四、课堂小结</a:t>
              </a:r>
              <a:endParaRPr lang="zh-CN" altLang="en-US" sz="36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32772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22002" r="7346" b="19202"/>
          <a:stretch>
            <a:fillRect/>
          </a:stretch>
        </p:blipFill>
        <p:spPr bwMode="auto">
          <a:xfrm>
            <a:off x="1979613" y="1058863"/>
            <a:ext cx="57626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2916238" y="2006600"/>
            <a:ext cx="46085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这节课你有什么收获？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能跟同学们交流一下吗？</a:t>
            </a:r>
            <a:endParaRPr lang="zh-CN" altLang="en-US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2627313" y="2400300"/>
            <a:ext cx="5976937" cy="1395413"/>
            <a:chOff x="2627313" y="2400300"/>
            <a:chExt cx="5976937" cy="1395586"/>
          </a:xfrm>
        </p:grpSpPr>
        <p:sp>
          <p:nvSpPr>
            <p:cNvPr id="11273" name="对话气泡: 圆角矩形 14"/>
            <p:cNvSpPr>
              <a:spLocks noChangeArrowheads="1"/>
            </p:cNvSpPr>
            <p:nvPr/>
          </p:nvSpPr>
          <p:spPr bwMode="auto">
            <a:xfrm>
              <a:off x="2698750" y="2498898"/>
              <a:ext cx="5905500" cy="1296988"/>
            </a:xfrm>
            <a:prstGeom prst="wedgeRoundRectCallout">
              <a:avLst>
                <a:gd name="adj1" fmla="val -56306"/>
                <a:gd name="adj2" fmla="val 18542"/>
                <a:gd name="adj3" fmla="val 16667"/>
              </a:avLst>
            </a:prstGeom>
            <a:blipFill dpi="0" rotWithShape="0">
              <a:blip r:embed="rId1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endParaRPr lang="zh-CN" altLang="en-US" sz="32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对话气泡: 圆角矩形 12"/>
            <p:cNvSpPr/>
            <p:nvPr/>
          </p:nvSpPr>
          <p:spPr>
            <a:xfrm>
              <a:off x="2627313" y="2400300"/>
              <a:ext cx="5905500" cy="1297149"/>
            </a:xfrm>
            <a:prstGeom prst="wedgeRoundRectCallout">
              <a:avLst>
                <a:gd name="adj1" fmla="val -58082"/>
                <a:gd name="adj2" fmla="val 243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170" name="Rectangle 2"/>
          <p:cNvSpPr>
            <a:spLocks noGrp="1" noChangeArrowheads="1"/>
          </p:cNvSpPr>
          <p:nvPr/>
        </p:nvSpPr>
        <p:spPr bwMode="auto">
          <a:xfrm>
            <a:off x="2771775" y="2471738"/>
            <a:ext cx="5832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游戏一：老师说一个数，你对的数要与老师说的数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的和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能凑成整百。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/>
        </p:nvSpPr>
        <p:spPr bwMode="auto">
          <a:xfrm>
            <a:off x="1042988" y="1276350"/>
            <a:ext cx="1657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对口令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113" y="2578292"/>
            <a:ext cx="1146175" cy="119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组合 8"/>
          <p:cNvGrpSpPr/>
          <p:nvPr/>
        </p:nvGrpSpPr>
        <p:grpSpPr bwMode="auto">
          <a:xfrm>
            <a:off x="34925" y="50800"/>
            <a:ext cx="4249738" cy="892175"/>
            <a:chOff x="179512" y="128786"/>
            <a:chExt cx="4248472" cy="891778"/>
          </a:xfrm>
        </p:grpSpPr>
        <p:pic>
          <p:nvPicPr>
            <p:cNvPr id="11271" name="图片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8786"/>
              <a:ext cx="4248472" cy="89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Rectangle 1"/>
            <p:cNvSpPr>
              <a:spLocks noChangeArrowheads="1"/>
            </p:cNvSpPr>
            <p:nvPr/>
          </p:nvSpPr>
          <p:spPr bwMode="auto">
            <a:xfrm>
              <a:off x="347812" y="168076"/>
              <a:ext cx="38908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</a:rPr>
                <a:t>一、游戏导入新课</a:t>
              </a:r>
              <a:endParaRPr lang="zh-CN" altLang="en-US" sz="36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8203"/>
          <p:cNvSpPr txBox="1">
            <a:spLocks noChangeArrowheads="1"/>
          </p:cNvSpPr>
          <p:nvPr/>
        </p:nvSpPr>
        <p:spPr bwMode="auto">
          <a:xfrm>
            <a:off x="1116013" y="1036638"/>
            <a:ext cx="5184775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用合适的方法计算。</a:t>
            </a:r>
            <a:endParaRPr lang="zh-CN" altLang="en-US" sz="3200" b="1" dirty="0">
              <a:latin typeface="+mj-lt"/>
              <a:ea typeface="黑体" panose="02010609060101010101" charset="-122"/>
            </a:endParaRPr>
          </a:p>
        </p:txBody>
      </p:sp>
      <p:sp>
        <p:nvSpPr>
          <p:cNvPr id="6" name="文本框 8203"/>
          <p:cNvSpPr txBox="1">
            <a:spLocks noChangeArrowheads="1"/>
          </p:cNvSpPr>
          <p:nvPr/>
        </p:nvSpPr>
        <p:spPr bwMode="auto">
          <a:xfrm>
            <a:off x="1331912" y="1695450"/>
            <a:ext cx="6624463" cy="6832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（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1</a:t>
            </a:r>
            <a:r>
              <a:rPr lang="zh-CN" altLang="en-US" sz="32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）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578-12-34-59-73-88-41-66-27</a:t>
            </a:r>
            <a:endParaRPr lang="zh-CN" altLang="en-US" sz="3200" b="1" dirty="0">
              <a:latin typeface="+mj-lt"/>
              <a:ea typeface="黑体" panose="02010609060101010101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3080" y="2499742"/>
            <a:ext cx="7885384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=578-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12+88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34+66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59+41)-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73+27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578-100-100-100-100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78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33797" name="组合 6"/>
          <p:cNvGrpSpPr/>
          <p:nvPr/>
        </p:nvGrpSpPr>
        <p:grpSpPr bwMode="auto">
          <a:xfrm>
            <a:off x="34925" y="50800"/>
            <a:ext cx="3384550" cy="892175"/>
            <a:chOff x="179512" y="128786"/>
            <a:chExt cx="3384376" cy="891778"/>
          </a:xfrm>
        </p:grpSpPr>
        <p:pic>
          <p:nvPicPr>
            <p:cNvPr id="33798" name="图片 7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8786"/>
              <a:ext cx="3384376" cy="89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Rectangle 1"/>
            <p:cNvSpPr>
              <a:spLocks noChangeArrowheads="1"/>
            </p:cNvSpPr>
            <p:nvPr/>
          </p:nvSpPr>
          <p:spPr bwMode="auto">
            <a:xfrm>
              <a:off x="347812" y="168076"/>
              <a:ext cx="29642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</a:rPr>
                <a:t>五、拓展延伸</a:t>
              </a:r>
              <a:endParaRPr lang="zh-CN" altLang="en-US" sz="36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203"/>
          <p:cNvSpPr txBox="1">
            <a:spLocks noChangeArrowheads="1"/>
          </p:cNvSpPr>
          <p:nvPr/>
        </p:nvSpPr>
        <p:spPr bwMode="auto">
          <a:xfrm>
            <a:off x="467544" y="1131590"/>
            <a:ext cx="6769050" cy="6278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（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2</a:t>
            </a:r>
            <a:r>
              <a:rPr lang="zh-CN" altLang="en-US" sz="32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）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</a:rPr>
              <a:t>465+467+463+468+462</a:t>
            </a:r>
            <a:endParaRPr lang="zh-CN" altLang="en-US" sz="3200" b="1" dirty="0">
              <a:latin typeface="+mj-lt"/>
              <a:ea typeface="黑体" panose="0201060906010101010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835449"/>
            <a:ext cx="9144000" cy="211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470-5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470-3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470-7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470-2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470-8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470×5-(5+3+7+2+8)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2350-25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=2325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对话气泡: 圆角矩形 7"/>
          <p:cNvSpPr>
            <a:spLocks noChangeArrowheads="1"/>
          </p:cNvSpPr>
          <p:nvPr/>
        </p:nvSpPr>
        <p:spPr bwMode="auto">
          <a:xfrm>
            <a:off x="2339975" y="1781175"/>
            <a:ext cx="6119813" cy="1295400"/>
          </a:xfrm>
          <a:prstGeom prst="wedgeRoundRectCallout">
            <a:avLst>
              <a:gd name="adj1" fmla="val -57838"/>
              <a:gd name="adj2" fmla="val 17380"/>
              <a:gd name="adj3" fmla="val 16667"/>
            </a:avLst>
          </a:prstGeom>
          <a:blipFill dpi="0" rotWithShape="0">
            <a:blip r:embed="rId1" cstate="print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对话气泡: 圆角矩形 3"/>
          <p:cNvSpPr/>
          <p:nvPr/>
        </p:nvSpPr>
        <p:spPr>
          <a:xfrm>
            <a:off x="2268538" y="1708150"/>
            <a:ext cx="6119812" cy="1295400"/>
          </a:xfrm>
          <a:prstGeom prst="wedgeRoundRectCallout">
            <a:avLst>
              <a:gd name="adj1" fmla="val -58082"/>
              <a:gd name="adj2" fmla="val 243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292" name="文本框 1"/>
          <p:cNvSpPr txBox="1">
            <a:spLocks noChangeArrowheads="1"/>
          </p:cNvSpPr>
          <p:nvPr/>
        </p:nvSpPr>
        <p:spPr bwMode="auto">
          <a:xfrm>
            <a:off x="2519363" y="1789113"/>
            <a:ext cx="56165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游戏二：老师说一个数，你对的数要与老师说的数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的差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能凑成整百。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293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1974248"/>
            <a:ext cx="1146175" cy="119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987574"/>
            <a:ext cx="743077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一本书一共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页，李叔叔已经读了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页，今天又读了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34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页，还剩多少页没读？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3316" name="图片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2" y="987574"/>
            <a:ext cx="590411" cy="58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组合 7"/>
          <p:cNvGrpSpPr/>
          <p:nvPr/>
        </p:nvGrpSpPr>
        <p:grpSpPr bwMode="auto">
          <a:xfrm>
            <a:off x="34925" y="50800"/>
            <a:ext cx="5616575" cy="892175"/>
            <a:chOff x="179512" y="128786"/>
            <a:chExt cx="5616624" cy="891778"/>
          </a:xfrm>
        </p:grpSpPr>
        <p:pic>
          <p:nvPicPr>
            <p:cNvPr id="13318" name="图片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8786"/>
              <a:ext cx="5616624" cy="89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Rectangle 1"/>
            <p:cNvSpPr>
              <a:spLocks noChangeArrowheads="1"/>
            </p:cNvSpPr>
            <p:nvPr/>
          </p:nvSpPr>
          <p:spPr bwMode="auto">
            <a:xfrm>
              <a:off x="347812" y="168076"/>
              <a:ext cx="52800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</a:rPr>
                <a:t>二、合作探究，掌握性质</a:t>
              </a:r>
              <a:endParaRPr lang="zh-CN" altLang="en-US" sz="36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5" y="2109391"/>
            <a:ext cx="4583749" cy="266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1835150" y="2841625"/>
            <a:ext cx="5140325" cy="246063"/>
            <a:chOff x="1835747" y="2990161"/>
            <a:chExt cx="5139329" cy="246953"/>
          </a:xfrm>
        </p:grpSpPr>
        <p:cxnSp>
          <p:nvCxnSpPr>
            <p:cNvPr id="14350" name="直接连接符 2"/>
            <p:cNvCxnSpPr>
              <a:cxnSpLocks noChangeShapeType="1"/>
            </p:cNvCxnSpPr>
            <p:nvPr/>
          </p:nvCxnSpPr>
          <p:spPr bwMode="auto">
            <a:xfrm>
              <a:off x="1835747" y="3224368"/>
              <a:ext cx="5139329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1" name="直接连接符 3"/>
            <p:cNvCxnSpPr>
              <a:cxnSpLocks noChangeShapeType="1"/>
            </p:cNvCxnSpPr>
            <p:nvPr/>
          </p:nvCxnSpPr>
          <p:spPr bwMode="auto">
            <a:xfrm flipV="1">
              <a:off x="1856381" y="2990161"/>
              <a:ext cx="0" cy="246953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2" name="直接连接符 4"/>
            <p:cNvCxnSpPr>
              <a:cxnSpLocks noChangeShapeType="1"/>
            </p:cNvCxnSpPr>
            <p:nvPr/>
          </p:nvCxnSpPr>
          <p:spPr bwMode="auto">
            <a:xfrm flipV="1">
              <a:off x="6975076" y="2990161"/>
              <a:ext cx="0" cy="246953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右大括号 5"/>
          <p:cNvSpPr/>
          <p:nvPr/>
        </p:nvSpPr>
        <p:spPr>
          <a:xfrm rot="16200000">
            <a:off x="4196557" y="-53181"/>
            <a:ext cx="436562" cy="511810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46513" y="1608138"/>
            <a:ext cx="1260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234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页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右大括号 7"/>
          <p:cNvSpPr/>
          <p:nvPr/>
        </p:nvSpPr>
        <p:spPr>
          <a:xfrm rot="5400000">
            <a:off x="2395538" y="2643188"/>
            <a:ext cx="461962" cy="1541462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76463" y="3768725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66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页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右大括号 9"/>
          <p:cNvSpPr/>
          <p:nvPr/>
        </p:nvSpPr>
        <p:spPr>
          <a:xfrm rot="5400000">
            <a:off x="3586956" y="2988469"/>
            <a:ext cx="468313" cy="847725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409950" y="3768725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34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页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右大括号 11"/>
          <p:cNvSpPr/>
          <p:nvPr/>
        </p:nvSpPr>
        <p:spPr>
          <a:xfrm rot="5400000">
            <a:off x="5385594" y="2064544"/>
            <a:ext cx="447675" cy="2728913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146675" y="375285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？页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2176463" y="736600"/>
            <a:ext cx="57197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怎样计算还剩多少页没有看？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1403350" y="725488"/>
            <a:ext cx="773113" cy="682625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noProof="1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问</a:t>
            </a:r>
            <a:endParaRPr lang="zh-CN" altLang="en-US" sz="3200" b="1" noProof="1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3563938" y="3644900"/>
            <a:ext cx="4679950" cy="1165225"/>
          </a:xfrm>
          <a:prstGeom prst="wedgeRoundRectCallout">
            <a:avLst>
              <a:gd name="adj1" fmla="val -53250"/>
              <a:gd name="adj2" fmla="val 12588"/>
              <a:gd name="adj3" fmla="val 16667"/>
            </a:avLst>
          </a:prstGeom>
          <a:blipFill dpi="0" rotWithShape="0">
            <a:blip r:embed="rId1" cstate="print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298825" y="1563688"/>
            <a:ext cx="25209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spc="3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en-US" altLang="zh-CN" sz="3200" b="1" spc="3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 spc="3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</a:t>
            </a:r>
            <a:r>
              <a:rPr lang="en-US" altLang="zh-CN" sz="3200" b="1" spc="3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 spc="3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34</a:t>
            </a:r>
            <a:endParaRPr lang="en-US" altLang="zh-CN" sz="3200" b="1" spc="3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5364" name="组合 1"/>
          <p:cNvGrpSpPr/>
          <p:nvPr/>
        </p:nvGrpSpPr>
        <p:grpSpPr bwMode="auto">
          <a:xfrm rot="320409">
            <a:off x="1095375" y="433388"/>
            <a:ext cx="2081213" cy="1438275"/>
            <a:chOff x="4571047" y="1523016"/>
            <a:chExt cx="2081213" cy="1437732"/>
          </a:xfrm>
        </p:grpSpPr>
        <p:sp>
          <p:nvSpPr>
            <p:cNvPr id="15371" name="AutoShape 3"/>
            <p:cNvSpPr>
              <a:spLocks noChangeArrowheads="1"/>
            </p:cNvSpPr>
            <p:nvPr/>
          </p:nvSpPr>
          <p:spPr bwMode="auto">
            <a:xfrm>
              <a:off x="4571047" y="1523016"/>
              <a:ext cx="2081213" cy="1437732"/>
            </a:xfrm>
            <a:prstGeom prst="irregularSeal1">
              <a:avLst/>
            </a:prstGeom>
            <a:solidFill>
              <a:srgbClr val="FF1D1D"/>
            </a:solidFill>
            <a:ln w="9525">
              <a:solidFill>
                <a:srgbClr val="FF1D1D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5372" name="Text Box 4"/>
            <p:cNvSpPr txBox="1">
              <a:spLocks noChangeArrowheads="1"/>
            </p:cNvSpPr>
            <p:nvPr/>
          </p:nvSpPr>
          <p:spPr bwMode="auto">
            <a:xfrm>
              <a:off x="4876800" y="1901190"/>
              <a:ext cx="16992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charset="-122"/>
                </a:rPr>
                <a:t>方法一</a:t>
              </a:r>
              <a:endParaRPr lang="zh-CN" altLang="zh-CN" sz="32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15365" name="矩形 5"/>
          <p:cNvSpPr>
            <a:spLocks noChangeArrowheads="1"/>
          </p:cNvSpPr>
          <p:nvPr/>
        </p:nvSpPr>
        <p:spPr bwMode="auto">
          <a:xfrm>
            <a:off x="3203575" y="915988"/>
            <a:ext cx="237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用连减计算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348038" y="2109788"/>
            <a:ext cx="1368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01950" y="2203450"/>
            <a:ext cx="24399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pc="300" dirty="0"/>
              <a:t>＝</a:t>
            </a:r>
            <a:r>
              <a:rPr lang="en-US" altLang="zh-CN" spc="300" dirty="0"/>
              <a:t>168</a:t>
            </a:r>
            <a:r>
              <a:rPr lang="en-US" altLang="zh-CN" spc="300" dirty="0">
                <a:latin typeface="黑体" panose="02010609060101010101" charset="-122"/>
              </a:rPr>
              <a:t>-</a:t>
            </a:r>
            <a:r>
              <a:rPr lang="en-US" altLang="zh-CN" spc="300" dirty="0"/>
              <a:t>34</a:t>
            </a:r>
            <a:endParaRPr lang="en-US" altLang="zh-CN" spc="300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901950" y="2774950"/>
            <a:ext cx="30924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spc="3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 spc="3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134</a:t>
            </a:r>
            <a:r>
              <a:rPr lang="zh-CN" altLang="en-US" sz="3200" b="1" spc="3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（页）</a:t>
            </a:r>
            <a:endParaRPr lang="en-US" altLang="zh-CN" sz="3200" b="1" spc="3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3514725" y="3551238"/>
            <a:ext cx="4608513" cy="1165225"/>
          </a:xfrm>
          <a:prstGeom prst="wedgeRoundRectCallout">
            <a:avLst>
              <a:gd name="adj1" fmla="val -58829"/>
              <a:gd name="adj2" fmla="val 1994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在没有括号的算式里，</a:t>
            </a:r>
            <a:r>
              <a:rPr lang="zh-CN" altLang="en-US" sz="2800" b="1">
                <a:solidFill>
                  <a:srgbClr val="0A0FD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按照顺序依次减去两个数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42" y="3296348"/>
            <a:ext cx="1230845" cy="167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15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390775" y="642938"/>
            <a:ext cx="4903788" cy="1728787"/>
          </a:xfrm>
          <a:prstGeom prst="wedgeRoundRectCallout">
            <a:avLst>
              <a:gd name="adj1" fmla="val 56347"/>
              <a:gd name="adj2" fmla="val 37153"/>
              <a:gd name="adj3" fmla="val 16667"/>
            </a:avLst>
          </a:prstGeom>
          <a:blipFill dpi="0" rotWithShape="0">
            <a:blip r:embed="rId1" cstate="print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411" name="组合 1"/>
          <p:cNvGrpSpPr/>
          <p:nvPr/>
        </p:nvGrpSpPr>
        <p:grpSpPr bwMode="auto">
          <a:xfrm rot="-675414">
            <a:off x="155575" y="600075"/>
            <a:ext cx="2081213" cy="1438275"/>
            <a:chOff x="4571047" y="1523016"/>
            <a:chExt cx="2081213" cy="1437732"/>
          </a:xfrm>
        </p:grpSpPr>
        <p:sp>
          <p:nvSpPr>
            <p:cNvPr id="17419" name="AutoShape 3"/>
            <p:cNvSpPr>
              <a:spLocks noChangeArrowheads="1"/>
            </p:cNvSpPr>
            <p:nvPr/>
          </p:nvSpPr>
          <p:spPr bwMode="auto">
            <a:xfrm>
              <a:off x="4571047" y="1523016"/>
              <a:ext cx="2081213" cy="1437732"/>
            </a:xfrm>
            <a:prstGeom prst="irregularSeal1">
              <a:avLst/>
            </a:prstGeom>
            <a:solidFill>
              <a:srgbClr val="FF1D1D"/>
            </a:solidFill>
            <a:ln w="9525">
              <a:solidFill>
                <a:srgbClr val="FF1D1D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7420" name="Text Box 4"/>
            <p:cNvSpPr txBox="1">
              <a:spLocks noChangeArrowheads="1"/>
            </p:cNvSpPr>
            <p:nvPr/>
          </p:nvSpPr>
          <p:spPr bwMode="auto">
            <a:xfrm>
              <a:off x="4876800" y="1901190"/>
              <a:ext cx="16992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charset="-122"/>
                </a:rPr>
                <a:t>方法二</a:t>
              </a:r>
              <a:endParaRPr lang="zh-CN" altLang="zh-CN" sz="32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46450" y="2427288"/>
            <a:ext cx="3051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34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2303463" y="555625"/>
            <a:ext cx="6559351" cy="2653801"/>
            <a:chOff x="2304088" y="555526"/>
            <a:chExt cx="6558383" cy="2654111"/>
          </a:xfrm>
        </p:grpSpPr>
        <p:sp>
          <p:nvSpPr>
            <p:cNvPr id="17417" name="AutoShape 14"/>
            <p:cNvSpPr>
              <a:spLocks noChangeArrowheads="1"/>
            </p:cNvSpPr>
            <p:nvPr/>
          </p:nvSpPr>
          <p:spPr bwMode="auto">
            <a:xfrm>
              <a:off x="2304088" y="555526"/>
              <a:ext cx="4903063" cy="1728990"/>
            </a:xfrm>
            <a:prstGeom prst="wedgeRoundRectCallout">
              <a:avLst>
                <a:gd name="adj1" fmla="val 56347"/>
                <a:gd name="adj2" fmla="val 37153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0A0FD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先减去第二个数再减去第一个数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，减数与被减数有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相同部分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可以先减这个减数。</a:t>
              </a:r>
              <a:endParaRPr lang="en-US" altLang="zh-CN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7418" name="图片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674" y="1527727"/>
              <a:ext cx="1454797" cy="168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97200" y="2995613"/>
            <a:ext cx="2725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987675" y="4219575"/>
            <a:ext cx="251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134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（页）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987675" y="3579813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200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989263" y="901700"/>
            <a:ext cx="4606925" cy="1165225"/>
          </a:xfrm>
          <a:prstGeom prst="wedgeRoundRectCallout">
            <a:avLst>
              <a:gd name="adj1" fmla="val 52847"/>
              <a:gd name="adj2" fmla="val 26880"/>
              <a:gd name="adj3" fmla="val 16667"/>
            </a:avLst>
          </a:prstGeom>
          <a:blipFill dpi="0" rotWithShape="0">
            <a:blip r:embed="rId1" cstate="print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548063" y="2203450"/>
            <a:ext cx="305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34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6388" name="组合 1"/>
          <p:cNvGrpSpPr/>
          <p:nvPr/>
        </p:nvGrpSpPr>
        <p:grpSpPr bwMode="auto">
          <a:xfrm rot="-675414">
            <a:off x="739775" y="674688"/>
            <a:ext cx="2081213" cy="1438275"/>
            <a:chOff x="4571047" y="1523016"/>
            <a:chExt cx="2081213" cy="1437732"/>
          </a:xfrm>
        </p:grpSpPr>
        <p:sp>
          <p:nvSpPr>
            <p:cNvPr id="16396" name="AutoShape 3"/>
            <p:cNvSpPr>
              <a:spLocks noChangeArrowheads="1"/>
            </p:cNvSpPr>
            <p:nvPr/>
          </p:nvSpPr>
          <p:spPr bwMode="auto">
            <a:xfrm>
              <a:off x="4571047" y="1523016"/>
              <a:ext cx="2081213" cy="1437732"/>
            </a:xfrm>
            <a:prstGeom prst="irregularSeal1">
              <a:avLst/>
            </a:prstGeom>
            <a:solidFill>
              <a:srgbClr val="FF1D1D"/>
            </a:solidFill>
            <a:ln w="9525">
              <a:solidFill>
                <a:srgbClr val="FF1D1D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6397" name="Text Box 4"/>
            <p:cNvSpPr txBox="1">
              <a:spLocks noChangeArrowheads="1"/>
            </p:cNvSpPr>
            <p:nvPr/>
          </p:nvSpPr>
          <p:spPr bwMode="auto">
            <a:xfrm>
              <a:off x="4876800" y="1901190"/>
              <a:ext cx="16992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charset="-122"/>
                </a:rPr>
                <a:t>方法三</a:t>
              </a:r>
              <a:endParaRPr lang="zh-CN" altLang="zh-CN" sz="3200" b="1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16394" name="AutoShape 14"/>
          <p:cNvSpPr>
            <a:spLocks noChangeArrowheads="1"/>
          </p:cNvSpPr>
          <p:nvPr/>
        </p:nvSpPr>
        <p:spPr bwMode="auto">
          <a:xfrm>
            <a:off x="2916238" y="801688"/>
            <a:ext cx="4607818" cy="1165325"/>
          </a:xfrm>
          <a:prstGeom prst="wedgeRoundRectCallout">
            <a:avLst>
              <a:gd name="adj1" fmla="val 52847"/>
              <a:gd name="adj2" fmla="val 2688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A0FD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减去这两个数的和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，减数的和是整十整百整千的数。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448175" y="2757488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079750" y="2897188"/>
            <a:ext cx="3476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66+34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059113" y="3462338"/>
            <a:ext cx="2776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234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100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059113" y="4075113"/>
            <a:ext cx="309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134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（页）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84455" y="1301172"/>
            <a:ext cx="1129486" cy="153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3507802" y="3332271"/>
            <a:ext cx="4249737" cy="1165225"/>
          </a:xfrm>
          <a:prstGeom prst="wedgeRoundRectCallout">
            <a:avLst>
              <a:gd name="adj1" fmla="val -60718"/>
              <a:gd name="adj2" fmla="val 25292"/>
              <a:gd name="adj3" fmla="val 16667"/>
            </a:avLst>
          </a:prstGeom>
          <a:blipFill dpi="0" rotWithShape="0">
            <a:blip r:embed="rId1" cstate="print"/>
            <a:srcRect/>
            <a:tile tx="0" ty="0" sx="100000" sy="100000" flip="none" algn="tl"/>
          </a:blip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3434777" y="3256071"/>
            <a:ext cx="4249737" cy="1165225"/>
          </a:xfrm>
          <a:prstGeom prst="wedgeRoundRectCallout">
            <a:avLst>
              <a:gd name="adj1" fmla="val -60718"/>
              <a:gd name="adj2" fmla="val 2529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你喜欢用哪种方法计算？哪种计算方法更简便？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8510" y="3435350"/>
            <a:ext cx="105121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55576" y="1203598"/>
            <a:ext cx="2385875" cy="1290690"/>
            <a:chOff x="2901950" y="1563688"/>
            <a:chExt cx="3092450" cy="1672927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3298825" y="1563688"/>
              <a:ext cx="2520950" cy="461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400" b="1" spc="3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234</a:t>
              </a:r>
              <a:r>
                <a:rPr lang="en-US" altLang="zh-CN" sz="2400" b="1" spc="300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 spc="3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66</a:t>
              </a:r>
              <a:r>
                <a:rPr lang="en-US" altLang="zh-CN" sz="2400" b="1" spc="300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 spc="3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34</a:t>
              </a:r>
              <a:endParaRPr lang="en-US" altLang="zh-CN" sz="2400" b="1" spc="3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3387545" y="2109788"/>
              <a:ext cx="13684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01950" y="2203450"/>
              <a:ext cx="2439988" cy="461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eaLnBrk="1" hangingPunct="1">
                <a:defRPr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 spc="300" dirty="0"/>
                <a:t>＝</a:t>
              </a:r>
              <a:r>
                <a:rPr lang="en-US" altLang="zh-CN" sz="2400" spc="300" dirty="0"/>
                <a:t>168</a:t>
              </a:r>
              <a:r>
                <a:rPr lang="en-US" altLang="zh-CN" sz="2400" spc="300" dirty="0">
                  <a:latin typeface="黑体" panose="02010609060101010101" charset="-122"/>
                </a:rPr>
                <a:t>-</a:t>
              </a:r>
              <a:r>
                <a:rPr lang="en-US" altLang="zh-CN" sz="2400" spc="300" dirty="0"/>
                <a:t>34</a:t>
              </a:r>
              <a:endParaRPr lang="en-US" altLang="zh-CN" sz="2400" spc="300" dirty="0"/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2901950" y="2774950"/>
              <a:ext cx="3092450" cy="4616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CN" altLang="en-US" sz="2400" b="1" spc="3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 spc="3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134</a:t>
              </a:r>
              <a:r>
                <a:rPr lang="zh-CN" altLang="en-US" sz="2400" b="1" spc="3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（页）</a:t>
              </a:r>
              <a:endParaRPr lang="en-US" altLang="zh-CN" sz="2400" b="1" spc="3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91880" y="1228616"/>
            <a:ext cx="2731263" cy="1800200"/>
            <a:chOff x="3059113" y="2203450"/>
            <a:chExt cx="3540125" cy="2333328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548063" y="2203450"/>
              <a:ext cx="30511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234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66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34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448175" y="2757488"/>
              <a:ext cx="10795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079750" y="2897188"/>
              <a:ext cx="34766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234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zh-CN" altLang="en-US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66+34</a:t>
              </a:r>
              <a:r>
                <a:rPr lang="zh-CN" altLang="en-US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）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059113" y="3462338"/>
              <a:ext cx="2776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234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100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3059113" y="4075113"/>
              <a:ext cx="3092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134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（页）</a:t>
              </a:r>
              <a:endParaRPr lang="en-US" altLang="zh-CN" sz="2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00192" y="1228616"/>
            <a:ext cx="2630831" cy="1738960"/>
            <a:chOff x="2987675" y="2427288"/>
            <a:chExt cx="3409950" cy="2253952"/>
          </a:xfrm>
        </p:grpSpPr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3346450" y="2427288"/>
              <a:ext cx="30511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234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66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34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997200" y="2995613"/>
              <a:ext cx="27257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234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34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66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2987675" y="4219575"/>
              <a:ext cx="251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134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（页）</a:t>
              </a:r>
              <a:endParaRPr lang="en-US" altLang="zh-CN" sz="2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2987675" y="3579813"/>
              <a:ext cx="2590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200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66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tags/tag1.xml><?xml version="1.0" encoding="utf-8"?>
<p:tagLst xmlns:p="http://schemas.openxmlformats.org/presentationml/2006/main">
  <p:tag name="KSO_WPP_MARK_KEY" val="60c0f19a-7325-49ef-89e6-d49dbeab8101"/>
  <p:tag name="COMMONDATA" val="eyJoZGlkIjoiMTRmN2FmZmY1YzFiZmY1NjNjNDAxNTk5YjdkNGJlMjU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1653</Words>
  <Application>WPS 演示</Application>
  <PresentationFormat>全屏显示(16:9)</PresentationFormat>
  <Paragraphs>232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8" baseType="lpstr">
      <vt:lpstr>Arial</vt:lpstr>
      <vt:lpstr>宋体</vt:lpstr>
      <vt:lpstr>Wingdings</vt:lpstr>
      <vt:lpstr>等线</vt:lpstr>
      <vt:lpstr>等线 Light</vt:lpstr>
      <vt:lpstr>Times New Roman</vt:lpstr>
      <vt:lpstr>幼圆</vt:lpstr>
      <vt:lpstr>楷体</vt:lpstr>
      <vt:lpstr>方正大标宋简体</vt:lpstr>
      <vt:lpstr>黑体</vt:lpstr>
      <vt:lpstr>楷体_GB2312</vt:lpstr>
      <vt:lpstr>新宋体</vt:lpstr>
      <vt:lpstr>Candara</vt:lpstr>
      <vt:lpstr>华文楷体</vt:lpstr>
      <vt:lpstr>微软雅黑</vt:lpstr>
      <vt:lpstr>Arial Unicode MS</vt:lpstr>
      <vt:lpstr>Times New Roman</vt:lpstr>
      <vt:lpstr>Symbol</vt:lpstr>
      <vt:lpstr>Arial</vt:lpstr>
      <vt:lpstr>Candara</vt:lpstr>
      <vt:lpstr>Symbol</vt:lpstr>
      <vt:lpstr>华文楷体</vt:lpstr>
      <vt:lpstr>幼圆</vt:lpstr>
      <vt:lpstr>楷体_GB2312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状元成才路</Company>
  <LinksUpToDate>false</LinksUpToDate>
  <SharedDoc>false</SharedDoc>
  <HyperlinksChanged>false</HyperlinksChanged>
  <AppVersion>14.0000</AppVersion>
  <Manager>状元成才路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creator>状元成才路;Administrator</dc:creator>
  <cp:keywords>状元成才路</cp:keywords>
  <dc:description>状元成才路</dc:description>
  <dc:subject>状元成才路</dc:subject>
  <cp:category>状元成才路</cp:category>
  <cp:lastModifiedBy>偏执</cp:lastModifiedBy>
  <cp:revision>344</cp:revision>
  <dcterms:created xsi:type="dcterms:W3CDTF">2015-08-27T07:30:00Z</dcterms:created>
  <dcterms:modified xsi:type="dcterms:W3CDTF">2026-03-19T03:08:01Z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F7EA707B1E0A42669388C1639130DF90_13</vt:lpwstr>
  </property>
</Properties>
</file>