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8" r:id="rId3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54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51000">
              <a:schemeClr val="accent6">
                <a:lumMod val="20000"/>
                <a:lumOff val="80000"/>
              </a:schemeClr>
            </a:gs>
            <a:gs pos="0">
              <a:schemeClr val="tx2">
                <a:lumMod val="20000"/>
                <a:lumOff val="8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226060" y="612775"/>
            <a:ext cx="11581765" cy="2080260"/>
          </a:xfrm>
          <a:noFill/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小明家电热水器贮满了水。一天晚上，小明妈妈用去了</a:t>
            </a:r>
            <a:r>
              <a:rPr lang="en-US" altLang="zh-CN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，小明的爸爸又用去了</a:t>
            </a:r>
            <a:r>
              <a:rPr lang="en-US" altLang="zh-CN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18L</a:t>
            </a:r>
            <a:r>
              <a:rPr lang="zh-CN" altLang="en-US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，小明又用去了剩下</a:t>
            </a:r>
            <a:r>
              <a:rPr lang="zh-CN" altLang="en-US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的</a:t>
            </a:r>
            <a:r>
              <a:rPr lang="en-US" altLang="zh-CN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。最后剩下的水只有</a:t>
            </a:r>
            <a:r>
              <a:rPr lang="zh-CN" altLang="en-US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贮水量的</a:t>
            </a:r>
            <a:r>
              <a:rPr lang="zh-CN" altLang="en-US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一半还少</a:t>
            </a:r>
            <a:r>
              <a:rPr lang="en-US" altLang="zh-CN" b="1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3L</a:t>
            </a:r>
            <a:r>
              <a:rPr lang="zh-CN" altLang="en-US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。小明家的电热水器贮水量是多少升</a:t>
            </a: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？</a:t>
            </a: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0040" y="2622550"/>
            <a:ext cx="112871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等量关系式：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电热水器贮水量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—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妈妈用的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—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爸爸用的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—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小明用的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最后剩下的</a:t>
            </a:r>
            <a:endParaRPr lang="zh-CN" altLang="en-US"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9115" y="3235325"/>
            <a:ext cx="2618740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sz="36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设</a:t>
            </a:r>
            <a:r>
              <a:rPr lang="zh-CN" alt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小明家的电热水器贮水量是</a:t>
            </a:r>
            <a:r>
              <a:rPr lang="zh-CN" altLang="en-US" sz="32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zh-CN" altLang="en-US" sz="2400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升</a:t>
            </a:r>
            <a:endParaRPr lang="zh-CN" altLang="en-US" sz="240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3600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由题意得：</a:t>
            </a:r>
            <a:endParaRPr lang="zh-CN" altLang="en-US" sz="3600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3157855" y="3018155"/>
            <a:ext cx="8940800" cy="4338320"/>
            <a:chOff x="4973" y="4753"/>
            <a:chExt cx="14080" cy="6832"/>
          </a:xfrm>
        </p:grpSpPr>
        <p:sp>
          <p:nvSpPr>
            <p:cNvPr id="11" name="文本框 10"/>
            <p:cNvSpPr txBox="1"/>
            <p:nvPr/>
          </p:nvSpPr>
          <p:spPr>
            <a:xfrm>
              <a:off x="4973" y="4753"/>
              <a:ext cx="14080" cy="68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fontAlgn="auto">
                <a:lnSpc>
                  <a:spcPct val="150000"/>
                </a:lnSpc>
              </a:pPr>
              <a:r>
                <a:rPr lang="en-US" altLang="zh-CN" sz="2800">
                  <a:sym typeface="+mn-ea"/>
                </a:rPr>
                <a:t>     </a:t>
              </a:r>
              <a:r>
                <a:rPr lang="en-US" altLang="zh-CN" sz="2400">
                  <a:sym typeface="+mn-ea"/>
                </a:rPr>
                <a:t> </a:t>
              </a:r>
              <a:r>
                <a:rPr lang="zh-CN" altLang="en-US" sz="2400">
                  <a:solidFill>
                    <a:srgbClr val="FF0000"/>
                  </a:solidFill>
                  <a:sym typeface="+mn-ea"/>
                </a:rPr>
                <a:t>妈妈</a:t>
              </a:r>
              <a:r>
                <a:rPr lang="en-US" altLang="zh-CN" sz="2800">
                  <a:sym typeface="+mn-ea"/>
                </a:rPr>
                <a:t>     </a:t>
              </a:r>
              <a:r>
                <a:rPr lang="zh-CN" altLang="en-US" sz="2400">
                  <a:solidFill>
                    <a:srgbClr val="FF0000"/>
                  </a:solidFill>
                  <a:sym typeface="+mn-ea"/>
                </a:rPr>
                <a:t>爸爸</a:t>
              </a:r>
              <a:r>
                <a:rPr lang="en-US" altLang="zh-CN" sz="2800">
                  <a:sym typeface="+mn-ea"/>
                </a:rPr>
                <a:t>                 </a:t>
              </a:r>
              <a:r>
                <a:rPr lang="zh-CN" altLang="en-US" sz="2400">
                  <a:solidFill>
                    <a:srgbClr val="FF0000"/>
                  </a:solidFill>
                  <a:sym typeface="+mn-ea"/>
                </a:rPr>
                <a:t>小明                      剩下  </a:t>
              </a:r>
              <a:endParaRPr lang="zh-CN" altLang="en-US" sz="2800">
                <a:sym typeface="+mn-ea"/>
              </a:endParaRPr>
            </a:p>
            <a:p>
              <a:pPr fontAlgn="auto">
                <a:lnSpc>
                  <a:spcPct val="150000"/>
                </a:lnSpc>
              </a:pP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 - 20%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 - 18 - （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-20%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-18）×10%= 50%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-3</a:t>
              </a:r>
              <a:endParaRPr lang="zh-CN" altLang="en-US" sz="2800">
                <a:solidFill>
                  <a:schemeClr val="tx1"/>
                </a:solidFill>
              </a:endParaRPr>
            </a:p>
            <a:p>
              <a:pPr fontAlgn="auto">
                <a:lnSpc>
                  <a:spcPct val="100000"/>
                </a:lnSpc>
                <a:spcBef>
                  <a:spcPts val="600"/>
                </a:spcBef>
              </a:pPr>
              <a:r>
                <a:rPr lang="zh-CN" altLang="en-US" sz="2800">
                  <a:sym typeface="+mn-ea"/>
                </a:rPr>
                <a:t>0.8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-18-0.08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+1.8=0.5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-3        </a:t>
              </a:r>
              <a:endParaRPr lang="zh-CN" altLang="en-US" sz="2800">
                <a:solidFill>
                  <a:srgbClr val="FF0000"/>
                </a:solidFill>
              </a:endParaRPr>
            </a:p>
            <a:p>
              <a:pPr fontAlgn="auto">
                <a:lnSpc>
                  <a:spcPct val="100000"/>
                </a:lnSpc>
                <a:spcBef>
                  <a:spcPts val="600"/>
                </a:spcBef>
              </a:pPr>
              <a:r>
                <a:rPr lang="zh-CN" altLang="en-US" sz="2800">
                  <a:sym typeface="+mn-ea"/>
                </a:rPr>
                <a:t>0.22</a:t>
              </a: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=13.2                          </a:t>
              </a:r>
              <a:endParaRPr lang="zh-CN" altLang="en-US" sz="2800"/>
            </a:p>
            <a:p>
              <a:pPr fontAlgn="auto">
                <a:lnSpc>
                  <a:spcPct val="100000"/>
                </a:lnSpc>
                <a:spcBef>
                  <a:spcPts val="600"/>
                </a:spcBef>
              </a:pPr>
              <a:r>
                <a:rPr lang="zh-CN" altLang="en-US" sz="3200" b="1"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x</a:t>
              </a:r>
              <a:r>
                <a:rPr lang="zh-CN" altLang="en-US" sz="2800">
                  <a:sym typeface="+mn-ea"/>
                </a:rPr>
                <a:t>=60（升）        </a:t>
              </a:r>
              <a:r>
                <a:rPr lang="zh-CN" altLang="en-US" sz="2400">
                  <a:sym typeface="+mn-ea"/>
                </a:rPr>
                <a:t>答：小明家的电热水器贮水量是60升。</a:t>
              </a:r>
              <a:endParaRPr lang="zh-CN" altLang="en-US" sz="2800"/>
            </a:p>
            <a:p>
              <a:pPr fontAlgn="auto">
                <a:lnSpc>
                  <a:spcPct val="100000"/>
                </a:lnSpc>
                <a:spcBef>
                  <a:spcPts val="600"/>
                </a:spcBef>
              </a:pPr>
              <a:endParaRPr lang="zh-CN" altLang="en-US" sz="2800">
                <a:sym typeface="+mn-ea"/>
              </a:endParaRPr>
            </a:p>
            <a:p>
              <a:pPr fontAlgn="auto">
                <a:lnSpc>
                  <a:spcPct val="150000"/>
                </a:lnSpc>
              </a:pPr>
              <a:endParaRPr lang="zh-CN" altLang="en-US" sz="2800">
                <a:sym typeface="+mn-ea"/>
              </a:endParaRPr>
            </a:p>
          </p:txBody>
        </p:sp>
        <p:sp>
          <p:nvSpPr>
            <p:cNvPr id="12" name="左大括号 11"/>
            <p:cNvSpPr/>
            <p:nvPr/>
          </p:nvSpPr>
          <p:spPr>
            <a:xfrm rot="5400000">
              <a:off x="6435" y="5384"/>
              <a:ext cx="239" cy="1380"/>
            </a:xfrm>
            <a:prstGeom prst="lef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5" name="左大括号 14"/>
            <p:cNvSpPr/>
            <p:nvPr/>
          </p:nvSpPr>
          <p:spPr>
            <a:xfrm rot="5400000">
              <a:off x="8101" y="5744"/>
              <a:ext cx="332" cy="570"/>
            </a:xfrm>
            <a:prstGeom prst="lef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6" name="左大括号 15"/>
            <p:cNvSpPr/>
            <p:nvPr/>
          </p:nvSpPr>
          <p:spPr>
            <a:xfrm rot="5400000">
              <a:off x="11704" y="3516"/>
              <a:ext cx="347" cy="5042"/>
            </a:xfrm>
            <a:prstGeom prst="leftBrace">
              <a:avLst>
                <a:gd name="adj1" fmla="val 0"/>
                <a:gd name="adj2" fmla="val 50000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7" name="左大括号 16"/>
            <p:cNvSpPr/>
            <p:nvPr/>
          </p:nvSpPr>
          <p:spPr>
            <a:xfrm rot="5400000">
              <a:off x="15712" y="5126"/>
              <a:ext cx="239" cy="1710"/>
            </a:xfrm>
            <a:prstGeom prst="leftBrac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226060" y="612775"/>
            <a:ext cx="11581765" cy="1390015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学校原有科技书、文艺书共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本，其中科技书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，后来又买进一些科技书，这时科技书占总数的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。又买来多少科技书？</a:t>
            </a: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20675" y="2249805"/>
            <a:ext cx="114871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本题中</a:t>
            </a:r>
            <a:r>
              <a:rPr lang="zh-CN" altLang="en-US" sz="280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不变量是文艺书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，能求出文艺书有   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630×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  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=504(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9900" y="3382010"/>
            <a:ext cx="11525250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文艺书后来占总数的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1-40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，能求出现在总数有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504÷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1-40</a:t>
            </a:r>
            <a:r>
              <a:rPr lang="zh-CN" altLang="en-US" sz="2800" b="1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% </a:t>
            </a:r>
            <a:r>
              <a:rPr lang="en-US" altLang="zh-CN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=840(</a:t>
            </a:r>
            <a:r>
              <a:rPr lang="zh-CN" altLang="en-US" sz="28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本）</a:t>
            </a:r>
            <a:endParaRPr lang="zh-CN" altLang="en-US" sz="28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9900" y="4410710"/>
            <a:ext cx="114153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现在总数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--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原来总数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买来的科技书  ：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840--630=210(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本）</a:t>
            </a:r>
            <a:endParaRPr lang="en-US" alt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build="p"/>
      <p:bldP spid="5" grpId="0"/>
      <p:bldP spid="4" grpId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4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529</Words>
  <Application>WPS 演示</Application>
  <PresentationFormat>宽屏</PresentationFormat>
  <Paragraphs>25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Arial Unicode MS</vt:lpstr>
      <vt:lpstr>Office 主题​​</vt:lpstr>
      <vt:lpstr>16页45题</vt:lpstr>
      <vt:lpstr>14页36题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偏执</cp:lastModifiedBy>
  <cp:revision>30</cp:revision>
  <dcterms:created xsi:type="dcterms:W3CDTF">2019-06-19T02:08:00Z</dcterms:created>
  <dcterms:modified xsi:type="dcterms:W3CDTF">2026-03-22T07:38:20Z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31FEF521145D4D6987087F92BF4106BA_13</vt:lpwstr>
  </property>
</Properties>
</file>