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sldIdLst>
    <p:sldId id="453" r:id="rId3"/>
    <p:sldId id="437" r:id="rId4"/>
    <p:sldId id="438" r:id="rId5"/>
    <p:sldId id="439" r:id="rId6"/>
    <p:sldId id="440" r:id="rId7"/>
    <p:sldId id="441" r:id="rId8"/>
    <p:sldId id="442" r:id="rId9"/>
    <p:sldId id="394" r:id="rId10"/>
    <p:sldId id="435" r:id="rId11"/>
    <p:sldId id="436" r:id="rId12"/>
    <p:sldId id="449" r:id="rId13"/>
    <p:sldId id="450" r:id="rId14"/>
    <p:sldId id="451" r:id="rId15"/>
    <p:sldId id="452" r:id="rId16"/>
    <p:sldId id="443" r:id="rId17"/>
    <p:sldId id="444" r:id="rId18"/>
    <p:sldId id="445" r:id="rId19"/>
  </p:sldIdLst>
  <p:sldSz cx="9144000" cy="5143500"/>
  <p:notesSz cx="6858000" cy="9144000"/>
  <p:embeddedFontLst>
    <p:embeddedFont>
      <p:font typeface="微软雅黑" panose="020B0503020204020204" charset="-122"/>
      <p:regular r:id="rId25"/>
    </p:embeddedFont>
    <p:embeddedFont>
      <p:font typeface="Calibri" panose="020F0502020204030204" charset="0"/>
      <p:regular r:id="rId26"/>
      <p:bold r:id="rId27"/>
      <p:italic r:id="rId28"/>
      <p:boldItalic r:id="rId29"/>
    </p:embeddedFont>
    <p:embeddedFont>
      <p:font typeface="方正中雅宋简" panose="02000000000000000000" charset="-122"/>
      <p:regular r:id="rId30"/>
    </p:embeddedFont>
  </p:embeddedFont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用户" initials="W用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font" Target="fonts/font6.fntdata"/><Relationship Id="rId3" Type="http://schemas.openxmlformats.org/officeDocument/2006/relationships/slide" Target="slides/slide1.xml"/><Relationship Id="rId29" Type="http://schemas.openxmlformats.org/officeDocument/2006/relationships/font" Target="fonts/font5.fntdata"/><Relationship Id="rId28" Type="http://schemas.openxmlformats.org/officeDocument/2006/relationships/font" Target="fonts/font4.fntdata"/><Relationship Id="rId27" Type="http://schemas.openxmlformats.org/officeDocument/2006/relationships/font" Target="fonts/font3.fntdata"/><Relationship Id="rId26" Type="http://schemas.openxmlformats.org/officeDocument/2006/relationships/font" Target="fonts/font2.fntdata"/><Relationship Id="rId25" Type="http://schemas.openxmlformats.org/officeDocument/2006/relationships/font" Target="fonts/font1.fntdata"/><Relationship Id="rId24" Type="http://schemas.openxmlformats.org/officeDocument/2006/relationships/commentAuthors" Target="commentAuthors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7" Type="http://schemas.openxmlformats.org/officeDocument/2006/relationships/image" Target="../media/image12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76B6-B58E-4D05-9365-AC6AD3765B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9B4F5-746D-4D5E-98D1-E19854A8DD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D7F0FC"/>
            </a:gs>
            <a:gs pos="52000">
              <a:srgbClr val="FFEFDE"/>
            </a:gs>
            <a:gs pos="100000">
              <a:srgbClr val="FFDCF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486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6300" y="1136700"/>
            <a:ext cx="8226900" cy="355266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4590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3087000" y="4735800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6"/>
            </p:custDataLst>
          </p:nvPr>
        </p:nvSpPr>
        <p:spPr>
          <a:xfrm>
            <a:off x="66582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207135" algn="l"/>
        </a:tabLst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5.bin"/><Relationship Id="rId8" Type="http://schemas.openxmlformats.org/officeDocument/2006/relationships/image" Target="../media/image9.wmf"/><Relationship Id="rId7" Type="http://schemas.openxmlformats.org/officeDocument/2006/relationships/oleObject" Target="../embeddings/oleObject14.bin"/><Relationship Id="rId6" Type="http://schemas.openxmlformats.org/officeDocument/2006/relationships/image" Target="../media/image8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7.wmf"/><Relationship Id="rId3" Type="http://schemas.openxmlformats.org/officeDocument/2006/relationships/oleObject" Target="../embeddings/oleObject12.bin"/><Relationship Id="rId2" Type="http://schemas.openxmlformats.org/officeDocument/2006/relationships/image" Target="../media/image6.wmf"/><Relationship Id="rId19" Type="http://schemas.openxmlformats.org/officeDocument/2006/relationships/vmlDrawing" Target="../drawings/vmlDrawing3.vml"/><Relationship Id="rId18" Type="http://schemas.openxmlformats.org/officeDocument/2006/relationships/slideLayout" Target="../slideLayouts/slideLayout1.xml"/><Relationship Id="rId17" Type="http://schemas.openxmlformats.org/officeDocument/2006/relationships/image" Target="../media/image13.wmf"/><Relationship Id="rId16" Type="http://schemas.openxmlformats.org/officeDocument/2006/relationships/oleObject" Target="../embeddings/oleObject19.bin"/><Relationship Id="rId15" Type="http://schemas.openxmlformats.org/officeDocument/2006/relationships/oleObject" Target="../embeddings/oleObject18.bin"/><Relationship Id="rId14" Type="http://schemas.openxmlformats.org/officeDocument/2006/relationships/image" Target="../media/image12.wmf"/><Relationship Id="rId13" Type="http://schemas.openxmlformats.org/officeDocument/2006/relationships/oleObject" Target="../embeddings/oleObject17.bin"/><Relationship Id="rId12" Type="http://schemas.openxmlformats.org/officeDocument/2006/relationships/image" Target="../media/image11.wmf"/><Relationship Id="rId11" Type="http://schemas.openxmlformats.org/officeDocument/2006/relationships/oleObject" Target="../embeddings/oleObject16.bin"/><Relationship Id="rId10" Type="http://schemas.openxmlformats.org/officeDocument/2006/relationships/image" Target="../media/image10.wmf"/><Relationship Id="rId1" Type="http://schemas.openxmlformats.org/officeDocument/2006/relationships/oleObject" Target="../embeddings/oleObject1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5.wmf"/><Relationship Id="rId3" Type="http://schemas.openxmlformats.org/officeDocument/2006/relationships/oleObject" Target="../embeddings/oleObject21.bin"/><Relationship Id="rId2" Type="http://schemas.openxmlformats.org/officeDocument/2006/relationships/image" Target="../media/image14.wmf"/><Relationship Id="rId1" Type="http://schemas.openxmlformats.org/officeDocument/2006/relationships/oleObject" Target="../embeddings/oleObject2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5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17.wmf"/><Relationship Id="rId3" Type="http://schemas.openxmlformats.org/officeDocument/2006/relationships/oleObject" Target="../embeddings/oleObject23.bin"/><Relationship Id="rId2" Type="http://schemas.openxmlformats.org/officeDocument/2006/relationships/image" Target="../media/image16.wmf"/><Relationship Id="rId1" Type="http://schemas.openxmlformats.org/officeDocument/2006/relationships/oleObject" Target="../embeddings/oleObject2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4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.wmf"/><Relationship Id="rId10" Type="http://schemas.openxmlformats.org/officeDocument/2006/relationships/vmlDrawing" Target="../drawings/vmlDrawing1.vml"/><Relationship Id="rId1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2.vml"/><Relationship Id="rId8" Type="http://schemas.openxmlformats.org/officeDocument/2006/relationships/slideLayout" Target="../slideLayouts/slideLayout1.xml"/><Relationship Id="rId7" Type="http://schemas.openxmlformats.org/officeDocument/2006/relationships/oleObject" Target="../embeddings/oleObject10.bin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Relationship Id="rId3" Type="http://schemas.openxmlformats.org/officeDocument/2006/relationships/oleObject" Target="../embeddings/oleObject6.bin"/><Relationship Id="rId2" Type="http://schemas.openxmlformats.org/officeDocument/2006/relationships/image" Target="../media/image5.wmf"/><Relationship Id="rId1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204210" y="1924050"/>
            <a:ext cx="237553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5400">
                <a:latin typeface="方正中雅宋简" panose="02000000000000000000" charset="-122"/>
                <a:ea typeface="方正中雅宋简" panose="02000000000000000000" charset="-122"/>
              </a:rPr>
              <a:t>数学题</a:t>
            </a:r>
            <a:endParaRPr lang="zh-CN" altLang="en-US" sz="5400">
              <a:latin typeface="方正中雅宋简" panose="02000000000000000000" charset="-122"/>
              <a:ea typeface="方正中雅宋简" panose="02000000000000000000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49225" y="807085"/>
            <a:ext cx="884555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、预备年级准备数学竞赛，共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道题，做对一道得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分，做错或者没有做一道题扣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分，晨晨得了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76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分，她做对了（    ）道题。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59410" y="2334260"/>
            <a:ext cx="5163820" cy="4756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20-76</a:t>
            </a:r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）÷（</a:t>
            </a:r>
            <a:r>
              <a:rPr lang="en-US" altLang="zh-CN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5+3</a:t>
            </a:r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=3</a:t>
            </a:r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（道</a:t>
            </a:r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25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76580" y="3114675"/>
            <a:ext cx="3509010" cy="4756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20-3=17</a:t>
            </a:r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（道</a:t>
            </a:r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25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19810" y="1715135"/>
            <a:ext cx="578485" cy="4756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17</a:t>
            </a:r>
            <a:endParaRPr lang="zh-CN" altLang="en-US" sz="25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  <p:bldP spid="5" grpId="0"/>
      <p:bldP spid="5" grpId="1"/>
      <p:bldP spid="3" grpId="0"/>
      <p:bldP spid="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87630" y="649605"/>
            <a:ext cx="8971280" cy="24892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30000"/>
              </a:lnSpc>
            </a:pPr>
            <a:r>
              <a:rPr 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、有甲、乙两个水杯，甲杯有</a:t>
            </a:r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千克水，乙杯是空的。第一次将甲杯里的水的  倒入乙杯，第二次将乙杯里水的 倒入甲杯，第三次将甲杯里水的  倒入乙杯，第四次将乙杯中水的 倒入甲杯，第五次</a:t>
            </a:r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……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就这样来回倒下去，一直倒到</a:t>
            </a:r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2015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次以后，甲杯的水还有（     ）千克</a:t>
            </a:r>
            <a:endParaRPr lang="zh-CN" altLang="en-US" sz="24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17170" y="3138805"/>
            <a:ext cx="7945755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解析：第一次倒完后甲杯是：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      第二次倒完后甲杯是：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      第三次倒完后甲杯是：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      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……</a:t>
            </a:r>
            <a:endParaRPr lang="en-US" altLang="zh-CN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奇数次均为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024380" y="1134745"/>
          <a:ext cx="220345" cy="568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24380" y="1134745"/>
                        <a:ext cx="220345" cy="568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589395" y="1134745"/>
          <a:ext cx="202565" cy="568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3" imgW="139700" imgH="393700" progId="Equation.KSEE3">
                  <p:embed/>
                </p:oleObj>
              </mc:Choice>
              <mc:Fallback>
                <p:oleObj name="" r:id="rId3" imgW="1397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89395" y="1134745"/>
                        <a:ext cx="202565" cy="568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350770" y="1609725"/>
          <a:ext cx="220345" cy="568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5" imgW="152400" imgH="393700" progId="Equation.KSEE3">
                  <p:embed/>
                </p:oleObj>
              </mc:Choice>
              <mc:Fallback>
                <p:oleObj name="" r:id="rId5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50770" y="1609725"/>
                        <a:ext cx="220345" cy="568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对象 1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916420" y="1609725"/>
          <a:ext cx="202565" cy="568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7" imgW="139700" imgH="393700" progId="Equation.KSEE3">
                  <p:embed/>
                </p:oleObj>
              </mc:Choice>
              <mc:Fallback>
                <p:oleObj name="" r:id="rId7" imgW="1397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916420" y="1609725"/>
                        <a:ext cx="202565" cy="568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对象 1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117023" y="3060700"/>
          <a:ext cx="679450" cy="568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" name="" r:id="rId9" imgW="469900" imgH="393700" progId="Equation.KSEE3">
                  <p:embed/>
                </p:oleObj>
              </mc:Choice>
              <mc:Fallback>
                <p:oleObj name="" r:id="rId9" imgW="4699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117023" y="3060700"/>
                        <a:ext cx="679450" cy="568960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对象 2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117023" y="3907790"/>
          <a:ext cx="1965960" cy="568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" name="" r:id="rId11" imgW="1358900" imgH="393700" progId="Equation.KSEE3">
                  <p:embed/>
                </p:oleObj>
              </mc:Choice>
              <mc:Fallback>
                <p:oleObj name="" r:id="rId11" imgW="13589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117023" y="3907790"/>
                        <a:ext cx="1965960" cy="56896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对象 2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965133" y="4584065"/>
          <a:ext cx="679450" cy="568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" name="" r:id="rId13" imgW="469900" imgH="393700" progId="Equation.KSEE3">
                  <p:embed/>
                </p:oleObj>
              </mc:Choice>
              <mc:Fallback>
                <p:oleObj name="" r:id="rId13" imgW="4699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965133" y="4584065"/>
                        <a:ext cx="679450" cy="568960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对象 2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990600" y="2569845"/>
          <a:ext cx="220345" cy="568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" name="" r:id="rId15" imgW="152400" imgH="393700" progId="Equation.KSEE3">
                  <p:embed/>
                </p:oleObj>
              </mc:Choice>
              <mc:Fallback>
                <p:oleObj name="" r:id="rId15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90600" y="2569845"/>
                        <a:ext cx="220345" cy="568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对象 2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494530" y="3415030"/>
          <a:ext cx="1947545" cy="568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" name="" r:id="rId16" imgW="1346200" imgH="393700" progId="Equation.KSEE3">
                  <p:embed/>
                </p:oleObj>
              </mc:Choice>
              <mc:Fallback>
                <p:oleObj name="" r:id="rId16" imgW="13462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494530" y="3415030"/>
                        <a:ext cx="1947545" cy="568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14300" y="788035"/>
            <a:ext cx="8176260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三、计算题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0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77.5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0.125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0.25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1.25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16280" y="1651000"/>
            <a:ext cx="6513830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7.75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1.25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0.25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1.25</a:t>
            </a:r>
            <a:endParaRPr 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1.25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×（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7.75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0.25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1.25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14300" y="788035"/>
            <a:ext cx="81762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已知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79755" y="1664335"/>
            <a:ext cx="651383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设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20162016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则：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x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2a   y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3a   z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5a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814830" y="689610"/>
          <a:ext cx="5787390" cy="908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2425700" imgH="419100" progId="Equation.KSEE3">
                  <p:embed/>
                </p:oleObj>
              </mc:Choice>
              <mc:Fallback>
                <p:oleObj name="" r:id="rId1" imgW="2425700" imgH="4191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814830" y="689610"/>
                        <a:ext cx="5787390" cy="908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35610" y="2687955"/>
          <a:ext cx="5393690" cy="908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3" imgW="2260600" imgH="419100" progId="Equation.KSEE3">
                  <p:embed/>
                </p:oleObj>
              </mc:Choice>
              <mc:Fallback>
                <p:oleObj name="" r:id="rId3" imgW="2260600" imgH="4191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5610" y="2687955"/>
                        <a:ext cx="5393690" cy="908685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75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38100" y="788035"/>
            <a:ext cx="90893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11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12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13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…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108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99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109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100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42595" y="1310005"/>
            <a:ext cx="8620125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＝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）×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＋（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）×</a:t>
            </a:r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…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＋（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100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）×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100</a:t>
            </a:r>
            <a:endParaRPr 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＝</a:t>
            </a:r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2²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3²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…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100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100²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＝</a:t>
            </a:r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…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100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2²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3²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…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100²</a:t>
            </a:r>
            <a:endParaRPr 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[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100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）×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99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2]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45449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338350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－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383790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216525" y="2587625"/>
          <a:ext cx="2155190" cy="5372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1" imgW="1130300" imgH="393700" progId="Equation.KSEE3">
                  <p:embed/>
                </p:oleObj>
              </mc:Choice>
              <mc:Fallback>
                <p:oleObj name="" r:id="rId1" imgW="1130300" imgH="3937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216525" y="2587625"/>
                        <a:ext cx="2155190" cy="537210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75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441190" y="4080510"/>
          <a:ext cx="2446020" cy="5372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3" imgW="1282700" imgH="393700" progId="Equation.KSEE3">
                  <p:embed/>
                </p:oleObj>
              </mc:Choice>
              <mc:Fallback>
                <p:oleObj name="" r:id="rId3" imgW="1282700" imgH="3937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41190" y="4080510"/>
                        <a:ext cx="2446020" cy="537210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75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114800" y="246380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" r:id="rId5" imgW="914400" imgH="215900" progId="Equation.KSEE3">
                  <p:embed/>
                </p:oleObj>
              </mc:Choice>
              <mc:Fallback>
                <p:oleObj name="" r:id="rId5" imgW="914400" imgH="215900" progId="Equation.KSEE3">
                  <p:embed/>
                  <p:pic>
                    <p:nvPicPr>
                      <p:cNvPr id="0" name="图片 307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114800" y="246380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300990" y="4095750"/>
            <a:ext cx="41402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1²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2²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3²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……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n²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＝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文本框 100"/>
          <p:cNvSpPr txBox="1"/>
          <p:nvPr/>
        </p:nvSpPr>
        <p:spPr>
          <a:xfrm>
            <a:off x="119698" y="770255"/>
            <a:ext cx="8904287" cy="4031873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三、解答</a:t>
            </a:r>
            <a:r>
              <a:rPr lang="zh-CN" altLang="en-US" sz="32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题。</a:t>
            </a:r>
            <a:endParaRPr lang="en-US" altLang="zh-CN" sz="32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32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、有浓度为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8%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的盐水若干千克。蒸发掉一部分水后变成浓度为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10%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的盐水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再加入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60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千克浓度为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5%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的盐水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混合后变成浓度为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7%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的盐水。问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蒸发掉的水为多少千克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?</a:t>
            </a:r>
            <a:r>
              <a:rPr lang="zh-CN" altLang="en-US" sz="32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        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200" dirty="0" smtClean="0"/>
              <a:t> 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468000" y="3219750"/>
            <a:ext cx="749906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5%</a:t>
            </a:r>
            <a:endParaRPr 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文本框 1"/>
          <p:cNvSpPr txBox="1"/>
          <p:nvPr/>
        </p:nvSpPr>
        <p:spPr>
          <a:xfrm>
            <a:off x="1692000" y="3219749"/>
            <a:ext cx="1008000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10%</a:t>
            </a:r>
            <a:endParaRPr 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文本框 1"/>
          <p:cNvSpPr txBox="1"/>
          <p:nvPr/>
        </p:nvSpPr>
        <p:spPr>
          <a:xfrm>
            <a:off x="934714" y="3805361"/>
            <a:ext cx="749906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7%</a:t>
            </a:r>
            <a:endParaRPr 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文本框 1"/>
          <p:cNvSpPr txBox="1"/>
          <p:nvPr/>
        </p:nvSpPr>
        <p:spPr>
          <a:xfrm>
            <a:off x="511886" y="4390136"/>
            <a:ext cx="1008000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3%</a:t>
            </a:r>
            <a:endParaRPr 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" name="文本框 1"/>
          <p:cNvSpPr txBox="1"/>
          <p:nvPr/>
        </p:nvSpPr>
        <p:spPr>
          <a:xfrm>
            <a:off x="1684620" y="4416772"/>
            <a:ext cx="1008000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2%</a:t>
            </a:r>
            <a:endParaRPr 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" name="文本框 1"/>
          <p:cNvSpPr txBox="1"/>
          <p:nvPr/>
        </p:nvSpPr>
        <p:spPr>
          <a:xfrm>
            <a:off x="2700000" y="3198042"/>
            <a:ext cx="2952000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3%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2%=3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endParaRPr 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1" name="文本框 1"/>
          <p:cNvSpPr txBox="1"/>
          <p:nvPr/>
        </p:nvSpPr>
        <p:spPr>
          <a:xfrm>
            <a:off x="2511865" y="3651750"/>
            <a:ext cx="4119952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60÷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3×2=40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（千克）</a:t>
            </a:r>
            <a:endParaRPr 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2" name="文本框 1"/>
          <p:cNvSpPr txBox="1"/>
          <p:nvPr/>
        </p:nvSpPr>
        <p:spPr>
          <a:xfrm>
            <a:off x="2506209" y="4050732"/>
            <a:ext cx="5516136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40×10%÷8%-40=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（千克）</a:t>
            </a:r>
            <a:endParaRPr 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3" name="文本框 1"/>
          <p:cNvSpPr txBox="1"/>
          <p:nvPr/>
        </p:nvSpPr>
        <p:spPr>
          <a:xfrm>
            <a:off x="2506209" y="4582479"/>
            <a:ext cx="6517776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蒸发掉的水</a:t>
            </a:r>
            <a:r>
              <a:rPr lang="zh-CN" altLang="en-US" sz="32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为</a:t>
            </a:r>
            <a:r>
              <a:rPr lang="en-US" altLang="zh-CN" sz="32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10</a:t>
            </a:r>
            <a:r>
              <a:rPr lang="zh-CN" altLang="en-US" sz="32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千克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4635" y="770255"/>
            <a:ext cx="8609330" cy="206210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个工人加工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735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个零件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,2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天加工了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135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个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已知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天中有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个人因事假请假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天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照这样的工作效率以后几天无人请假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还要多少</a:t>
            </a:r>
            <a:r>
              <a:rPr lang="zh-CN" altLang="en-US" sz="32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天才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能完成任务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?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3" name="文本框 1"/>
          <p:cNvSpPr txBox="1"/>
          <p:nvPr/>
        </p:nvSpPr>
        <p:spPr>
          <a:xfrm>
            <a:off x="681022" y="2708046"/>
            <a:ext cx="8117718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135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5×2-1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=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（个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/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人）</a:t>
            </a:r>
            <a:endParaRPr lang="en-US" altLang="zh-CN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6" name="文本框 5"/>
          <p:cNvSpPr txBox="1"/>
          <p:nvPr/>
        </p:nvSpPr>
        <p:spPr>
          <a:xfrm>
            <a:off x="1908000" y="4039985"/>
            <a:ext cx="6770552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zh-CN" sz="32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答</a:t>
            </a:r>
            <a:r>
              <a:rPr lang="zh-CN" altLang="zh-CN" sz="3200" dirty="0" smtClean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：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还</a:t>
            </a:r>
            <a:r>
              <a:rPr lang="zh-CN" altLang="en-US" sz="32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要</a:t>
            </a:r>
            <a:r>
              <a:rPr lang="en-US" altLang="zh-CN" sz="32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8</a:t>
            </a:r>
            <a:r>
              <a:rPr lang="zh-CN" altLang="en-US" sz="32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天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才能完成任务</a:t>
            </a:r>
            <a:r>
              <a:rPr lang="zh-CN" altLang="zh-CN" sz="3200" dirty="0" smtClean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。</a:t>
            </a:r>
            <a:endParaRPr lang="en-US" altLang="zh-CN" sz="3200" b="1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" name="文本框 1"/>
          <p:cNvSpPr txBox="1"/>
          <p:nvPr/>
        </p:nvSpPr>
        <p:spPr>
          <a:xfrm>
            <a:off x="681022" y="3292821"/>
            <a:ext cx="8117718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735-135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5×15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=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（天）</a:t>
            </a:r>
            <a:endParaRPr lang="en-US" altLang="zh-CN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4635" y="770255"/>
            <a:ext cx="8609330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、搬运一个仓库的货物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甲单独完成需要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10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小时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乙单独完成需要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12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小时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丙完成需要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15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小时。现有与此前同样的仓库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和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B,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甲在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仓库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乙在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仓库同时开始搬运货物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丙开始帮助甲运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中途又转向帮助乙搬运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最后两个仓库的货物同时搬完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问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: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丙帮助甲、乙各搬运了多长时间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?(6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分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0" y="3863256"/>
                <a:ext cx="3635999" cy="714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800" b="0" i="1" smtClean="0">
                          <a:latin typeface="Cambria Math" panose="02040503050406030204"/>
                        </a:rPr>
                        <m:t>2</m:t>
                      </m:r>
                      <m:r>
                        <a:rPr lang="en-US" altLang="zh-CN" sz="1800" b="0" i="1" smtClean="0">
                          <a:latin typeface="Cambria Math" panose="02040503050406030204"/>
                        </a:rPr>
                        <m:t>÷</m:t>
                      </m:r>
                      <m:d>
                        <m:dPr>
                          <m:begChr m:val="（"/>
                          <m:endChr m:val="）"/>
                          <m:ctrlPr>
                            <a:rPr lang="zh-CN" altLang="en-US" sz="1800" b="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zh-CN" sz="1800" i="1" smtClean="0">
                                  <a:latin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a:rPr lang="en-US" altLang="zh-CN" sz="1800" b="0" i="1" smtClean="0">
                                  <a:latin typeface="Cambria Math" panose="02040503050406030204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CN" sz="1800" b="0" i="1" smtClean="0">
                                  <a:latin typeface="Cambria Math" panose="02040503050406030204"/>
                                </a:rPr>
                                <m:t>10</m:t>
                              </m:r>
                            </m:den>
                          </m:f>
                          <m:r>
                            <a:rPr lang="en-US" altLang="zh-CN" sz="1800" i="1" smtClean="0">
                              <a:latin typeface="Cambria Math" panose="02040503050406030204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CN" sz="1800" i="1" smtClean="0">
                                  <a:latin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a:rPr lang="en-US" altLang="zh-CN" sz="1800" b="0" i="1" smtClean="0">
                                  <a:latin typeface="Cambria Math" panose="02040503050406030204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CN" sz="1800" b="0" i="1" smtClean="0">
                                  <a:latin typeface="Cambria Math" panose="02040503050406030204"/>
                                </a:rPr>
                                <m:t>12</m:t>
                              </m:r>
                            </m:den>
                          </m:f>
                          <m:r>
                            <a:rPr lang="en-US" altLang="zh-CN" sz="1800" i="1" smtClean="0">
                              <a:latin typeface="Cambria Math" panose="02040503050406030204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CN" sz="1800" i="1">
                                  <a:latin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a:rPr lang="en-US" altLang="zh-CN" sz="1800" i="1">
                                  <a:latin typeface="Cambria Math" panose="02040503050406030204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CN" sz="1800" i="1">
                                  <a:latin typeface="Cambria Math" panose="02040503050406030204"/>
                                </a:rPr>
                                <m:t>1</m:t>
                              </m:r>
                              <m:r>
                                <a:rPr lang="en-US" altLang="zh-CN" sz="1800" b="0" i="1" smtClean="0">
                                  <a:latin typeface="Cambria Math" panose="02040503050406030204"/>
                                </a:rPr>
                                <m:t>5</m:t>
                              </m:r>
                            </m:den>
                          </m:f>
                        </m:e>
                      </m:d>
                      <m:r>
                        <a:rPr lang="en-US" altLang="zh-CN" sz="1800" b="0" i="1" smtClean="0">
                          <a:latin typeface="Cambria Math" panose="02040503050406030204"/>
                        </a:rPr>
                        <m:t>=</m:t>
                      </m:r>
                      <m:r>
                        <a:rPr lang="en-US" altLang="zh-CN" sz="1800" b="0" i="1" smtClean="0">
                          <a:latin typeface="Cambria Math" panose="02040503050406030204"/>
                        </a:rPr>
                        <m:t>8</m:t>
                      </m:r>
                      <m:r>
                        <a:rPr lang="zh-CN" altLang="en-US" sz="1800" b="0" i="1" smtClean="0">
                          <a:latin typeface="Cambria Math" panose="02040503050406030204"/>
                        </a:rPr>
                        <m:t>（</m:t>
                      </m:r>
                      <m:r>
                        <a:rPr lang="zh-CN" altLang="en-US" sz="1800" i="1">
                          <a:latin typeface="Cambria Math" panose="02040503050406030204"/>
                        </a:rPr>
                        <m:t>小时</m:t>
                      </m:r>
                      <m:r>
                        <a:rPr lang="zh-CN" altLang="en-US" sz="1800" b="0" i="1" smtClean="0">
                          <a:latin typeface="Cambria Math" panose="02040503050406030204"/>
                        </a:rPr>
                        <m:t>）</m:t>
                      </m:r>
                      <m:r>
                        <a:rPr lang="en-US" altLang="zh-CN" sz="1800" i="1" smtClean="0">
                          <a:latin typeface="Cambria Math" panose="02040503050406030204"/>
                        </a:rPr>
                        <m:t> 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863256"/>
                <a:ext cx="3635999" cy="714683"/>
              </a:xfrm>
              <a:prstGeom prst="rect">
                <a:avLst/>
              </a:prstGeom>
              <a:blipFill rotWithShape="1">
                <a:blip r:embed="rId1"/>
                <a:stretch>
                  <a:fillRect t="-77" r="17" b="3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564000" y="3863256"/>
                <a:ext cx="1330814" cy="6127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1800" i="1" smtClean="0">
                              <a:latin typeface="Cambria Math" panose="02040503050406030204"/>
                            </a:rPr>
                          </m:ctrlPr>
                        </m:fPr>
                        <m:num>
                          <m:r>
                            <a:rPr lang="en-US" altLang="zh-CN" sz="1800" i="1">
                              <a:latin typeface="Cambria Math" panose="02040503050406030204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1800" i="1">
                              <a:latin typeface="Cambria Math" panose="02040503050406030204"/>
                            </a:rPr>
                            <m:t>10</m:t>
                          </m:r>
                        </m:den>
                      </m:f>
                      <m:r>
                        <a:rPr lang="en-US" altLang="zh-CN" sz="1800" b="0" i="1" smtClean="0">
                          <a:latin typeface="Cambria Math" panose="02040503050406030204"/>
                        </a:rPr>
                        <m:t>×</m:t>
                      </m:r>
                      <m:r>
                        <a:rPr lang="en-US" altLang="zh-CN" sz="1800" b="0" i="1" smtClean="0">
                          <a:latin typeface="Cambria Math" panose="02040503050406030204"/>
                        </a:rPr>
                        <m:t>8</m:t>
                      </m:r>
                      <m:r>
                        <a:rPr lang="en-US" altLang="zh-CN" sz="1800" b="0" i="1" smtClean="0">
                          <a:latin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1800" i="1">
                              <a:latin typeface="Cambria Math" panose="02040503050406030204"/>
                            </a:rPr>
                          </m:ctrlPr>
                        </m:fPr>
                        <m:num>
                          <m:r>
                            <a:rPr lang="en-US" altLang="zh-CN" sz="1800" b="0" i="1" smtClean="0">
                              <a:latin typeface="Cambria Math" panose="02040503050406030204"/>
                            </a:rPr>
                            <m:t>4</m:t>
                          </m:r>
                        </m:num>
                        <m:den>
                          <m:r>
                            <a:rPr lang="en-US" altLang="zh-CN" sz="1800" b="0" i="1" smtClean="0">
                              <a:latin typeface="Cambria Math" panose="02040503050406030204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zh-CN" altLang="en-US" sz="18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4000" y="3863256"/>
                <a:ext cx="1330814" cy="612796"/>
              </a:xfrm>
              <a:prstGeom prst="rect">
                <a:avLst/>
              </a:prstGeom>
              <a:blipFill rotWithShape="1">
                <a:blip r:embed="rId2"/>
                <a:stretch>
                  <a:fillRect l="-29" t="-90" r="18" b="9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5292000" y="3863256"/>
                <a:ext cx="2982098" cy="5288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000" dirty="0" smtClean="0"/>
                  <a:t>（</a:t>
                </a:r>
                <a14:m>
                  <m:oMath xmlns:m="http://schemas.openxmlformats.org/officeDocument/2006/math">
                    <m:r>
                      <a:rPr lang="en-US" altLang="zh-CN" sz="2000" i="1" smtClean="0">
                        <a:latin typeface="Cambria Math" panose="02040503050406030204"/>
                      </a:rPr>
                      <m:t>1</m:t>
                    </m:r>
                    <m:r>
                      <a:rPr lang="en-US" altLang="zh-CN" sz="2000" b="0" i="1" smtClean="0">
                        <a:latin typeface="Cambria Math" panose="02040503050406030204"/>
                      </a:rPr>
                      <m:t>−</m:t>
                    </m:r>
                    <m:f>
                      <m:fPr>
                        <m:ctrlPr>
                          <a:rPr lang="en-US" altLang="zh-CN" sz="2000" i="1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sz="2000" i="1">
                            <a:latin typeface="Cambria Math" panose="02040503050406030204"/>
                          </a:rPr>
                          <m:t>4</m:t>
                        </m:r>
                      </m:num>
                      <m:den>
                        <m:r>
                          <a:rPr lang="en-US" altLang="zh-CN" sz="2000" i="1">
                            <a:latin typeface="Cambria Math" panose="02040503050406030204"/>
                          </a:rPr>
                          <m:t>5</m:t>
                        </m:r>
                      </m:den>
                    </m:f>
                  </m:oMath>
                </a14:m>
                <a:r>
                  <a:rPr lang="zh-CN" altLang="en-US" sz="2000" dirty="0" smtClean="0"/>
                  <a:t>）</a:t>
                </a:r>
                <a:r>
                  <a:rPr lang="en-US" altLang="zh-CN" sz="2000" dirty="0" smtClean="0"/>
                  <a:t>÷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sz="2000" i="1">
                            <a:latin typeface="Cambria Math" panose="02040503050406030204"/>
                          </a:rPr>
                          <m:t>1</m:t>
                        </m:r>
                      </m:num>
                      <m:den>
                        <m:r>
                          <a:rPr lang="en-US" altLang="zh-CN" sz="2000" i="1">
                            <a:latin typeface="Cambria Math" panose="02040503050406030204"/>
                          </a:rPr>
                          <m:t>1</m:t>
                        </m:r>
                        <m:r>
                          <a:rPr lang="en-US" altLang="zh-CN" sz="2000" i="1">
                            <a:latin typeface="Cambria Math" panose="02040503050406030204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altLang="zh-CN" sz="2000" dirty="0" smtClean="0"/>
                  <a:t>=3</a:t>
                </a:r>
                <a:r>
                  <a:rPr lang="zh-CN" altLang="en-US" sz="2000" dirty="0" smtClean="0"/>
                  <a:t>（小时）</a:t>
                </a:r>
                <a:endParaRPr lang="zh-CN" altLang="en-US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00" y="3863256"/>
                <a:ext cx="2982098" cy="528863"/>
              </a:xfrm>
              <a:prstGeom prst="rect">
                <a:avLst/>
              </a:prstGeom>
              <a:blipFill rotWithShape="1">
                <a:blip r:embed="rId3"/>
                <a:stretch>
                  <a:fillRect l="-18" t="-104" r="2" b="8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4635" y="4577939"/>
            <a:ext cx="1872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8-3=5</a:t>
            </a:r>
            <a:r>
              <a:rPr lang="zh-CN" altLang="en-US" sz="2000" dirty="0" smtClean="0"/>
              <a:t>（小时）</a:t>
            </a:r>
            <a:endParaRPr lang="zh-CN" altLang="en-US" sz="2000" dirty="0"/>
          </a:p>
        </p:txBody>
      </p:sp>
      <p:sp>
        <p:nvSpPr>
          <p:cNvPr id="9" name="文本框 5"/>
          <p:cNvSpPr txBox="1"/>
          <p:nvPr/>
        </p:nvSpPr>
        <p:spPr>
          <a:xfrm>
            <a:off x="2127264" y="4577939"/>
            <a:ext cx="6770552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zh-CN" sz="28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答</a:t>
            </a:r>
            <a:r>
              <a:rPr lang="zh-CN" altLang="zh-CN" sz="2800" dirty="0" smtClean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：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丙帮助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甲</a:t>
            </a:r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小时，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丙帮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助乙</a:t>
            </a:r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zh-CN" altLang="en-US" sz="2800" b="1" smtClean="0">
                <a:latin typeface="宋体" panose="02010600030101010101" pitchFamily="2" charset="-122"/>
                <a:ea typeface="宋体" panose="02010600030101010101" pitchFamily="2" charset="-122"/>
              </a:rPr>
              <a:t>小时</a:t>
            </a:r>
            <a:r>
              <a:rPr lang="zh-CN" altLang="zh-CN" sz="2800" smtClean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。</a:t>
            </a:r>
            <a:endParaRPr lang="en-US" altLang="zh-CN" sz="2800" b="1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6" grpId="0" bldLvl="0" animBg="1"/>
      <p:bldP spid="7" grpId="0" bldLvl="0" animBg="1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11150" y="808990"/>
            <a:ext cx="7064375" cy="31076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一、选择题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1.与奇数K相邻的两个奇数是（    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A.K一1和K+1     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B.K-3和K+3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C.K-2和K+2      D.K-1和K+3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8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2800" b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任意相邻两个奇数相差</a:t>
            </a:r>
            <a:r>
              <a:rPr lang="en-US" altLang="zh-CN" sz="2800" b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endParaRPr lang="zh-CN" altLang="en-US" sz="2800" b="1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2800" b="1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415280" y="1228725"/>
            <a:ext cx="7086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82905" y="815975"/>
            <a:ext cx="8613140" cy="3322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2.将两个边长不相等的正方形的边长同时增加2,则周长增加较多的是（    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A、大正方形              B、小正方形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C.大、小正方形一样多     D.无法确定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1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zh-CN" altLang="en-US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正方形的周长</a:t>
            </a:r>
            <a:r>
              <a:rPr lang="en-US" altLang="zh-CN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zh-CN" altLang="en-US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边长×</a:t>
            </a:r>
            <a:r>
              <a:rPr lang="en-US" altLang="zh-CN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endParaRPr lang="en-US" altLang="zh-CN" sz="2800" b="1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800" b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周长</a:t>
            </a:r>
            <a:r>
              <a:rPr lang="en-US" altLang="zh-CN" sz="2800" b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zh-CN" altLang="en-US" sz="2800" b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（边长</a:t>
            </a:r>
            <a:r>
              <a:rPr lang="en-US" altLang="zh-CN" sz="2800" b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+2</a:t>
            </a:r>
            <a:r>
              <a:rPr lang="zh-CN" altLang="en-US" sz="2800" b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）×</a:t>
            </a:r>
            <a:r>
              <a:rPr lang="en-US" altLang="zh-CN" sz="2800" b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endParaRPr lang="en-US" altLang="zh-CN" sz="2800" b="1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=</a:t>
            </a:r>
            <a:r>
              <a:rPr lang="zh-CN" altLang="en-US" sz="2800" b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边长×</a:t>
            </a:r>
            <a:r>
              <a:rPr lang="en-US" altLang="zh-CN" sz="2800" b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4+8</a:t>
            </a:r>
            <a:endParaRPr lang="en-US" altLang="zh-CN" sz="2800" b="1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480435" y="1216660"/>
            <a:ext cx="7086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4068445" y="843915"/>
            <a:ext cx="3888105" cy="4318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11150" y="786765"/>
            <a:ext cx="8509635" cy="3538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3.已知x,y都是自然数,并且        ,那么x+y的值是（     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A.2      B.5      C.4       D.3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当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x=1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y=2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时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,3x+7y=17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此时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x+y=1+2=3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671695" y="635635"/>
          <a:ext cx="1323871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723900" imgH="393700" progId="Equation.KSEE3">
                  <p:embed/>
                </p:oleObj>
              </mc:Choice>
              <mc:Fallback>
                <p:oleObj name="" r:id="rId1" imgW="7239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671695" y="635635"/>
                        <a:ext cx="1323871" cy="72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915035" y="1181735"/>
            <a:ext cx="7086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D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76236" y="2162130"/>
          <a:ext cx="1736254" cy="79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3" imgW="862965" imgH="393700" progId="Equation.KSEE3">
                  <p:embed/>
                </p:oleObj>
              </mc:Choice>
              <mc:Fallback>
                <p:oleObj name="" r:id="rId3" imgW="862965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6236" y="2162130"/>
                        <a:ext cx="1736254" cy="79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058191" y="2162207"/>
          <a:ext cx="1687195" cy="791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5" imgW="838200" imgH="393700" progId="Equation.KSEE3">
                  <p:embed/>
                </p:oleObj>
              </mc:Choice>
              <mc:Fallback>
                <p:oleObj name="" r:id="rId5" imgW="8382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58191" y="2162207"/>
                        <a:ext cx="1687195" cy="7918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443569" y="2353659"/>
          <a:ext cx="1584960" cy="408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7" imgW="787400" imgH="203200" progId="Equation.KSEE3">
                  <p:embed/>
                </p:oleObj>
              </mc:Choice>
              <mc:Fallback>
                <p:oleObj name="" r:id="rId7" imgW="7874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443569" y="2353659"/>
                        <a:ext cx="1584960" cy="4089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304682" y="729849"/>
            <a:ext cx="8480090" cy="41541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、对于正整数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与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，规定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 b=a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×（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a+1)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×（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a+2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）×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···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×（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a+b-1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），如果（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x   3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  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2=3660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，那么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x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的值的（   ）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     </a:t>
            </a:r>
            <a:r>
              <a:rPr 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     </a:t>
            </a:r>
            <a:r>
              <a:rPr 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    </a:t>
            </a:r>
            <a:r>
              <a:rPr 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D、5 </a:t>
            </a:r>
            <a:endParaRPr lang="en-US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endParaRPr lang="en-US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把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x  3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看做△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△  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2=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△×（△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+2-1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=3660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60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61=3660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△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=60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x   3=x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×（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x+1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）×（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x+3-1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=60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x=3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14889" y="1468279"/>
            <a:ext cx="442436" cy="4603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</a:t>
            </a:r>
            <a:endParaRPr lang="en-US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020026" y="863918"/>
          <a:ext cx="223361" cy="248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114300" imgH="127000" progId="Equation.KSEE3">
                  <p:embed/>
                </p:oleObj>
              </mc:Choice>
              <mc:Fallback>
                <p:oleObj name="" r:id="rId1" imgW="114300" imgH="1270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020026" y="863918"/>
                        <a:ext cx="223361" cy="2486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802029" y="1219676"/>
          <a:ext cx="223361" cy="248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3" imgW="114300" imgH="127000" progId="Equation.KSEE3">
                  <p:embed/>
                </p:oleObj>
              </mc:Choice>
              <mc:Fallback>
                <p:oleObj name="" r:id="rId3" imgW="114300" imgH="1270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802029" y="1219676"/>
                        <a:ext cx="223361" cy="2486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02605" y="1219676"/>
          <a:ext cx="223361" cy="248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4" imgW="114300" imgH="127000" progId="Equation.KSEE3">
                  <p:embed/>
                </p:oleObj>
              </mc:Choice>
              <mc:Fallback>
                <p:oleObj name="" r:id="rId4" imgW="114300" imgH="1270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602605" y="1219676"/>
                        <a:ext cx="223361" cy="2486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902970" y="2670810"/>
          <a:ext cx="223361" cy="248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5" imgW="114300" imgH="127000" progId="Equation.KSEE3">
                  <p:embed/>
                </p:oleObj>
              </mc:Choice>
              <mc:Fallback>
                <p:oleObj name="" r:id="rId5" imgW="114300" imgH="1270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02970" y="2670810"/>
                        <a:ext cx="223361" cy="2486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79609" y="4128611"/>
          <a:ext cx="223361" cy="248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6" imgW="114300" imgH="127000" progId="Equation.KSEE3">
                  <p:embed/>
                </p:oleObj>
              </mc:Choice>
              <mc:Fallback>
                <p:oleObj name="" r:id="rId6" imgW="114300" imgH="1270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79609" y="4128611"/>
                        <a:ext cx="223361" cy="2486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36283" y="3021806"/>
          <a:ext cx="223361" cy="248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7" imgW="114300" imgH="127000" progId="Equation.KSEE3">
                  <p:embed/>
                </p:oleObj>
              </mc:Choice>
              <mc:Fallback>
                <p:oleObj name="" r:id="rId7" imgW="114300" imgH="1270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36283" y="3021806"/>
                        <a:ext cx="223361" cy="2486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331828" y="812716"/>
            <a:ext cx="8480090" cy="19380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、若把英语单词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apple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的字母顺序写错了，则可能出现的错误有多少种？  （　　）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49    B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48   C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58   D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59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565083" y="1156811"/>
            <a:ext cx="514826" cy="4603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</a:t>
            </a:r>
            <a:endParaRPr lang="en-US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09613" y="2459831"/>
            <a:ext cx="4637723" cy="119888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1=120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（种）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120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2==60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（种）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60-1=59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（种）</a:t>
            </a:r>
            <a:endParaRPr lang="zh-CN" altLang="en-US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279917" y="810335"/>
            <a:ext cx="8480090" cy="119888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二、填空题</a:t>
            </a:r>
            <a:endParaRPr lang="zh-CN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兔子的腿数比鸡头数多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24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，鸡腿与兔头比为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，那么鸡有（　　　　）只。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88645" y="2440781"/>
            <a:ext cx="5925979" cy="119888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解：设鸡有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χ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只，则兔腿有（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χ+24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）只。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2χ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：（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χ+24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）÷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 = 8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：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          χ = 12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19651" y="1491615"/>
            <a:ext cx="1291114" cy="4603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１２</a:t>
            </a:r>
            <a:endParaRPr lang="zh-CN" altLang="en-US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15570" y="760095"/>
            <a:ext cx="884555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、有甲、乙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丙三人同时同地出发，绕一个花园行走，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甲与乙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丙向背而行，甲每分钟走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40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米，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乙每分钟走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38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米，丙每分钟走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36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米，甲和乙相遇后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分钟和丙相遇，则这个花园的周长是（      ）米。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91160" y="2472690"/>
            <a:ext cx="3802380" cy="4756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40+36</a:t>
            </a:r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）×</a:t>
            </a:r>
            <a:r>
              <a:rPr lang="en-US" altLang="zh-CN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3=228</a:t>
            </a:r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（米</a:t>
            </a:r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25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06095" y="2948305"/>
            <a:ext cx="3802380" cy="4756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228</a:t>
            </a:r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÷（</a:t>
            </a:r>
            <a:r>
              <a:rPr lang="en-US" altLang="zh-CN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40-38</a:t>
            </a:r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=114</a:t>
            </a:r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（分</a:t>
            </a:r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25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06095" y="3520440"/>
            <a:ext cx="4657725" cy="4756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40+38</a:t>
            </a:r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）×</a:t>
            </a:r>
            <a:r>
              <a:rPr lang="en-US" altLang="zh-CN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114=8892</a:t>
            </a:r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（米</a:t>
            </a:r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25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06095" y="1852930"/>
            <a:ext cx="824230" cy="4756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8892</a:t>
            </a:r>
            <a:endParaRPr lang="zh-CN" altLang="en-US" sz="25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  <p:bldP spid="3" grpId="0"/>
      <p:bldP spid="3" grpId="1"/>
      <p:bldP spid="4" grpId="0"/>
      <p:bldP spid="4" grpId="1"/>
      <p:bldP spid="5" grpId="0"/>
      <p:bldP spid="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49225" y="807085"/>
            <a:ext cx="884555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、数学课上，小丽想在正方形纸片内剪一个面积是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28.26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平方厘米的圆，她准备的正方形纸片的边长至少是（     ）厘米。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506095" y="2542540"/>
            <a:ext cx="3802380" cy="4756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28.26</a:t>
            </a:r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3.14=9=3</a:t>
            </a:r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endParaRPr lang="en-US" altLang="zh-CN" sz="25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06095" y="3218815"/>
            <a:ext cx="3509010" cy="4756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2=6</a:t>
            </a:r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（厘米</a:t>
            </a:r>
            <a:r>
              <a:rPr lang="zh-CN" alt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25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197610" y="1645285"/>
            <a:ext cx="426085" cy="4756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5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endParaRPr lang="en-US" sz="25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  <p:bldP spid="5" grpId="0"/>
      <p:bldP spid="5" grpId="1"/>
      <p:bldP spid="6" grpId="0"/>
      <p:bldP spid="6" grpId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heme/theme1.xml><?xml version="1.0" encoding="utf-8"?>
<a:theme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2035</Words>
  <Application>WPS 演示</Application>
  <PresentationFormat>全屏显示</PresentationFormat>
  <Paragraphs>166</Paragraphs>
  <Slides>17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24</vt:i4>
      </vt:variant>
      <vt:variant>
        <vt:lpstr>幻灯片标题</vt:lpstr>
      </vt:variant>
      <vt:variant>
        <vt:i4>17</vt:i4>
      </vt:variant>
    </vt:vector>
  </HeadingPairs>
  <TitlesOfParts>
    <vt:vector size="51" baseType="lpstr">
      <vt:lpstr>Arial</vt:lpstr>
      <vt:lpstr>宋体</vt:lpstr>
      <vt:lpstr>Wingdings</vt:lpstr>
      <vt:lpstr>微软雅黑</vt:lpstr>
      <vt:lpstr>Calibri</vt:lpstr>
      <vt:lpstr>Cambria Math</vt:lpstr>
      <vt:lpstr>Arial Unicode MS</vt:lpstr>
      <vt:lpstr>Cambria Math</vt:lpstr>
      <vt:lpstr>方正中雅宋简</vt:lpstr>
      <vt:lpstr>自定义设计方案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creator>user</dc:creator>
  <cp:lastModifiedBy>偏执</cp:lastModifiedBy>
  <cp:revision>147</cp:revision>
  <dcterms:created xsi:type="dcterms:W3CDTF">2020-02-07T09:42:00Z</dcterms:created>
  <dcterms:modified xsi:type="dcterms:W3CDTF">2026-03-22T01:28:05Z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0AE655A2B63A4C6E8C62D72F73680902_13</vt:lpwstr>
  </property>
</Properties>
</file>