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33"/>
  </p:handoutMasterIdLst>
  <p:sldIdLst>
    <p:sldId id="803" r:id="rId3"/>
    <p:sldId id="770" r:id="rId4"/>
    <p:sldId id="772" r:id="rId5"/>
    <p:sldId id="773" r:id="rId6"/>
    <p:sldId id="774" r:id="rId7"/>
    <p:sldId id="779" r:id="rId8"/>
    <p:sldId id="780" r:id="rId9"/>
    <p:sldId id="781" r:id="rId10"/>
    <p:sldId id="782" r:id="rId11"/>
    <p:sldId id="783" r:id="rId12"/>
    <p:sldId id="784" r:id="rId13"/>
    <p:sldId id="785" r:id="rId14"/>
    <p:sldId id="786" r:id="rId15"/>
    <p:sldId id="787" r:id="rId16"/>
    <p:sldId id="788" r:id="rId17"/>
    <p:sldId id="789" r:id="rId18"/>
    <p:sldId id="790" r:id="rId19"/>
    <p:sldId id="791" r:id="rId21"/>
    <p:sldId id="792" r:id="rId22"/>
    <p:sldId id="793" r:id="rId23"/>
    <p:sldId id="794" r:id="rId24"/>
    <p:sldId id="795" r:id="rId25"/>
    <p:sldId id="796" r:id="rId26"/>
    <p:sldId id="797" r:id="rId27"/>
    <p:sldId id="798" r:id="rId28"/>
    <p:sldId id="799" r:id="rId29"/>
    <p:sldId id="800" r:id="rId30"/>
    <p:sldId id="801" r:id="rId31"/>
    <p:sldId id="802" r:id="rId32"/>
  </p:sldIdLst>
  <p:sldSz cx="12192000" cy="6858000"/>
  <p:notesSz cx="6858000" cy="9144000"/>
  <p:embeddedFontLst>
    <p:embeddedFont>
      <p:font typeface="微软雅黑" panose="020B0503020204020204" charset="-122"/>
      <p:regular r:id="rId38"/>
    </p:embeddedFont>
    <p:embeddedFont>
      <p:font typeface="Calibri" panose="020F0502020204030204" charset="0"/>
      <p:regular r:id="rId39"/>
      <p:bold r:id="rId40"/>
      <p:italic r:id="rId41"/>
      <p:boldItalic r:id="rId42"/>
    </p:embeddedFont>
    <p:embeddedFont>
      <p:font typeface="方正中雅宋简" panose="02000000000000000000" charset="-122"/>
      <p:regular r:id="rId43"/>
    </p:embeddedFont>
  </p:embeddedFont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0EF01"/>
    <a:srgbClr val="DD3E13"/>
    <a:srgbClr val="0F0FEF"/>
    <a:srgbClr val="816789"/>
    <a:srgbClr val="052BEB"/>
    <a:srgbClr val="0225BE"/>
    <a:srgbClr val="D70CE4"/>
    <a:srgbClr val="56D802"/>
    <a:srgbClr val="05F9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3" Type="http://schemas.openxmlformats.org/officeDocument/2006/relationships/font" Target="fonts/font6.fntdata"/><Relationship Id="rId42" Type="http://schemas.openxmlformats.org/officeDocument/2006/relationships/font" Target="fonts/font5.fntdata"/><Relationship Id="rId41" Type="http://schemas.openxmlformats.org/officeDocument/2006/relationships/font" Target="fonts/font4.fntdata"/><Relationship Id="rId40" Type="http://schemas.openxmlformats.org/officeDocument/2006/relationships/font" Target="fonts/font3.fntdata"/><Relationship Id="rId4" Type="http://schemas.openxmlformats.org/officeDocument/2006/relationships/slide" Target="slides/slide2.xml"/><Relationship Id="rId39" Type="http://schemas.openxmlformats.org/officeDocument/2006/relationships/font" Target="fonts/font2.fntdata"/><Relationship Id="rId38" Type="http://schemas.openxmlformats.org/officeDocument/2006/relationships/font" Target="fonts/font1.fntdata"/><Relationship Id="rId37" Type="http://schemas.openxmlformats.org/officeDocument/2006/relationships/commentAuthors" Target="commentAuthors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handoutMaster" Target="handoutMasters/handoutMaster1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7" Type="http://schemas.openxmlformats.org/officeDocument/2006/relationships/image" Target="../media/image14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08400" y="608400"/>
            <a:ext cx="10969200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608400" y="1515600"/>
            <a:ext cx="10969200" cy="473688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7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4.wmf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.bin"/><Relationship Id="rId8" Type="http://schemas.openxmlformats.org/officeDocument/2006/relationships/image" Target="../media/image11.wmf"/><Relationship Id="rId7" Type="http://schemas.openxmlformats.org/officeDocument/2006/relationships/oleObject" Target="../embeddings/oleObject11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8.wmf"/><Relationship Id="rId18" Type="http://schemas.openxmlformats.org/officeDocument/2006/relationships/vmlDrawing" Target="../drawings/vmlDrawing4.v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15.wmf"/><Relationship Id="rId15" Type="http://schemas.openxmlformats.org/officeDocument/2006/relationships/oleObject" Target="../embeddings/oleObject15.bin"/><Relationship Id="rId14" Type="http://schemas.openxmlformats.org/officeDocument/2006/relationships/image" Target="../media/image14.wmf"/><Relationship Id="rId13" Type="http://schemas.openxmlformats.org/officeDocument/2006/relationships/oleObject" Target="../embeddings/oleObject14.bin"/><Relationship Id="rId12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10" Type="http://schemas.openxmlformats.org/officeDocument/2006/relationships/image" Target="../media/image12.wmf"/><Relationship Id="rId1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1.png"/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image" Target="../media/image28.png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5.png"/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6.wmf"/><Relationship Id="rId1" Type="http://schemas.openxmlformats.org/officeDocument/2006/relationships/oleObject" Target="../embeddings/oleObject16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6.vml"/><Relationship Id="rId4" Type="http://schemas.openxmlformats.org/officeDocument/2006/relationships/slideLayout" Target="../slideLayouts/slideLayout1.xml"/><Relationship Id="rId3" Type="http://schemas.openxmlformats.org/officeDocument/2006/relationships/oleObject" Target="../embeddings/oleObject18.bin"/><Relationship Id="rId2" Type="http://schemas.openxmlformats.org/officeDocument/2006/relationships/image" Target="../media/image37.wmf"/><Relationship Id="rId1" Type="http://schemas.openxmlformats.org/officeDocument/2006/relationships/oleObject" Target="../embeddings/oleObject17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Relationship Id="rId3" Type="http://schemas.openxmlformats.org/officeDocument/2006/relationships/oleObject" Target="../embeddings/oleObject20.bin"/><Relationship Id="rId2" Type="http://schemas.openxmlformats.org/officeDocument/2006/relationships/image" Target="../media/image38.wmf"/><Relationship Id="rId1" Type="http://schemas.openxmlformats.org/officeDocument/2006/relationships/oleObject" Target="../embeddings/oleObject19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935730" y="2348865"/>
            <a:ext cx="4064000" cy="1445260"/>
          </a:xfrm>
          <a:prstGeom prst="rect">
            <a:avLst/>
          </a:prstGeom>
          <a:noFill/>
          <a:effectLst>
            <a:outerShdw blurRad="50800" dist="38100" dir="5400000" algn="t" rotWithShape="0">
              <a:schemeClr val="accent5">
                <a:lumMod val="60000"/>
                <a:lumOff val="40000"/>
                <a:alpha val="40000"/>
              </a:schemeClr>
            </a:outerShdw>
          </a:effectLst>
        </p:spPr>
        <p:txBody>
          <a:bodyPr wrap="square" rtlCol="0">
            <a:spAutoFit/>
          </a:bodyPr>
          <a:p>
            <a:pPr algn="dist"/>
            <a:r>
              <a:rPr lang="zh-CN" altLang="en-US" sz="8800" b="1">
                <a:latin typeface="方正中雅宋简" panose="02000000000000000000" charset="-122"/>
                <a:ea typeface="方正中雅宋简" panose="02000000000000000000" charset="-122"/>
              </a:rPr>
              <a:t>数学题</a:t>
            </a:r>
            <a:endParaRPr lang="zh-CN" altLang="en-US" sz="8800" b="1">
              <a:latin typeface="方正中雅宋简" panose="02000000000000000000" charset="-122"/>
              <a:ea typeface="方正中雅宋简" panose="02000000000000000000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98213" y="1027007"/>
            <a:ext cx="11995573" cy="29667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9.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笔算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en-US" sz="3735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42.5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25.6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17.6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32.2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10.5</a:t>
            </a:r>
            <a:endParaRPr lang="en-US" altLang="zh-CN" sz="3735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=3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＋（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42.5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－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10.5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）＋（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25.6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－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17.6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）＋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32.2</a:t>
            </a:r>
            <a:endParaRPr lang="en-US" altLang="zh-CN" sz="3735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=3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＋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＋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8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＋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32.2</a:t>
            </a:r>
            <a:endParaRPr lang="en-US" altLang="zh-CN" sz="3735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=75.2</a:t>
            </a:r>
            <a:endParaRPr lang="en-US" altLang="zh-CN" sz="3735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5673" y="1071033"/>
          <a:ext cx="1182454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5727700" imgH="393700" progId="Equation.KSEE3">
                  <p:embed/>
                </p:oleObj>
              </mc:Choice>
              <mc:Fallback>
                <p:oleObj name="" r:id="rId1" imgW="57277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5673" y="1071033"/>
                        <a:ext cx="11824547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36880" y="2016760"/>
          <a:ext cx="899329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4356100" imgH="393700" progId="Equation.KSEE3">
                  <p:embed/>
                </p:oleObj>
              </mc:Choice>
              <mc:Fallback>
                <p:oleObj name="" r:id="rId3" imgW="43561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6880" y="2016760"/>
                        <a:ext cx="8993293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36457" y="3022600"/>
          <a:ext cx="314706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5" imgW="1524000" imgH="393700" progId="Equation.KSEE3">
                  <p:embed/>
                </p:oleObj>
              </mc:Choice>
              <mc:Fallback>
                <p:oleObj name="" r:id="rId5" imgW="15240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6457" y="3022600"/>
                        <a:ext cx="314706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36457" y="4101253"/>
          <a:ext cx="654473" cy="365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7" imgW="316865" imgH="177165" progId="Equation.KSEE3">
                  <p:embed/>
                </p:oleObj>
              </mc:Choice>
              <mc:Fallback>
                <p:oleObj name="" r:id="rId7" imgW="316865" imgH="177165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6457" y="4101253"/>
                        <a:ext cx="654473" cy="3657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05833" y="1027007"/>
            <a:ext cx="11995573" cy="1241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10.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解方程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1913" y="1910927"/>
          <a:ext cx="2589107" cy="1055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" imgW="965200" imgH="393700" progId="Equation.KSEE3">
                  <p:embed/>
                </p:oleObj>
              </mc:Choice>
              <mc:Fallback>
                <p:oleObj name="" r:id="rId1" imgW="9652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91913" y="1910927"/>
                        <a:ext cx="2589107" cy="10557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27424" y="3091604"/>
          <a:ext cx="2998047" cy="545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1117600" imgH="203200" progId="Equation.KSEE3">
                  <p:embed/>
                </p:oleObj>
              </mc:Choice>
              <mc:Fallback>
                <p:oleObj name="" r:id="rId3" imgW="1117600" imgH="2032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7424" y="3091604"/>
                        <a:ext cx="2998047" cy="5452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977391" y="3774017"/>
          <a:ext cx="1125220" cy="475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5" imgW="419100" imgH="177165" progId="Equation.KSEE3">
                  <p:embed/>
                </p:oleObj>
              </mc:Choice>
              <mc:Fallback>
                <p:oleObj name="" r:id="rId5" imgW="419100" imgH="177165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77391" y="3774017"/>
                        <a:ext cx="1125220" cy="475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59424" y="4392084"/>
          <a:ext cx="1192953" cy="475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7" imgW="444500" imgH="177165" progId="Equation.KSEE3">
                  <p:embed/>
                </p:oleObj>
              </mc:Choice>
              <mc:Fallback>
                <p:oleObj name="" r:id="rId7" imgW="444500" imgH="177165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59424" y="4392084"/>
                        <a:ext cx="1192953" cy="475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333067" y="1910927"/>
          <a:ext cx="4224867" cy="1055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9" imgW="1574800" imgH="393700" progId="Equation.KSEE3">
                  <p:embed/>
                </p:oleObj>
              </mc:Choice>
              <mc:Fallback>
                <p:oleObj name="" r:id="rId9" imgW="15748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333067" y="1910927"/>
                        <a:ext cx="4224867" cy="10557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26288" y="2889251"/>
          <a:ext cx="6099387" cy="545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1" imgW="2273300" imgH="203200" progId="Equation.KSEE3">
                  <p:embed/>
                </p:oleObj>
              </mc:Choice>
              <mc:Fallback>
                <p:oleObj name="" r:id="rId11" imgW="2273300" imgH="2032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26288" y="2889251"/>
                        <a:ext cx="6099387" cy="5452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895168" y="3636011"/>
          <a:ext cx="1500293" cy="475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3" imgW="558800" imgH="177165" progId="Equation.KSEE3">
                  <p:embed/>
                </p:oleObj>
              </mc:Choice>
              <mc:Fallback>
                <p:oleObj name="" r:id="rId13" imgW="558800" imgH="177165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895168" y="3636011"/>
                        <a:ext cx="1500293" cy="475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282519" y="4217671"/>
          <a:ext cx="1192953" cy="1056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15" imgW="444500" imgH="393700" progId="Equation.KSEE3">
                  <p:embed/>
                </p:oleObj>
              </mc:Choice>
              <mc:Fallback>
                <p:oleObj name="" r:id="rId15" imgW="4445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282519" y="4217671"/>
                        <a:ext cx="1192953" cy="1056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6520" y="983827"/>
            <a:ext cx="11998960" cy="18167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三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填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空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sz="37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11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、六（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）班今天出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勤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48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人，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有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人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因病请假，今天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六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班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学生的出勤率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是（    ）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%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sz="37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5"/>
              <p:cNvSpPr txBox="1"/>
              <p:nvPr/>
            </p:nvSpPr>
            <p:spPr>
              <a:xfrm>
                <a:off x="1404000" y="2706570"/>
                <a:ext cx="5328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4</a:t>
                </a:r>
                <a14:m>
                  <m:oMath xmlns:m="http://schemas.openxmlformats.org/officeDocument/2006/math"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𝟖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÷</m:t>
                    </m:r>
                    <m:d>
                      <m:dPr>
                        <m:begChr m:val="（"/>
                        <m:endChr m:val="）"/>
                        <m:ctrlPr>
                          <a:rPr lang="zh-CN" alt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dPr>
                      <m:e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𝟒𝟖</m:t>
                        </m:r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+</m:t>
                        </m:r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𝟐</m:t>
                        </m:r>
                      </m:e>
                    </m:d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=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𝟗𝟔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%</m:t>
                    </m:r>
                  </m:oMath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4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4000" y="2706570"/>
                <a:ext cx="5328000" cy="523220"/>
              </a:xfrm>
              <a:prstGeom prst="rect">
                <a:avLst/>
              </a:prstGeom>
              <a:blipFill rotWithShape="1">
                <a:blip r:embed="rId1"/>
                <a:stretch>
                  <a:fillRect t="-38" r="7" b="34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5"/>
              <p:cNvSpPr txBox="1"/>
              <p:nvPr/>
            </p:nvSpPr>
            <p:spPr>
              <a:xfrm>
                <a:off x="5879950" y="2204800"/>
                <a:ext cx="648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𝟗</m:t>
                      </m:r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𝟔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8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9950" y="2204800"/>
                <a:ext cx="64800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75" t="-15" r="23" b="11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8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6520" y="983827"/>
            <a:ext cx="11998960" cy="12414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12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、一本故事书原价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20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元，现在每本按原价打九折出售。现价（   ）元。</a:t>
            </a:r>
            <a:endParaRPr lang="zh-CN" altLang="en-US" sz="373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5"/>
              <p:cNvSpPr txBox="1"/>
              <p:nvPr/>
            </p:nvSpPr>
            <p:spPr>
              <a:xfrm>
                <a:off x="1548000" y="2444960"/>
                <a:ext cx="5328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2</a:t>
                </a:r>
                <a14:m>
                  <m:oMath xmlns:m="http://schemas.openxmlformats.org/officeDocument/2006/math"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𝟎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×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𝟗𝟎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%=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𝟏𝟖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（元）</m:t>
                    </m:r>
                  </m:oMath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8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000" y="2444960"/>
                <a:ext cx="5328000" cy="523220"/>
              </a:xfrm>
              <a:prstGeom prst="rect">
                <a:avLst/>
              </a:prstGeom>
              <a:blipFill rotWithShape="1">
                <a:blip r:embed="rId1"/>
                <a:stretch>
                  <a:fillRect l="-9" t="-40" r="4" b="36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框 5"/>
              <p:cNvSpPr txBox="1"/>
              <p:nvPr/>
            </p:nvSpPr>
            <p:spPr>
              <a:xfrm>
                <a:off x="1702790" y="1701224"/>
                <a:ext cx="648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𝟏𝟖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9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2790" y="1701224"/>
                <a:ext cx="64800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55" t="-11" r="3" b="7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 animBg="1"/>
      <p:bldP spid="19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6520" y="983827"/>
            <a:ext cx="11998960" cy="12414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13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、鸡兔同笼，有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25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个头，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80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条腿，请问鸡（  ）只，兔（   ）只。</a:t>
            </a:r>
            <a:endParaRPr lang="zh-CN" altLang="en-US" sz="373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5"/>
              <p:cNvSpPr txBox="1"/>
              <p:nvPr/>
            </p:nvSpPr>
            <p:spPr>
              <a:xfrm>
                <a:off x="828000" y="2147890"/>
                <a:ext cx="7056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zh-CN" altLang="en-US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（</a:t>
                </a:r>
                <a:r>
                  <a:rPr lang="en-US" altLang="zh-CN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2</a:t>
                </a:r>
                <a14:m>
                  <m:oMath xmlns:m="http://schemas.openxmlformats.org/officeDocument/2006/math"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𝟓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×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𝟒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−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𝟖𝟎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）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÷</m:t>
                    </m:r>
                    <m:d>
                      <m:dPr>
                        <m:begChr m:val="（"/>
                        <m:endChr m:val="）"/>
                        <m:ctrlPr>
                          <a:rPr lang="zh-CN" alt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dPr>
                      <m:e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𝟒</m:t>
                        </m:r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−</m:t>
                        </m:r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𝟐</m:t>
                        </m:r>
                      </m:e>
                    </m:d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=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𝟏𝟎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（只）</m:t>
                    </m:r>
                    <m:r>
                      <a:rPr lang="zh-CN" altLang="en-US" sz="2800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鸡</m:t>
                    </m:r>
                  </m:oMath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4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000" y="2147890"/>
                <a:ext cx="7056000" cy="523220"/>
              </a:xfrm>
              <a:prstGeom prst="rect">
                <a:avLst/>
              </a:prstGeom>
              <a:blipFill rotWithShape="1">
                <a:blip r:embed="rId1"/>
                <a:stretch>
                  <a:fillRect l="-8" t="-61" r="7" b="57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5"/>
              <p:cNvSpPr txBox="1"/>
              <p:nvPr/>
            </p:nvSpPr>
            <p:spPr>
              <a:xfrm>
                <a:off x="1044000" y="2931750"/>
                <a:ext cx="7056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2</a:t>
                </a:r>
                <a14:m>
                  <m:oMath xmlns:m="http://schemas.openxmlformats.org/officeDocument/2006/math"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𝟓</m:t>
                    </m:r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−</m:t>
                    </m:r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𝟏𝟎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=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𝟏𝟓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（只）</m:t>
                    </m:r>
                    <m:r>
                      <a:rPr lang="zh-CN" altLang="en-US" sz="2800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兔</m:t>
                    </m:r>
                  </m:oMath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5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000" y="2931750"/>
                <a:ext cx="705600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" t="-113" r="8" b="109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框 5"/>
          <p:cNvSpPr txBox="1"/>
          <p:nvPr/>
        </p:nvSpPr>
        <p:spPr>
          <a:xfrm>
            <a:off x="9648000" y="983827"/>
            <a:ext cx="1056000" cy="66611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735" b="1" dirty="0" smtClean="0">
                <a:solidFill>
                  <a:srgbClr val="FF0000"/>
                </a:solidFill>
                <a:ea typeface="宋体" panose="02010600030101010101" pitchFamily="2" charset="-122"/>
              </a:rPr>
              <a:t>10</a:t>
            </a:r>
            <a:endParaRPr lang="zh-CN" altLang="en-US" sz="3735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5"/>
          <p:cNvSpPr txBox="1"/>
          <p:nvPr/>
        </p:nvSpPr>
        <p:spPr>
          <a:xfrm>
            <a:off x="1104000" y="1619897"/>
            <a:ext cx="1056000" cy="66611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735" b="1" dirty="0" smtClean="0">
                <a:solidFill>
                  <a:srgbClr val="FF0000"/>
                </a:solidFill>
                <a:ea typeface="宋体" panose="02010600030101010101" pitchFamily="2" charset="-122"/>
              </a:rPr>
              <a:t>15</a:t>
            </a:r>
            <a:endParaRPr lang="zh-CN" altLang="en-US" sz="3735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72390" y="737870"/>
                <a:ext cx="8999220" cy="1576457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14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、六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年级学生报名参加数学兴趣小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组，参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加的同学是六年级总人数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的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8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sz="28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𝟑</m:t>
                        </m:r>
                      </m:den>
                    </m:f>
                  </m:oMath>
                </a14:m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，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后来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有</a:t>
                </a:r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20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人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参加，这时参加的同学与未参加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的人数的比是</a:t>
                </a:r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3:4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，六年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级一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共有（   ）人。</a:t>
                </a:r>
                <a:endParaRPr lang="zh-CN" altLang="en-US" sz="2800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" y="737870"/>
                <a:ext cx="8999220" cy="1576457"/>
              </a:xfrm>
              <a:prstGeom prst="rect">
                <a:avLst/>
              </a:prstGeom>
              <a:blipFill rotWithShape="1">
                <a:blip r:embed="rId1"/>
                <a:stretch>
                  <a:fillRect b="25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5"/>
              <p:cNvSpPr txBox="1"/>
              <p:nvPr/>
            </p:nvSpPr>
            <p:spPr>
              <a:xfrm>
                <a:off x="1764000" y="2715750"/>
                <a:ext cx="5328000" cy="737189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2</a:t>
                </a:r>
                <a14:m>
                  <m:oMath xmlns:m="http://schemas.openxmlformats.org/officeDocument/2006/math"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𝟎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÷</m:t>
                    </m:r>
                    <m:d>
                      <m:dPr>
                        <m:begChr m:val="（"/>
                        <m:endChr m:val="）"/>
                        <m:ctrlPr>
                          <a:rPr lang="zh-CN" alt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sz="28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</m:ctrlPr>
                          </m:fPr>
                          <m:num>
                            <m:r>
                              <a:rPr lang="en-US" altLang="zh-CN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𝟑</m:t>
                            </m:r>
                          </m:num>
                          <m:den>
                            <m:r>
                              <a:rPr lang="en-US" altLang="zh-CN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𝟑</m:t>
                            </m:r>
                            <m:r>
                              <a:rPr lang="en-US" altLang="zh-CN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+</m:t>
                            </m:r>
                            <m:r>
                              <a:rPr lang="en-US" altLang="zh-CN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𝟒</m:t>
                            </m:r>
                          </m:den>
                        </m:f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8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</m:ctrlPr>
                          </m:fPr>
                          <m:num>
                            <m:r>
                              <a:rPr lang="en-US" altLang="zh-CN" sz="28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zh-CN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𝟑</m:t>
                            </m:r>
                          </m:den>
                        </m:f>
                      </m:e>
                    </m:d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=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𝟐𝟏𝟎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（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人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）</m:t>
                    </m:r>
                  </m:oMath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3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4000" y="2715750"/>
                <a:ext cx="5328000" cy="737189"/>
              </a:xfrm>
              <a:prstGeom prst="rect">
                <a:avLst/>
              </a:prstGeom>
              <a:blipFill rotWithShape="1">
                <a:blip r:embed="rId2"/>
                <a:stretch>
                  <a:fillRect l="-11" t="-66" r="6" b="60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5"/>
              <p:cNvSpPr txBox="1"/>
              <p:nvPr/>
            </p:nvSpPr>
            <p:spPr>
              <a:xfrm>
                <a:off x="6948000" y="1791107"/>
                <a:ext cx="106659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𝟐𝟏𝟎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4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000" y="1791107"/>
                <a:ext cx="1066590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44" t="-78" r="24" b="74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72390" y="737870"/>
                <a:ext cx="8999220" cy="1576457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15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、某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修路队修计划修一条长</a:t>
                </a:r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1200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米的路，第一周修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了全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长的</a:t>
                </a:r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15%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，第二周修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了全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长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的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8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sz="28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𝟑</m:t>
                        </m:r>
                      </m:den>
                    </m:f>
                  </m:oMath>
                </a14:m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，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第一周比第二周少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修</a:t>
                </a:r>
                <a:endParaRPr lang="en-US" altLang="zh-CN" sz="2800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（    ）米。</a:t>
                </a:r>
                <a:endParaRPr lang="en-US" altLang="zh-CN" sz="2800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" y="737870"/>
                <a:ext cx="8999220" cy="1576457"/>
              </a:xfrm>
              <a:prstGeom prst="rect">
                <a:avLst/>
              </a:prstGeom>
              <a:blipFill rotWithShape="1">
                <a:blip r:embed="rId1"/>
                <a:stretch>
                  <a:fillRect b="25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5"/>
              <p:cNvSpPr txBox="1"/>
              <p:nvPr/>
            </p:nvSpPr>
            <p:spPr>
              <a:xfrm>
                <a:off x="1224000" y="2787750"/>
                <a:ext cx="6696000" cy="714683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1</a:t>
                </a:r>
                <a14:m>
                  <m:oMath xmlns:m="http://schemas.openxmlformats.org/officeDocument/2006/math"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𝟐𝟎𝟎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×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（</m:t>
                    </m:r>
                    <m:f>
                      <m:fPr>
                        <m:ctrlP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𝟑</m:t>
                        </m:r>
                      </m:den>
                    </m:f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−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𝟏𝟓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%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）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=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𝟐𝟐𝟎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（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米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）</m:t>
                    </m:r>
                  </m:oMath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3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000" y="2787750"/>
                <a:ext cx="6696000" cy="714683"/>
              </a:xfrm>
              <a:prstGeom prst="rect">
                <a:avLst/>
              </a:prstGeom>
              <a:blipFill rotWithShape="1">
                <a:blip r:embed="rId2"/>
                <a:stretch>
                  <a:fillRect l="-5" t="-14" r="4" b="57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5"/>
              <p:cNvSpPr txBox="1"/>
              <p:nvPr/>
            </p:nvSpPr>
            <p:spPr>
              <a:xfrm>
                <a:off x="396000" y="1791107"/>
                <a:ext cx="1008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𝟐𝟐𝟎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4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000" y="1791107"/>
                <a:ext cx="1008000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39" t="-78" r="1" b="74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6520" y="983827"/>
            <a:ext cx="11998960" cy="239204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四、阅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读并回答问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题。</a:t>
            </a:r>
            <a:endParaRPr lang="en-US" altLang="zh-CN" sz="37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16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、右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图是某小学六年级学生视力情况统计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图。</a:t>
            </a:r>
            <a:endParaRPr lang="en-US" altLang="zh-CN" sz="37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）近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视人数占全年级人数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的（   ）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%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，视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力不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良（包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括假性近视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近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视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人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数）的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人数占全年级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的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（   ）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%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sz="37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7728000" y="3621000"/>
            <a:ext cx="2784000" cy="2784000"/>
            <a:chOff x="5796000" y="2715750"/>
            <a:chExt cx="1440000" cy="1440000"/>
          </a:xfrm>
        </p:grpSpPr>
        <p:sp>
          <p:nvSpPr>
            <p:cNvPr id="2" name="椭圆 1"/>
            <p:cNvSpPr/>
            <p:nvPr/>
          </p:nvSpPr>
          <p:spPr>
            <a:xfrm>
              <a:off x="5796000" y="2715750"/>
              <a:ext cx="1440000" cy="1440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cxnSp>
          <p:nvCxnSpPr>
            <p:cNvPr id="4" name="直接连接符 3"/>
            <p:cNvCxnSpPr>
              <a:stCxn id="2" idx="0"/>
            </p:cNvCxnSpPr>
            <p:nvPr/>
          </p:nvCxnSpPr>
          <p:spPr>
            <a:xfrm>
              <a:off x="6516000" y="2715750"/>
              <a:ext cx="0" cy="720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>
              <a:endCxn id="2" idx="5"/>
            </p:cNvCxnSpPr>
            <p:nvPr/>
          </p:nvCxnSpPr>
          <p:spPr>
            <a:xfrm>
              <a:off x="6516000" y="3435750"/>
              <a:ext cx="509117" cy="509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>
              <a:endCxn id="2" idx="3"/>
            </p:cNvCxnSpPr>
            <p:nvPr/>
          </p:nvCxnSpPr>
          <p:spPr>
            <a:xfrm flipH="1">
              <a:off x="6006883" y="3435750"/>
              <a:ext cx="509117" cy="509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文本框 5"/>
          <p:cNvSpPr txBox="1"/>
          <p:nvPr/>
        </p:nvSpPr>
        <p:spPr>
          <a:xfrm>
            <a:off x="7368000" y="4351920"/>
            <a:ext cx="2112000" cy="749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假</a:t>
            </a:r>
            <a:r>
              <a:rPr lang="zh-CN" altLang="en-US" sz="2135" b="1" dirty="0">
                <a:latin typeface="宋体" panose="02010600030101010101" pitchFamily="2" charset="-122"/>
                <a:ea typeface="宋体" panose="02010600030101010101" pitchFamily="2" charset="-122"/>
              </a:rPr>
              <a:t>性近</a:t>
            </a:r>
            <a:r>
              <a:rPr lang="zh-CN" altLang="en-US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视</a:t>
            </a:r>
            <a:endParaRPr lang="en-US" altLang="zh-CN" sz="21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/>
            <a:r>
              <a:rPr lang="en-US" altLang="zh-CN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32%</a:t>
            </a:r>
            <a:endParaRPr lang="en-US" altLang="zh-CN" sz="2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" name="文本框 5"/>
          <p:cNvSpPr txBox="1"/>
          <p:nvPr/>
        </p:nvSpPr>
        <p:spPr>
          <a:xfrm>
            <a:off x="8424000" y="5597196"/>
            <a:ext cx="1392000" cy="4203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近视</a:t>
            </a:r>
            <a:endParaRPr lang="en-US" altLang="zh-CN" sz="21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文本框 5"/>
          <p:cNvSpPr txBox="1"/>
          <p:nvPr/>
        </p:nvSpPr>
        <p:spPr>
          <a:xfrm>
            <a:off x="9092280" y="4291949"/>
            <a:ext cx="1392000" cy="749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135" b="1" dirty="0">
                <a:latin typeface="宋体" panose="02010600030101010101" pitchFamily="2" charset="-122"/>
                <a:ea typeface="宋体" panose="02010600030101010101" pitchFamily="2" charset="-122"/>
              </a:rPr>
              <a:t>正</a:t>
            </a:r>
            <a:r>
              <a:rPr lang="zh-CN" altLang="en-US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常</a:t>
            </a:r>
            <a:endParaRPr lang="en-US" altLang="zh-CN" sz="21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/>
            <a:r>
              <a:rPr lang="en-US" altLang="zh-CN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38%</a:t>
            </a:r>
            <a:endParaRPr lang="en-US" altLang="zh-CN" sz="21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5"/>
              <p:cNvSpPr txBox="1"/>
              <p:nvPr/>
            </p:nvSpPr>
            <p:spPr>
              <a:xfrm>
                <a:off x="551285" y="3500525"/>
                <a:ext cx="5328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1</a:t>
                </a:r>
                <a14:m>
                  <m:oMath xmlns:m="http://schemas.openxmlformats.org/officeDocument/2006/math"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−</m:t>
                    </m:r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𝟑𝟐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%−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𝟑𝟖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%=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𝟑𝟎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%</m:t>
                    </m:r>
                  </m:oMath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8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285" y="3500525"/>
                <a:ext cx="5328000" cy="523220"/>
              </a:xfrm>
              <a:prstGeom prst="rect">
                <a:avLst/>
              </a:prstGeom>
              <a:blipFill rotWithShape="1">
                <a:blip r:embed="rId1"/>
                <a:stretch>
                  <a:fillRect l="-2" t="-77" r="9" b="74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框 5"/>
              <p:cNvSpPr txBox="1"/>
              <p:nvPr/>
            </p:nvSpPr>
            <p:spPr>
              <a:xfrm>
                <a:off x="7031990" y="2204720"/>
                <a:ext cx="937895" cy="52197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𝟑𝟎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9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1990" y="2204720"/>
                <a:ext cx="937895" cy="52197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5"/>
              <p:cNvSpPr txBox="1"/>
              <p:nvPr/>
            </p:nvSpPr>
            <p:spPr>
              <a:xfrm>
                <a:off x="623780" y="4005139"/>
                <a:ext cx="5328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1</a:t>
                </a:r>
                <a14:m>
                  <m:oMath xmlns:m="http://schemas.openxmlformats.org/officeDocument/2006/math"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−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𝟑𝟖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%=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𝟔𝟐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%</m:t>
                    </m:r>
                  </m:oMath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20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780" y="4005139"/>
                <a:ext cx="5328000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4" t="-37" r="11" b="33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文本框 5"/>
              <p:cNvSpPr txBox="1"/>
              <p:nvPr/>
            </p:nvSpPr>
            <p:spPr>
              <a:xfrm>
                <a:off x="9624360" y="2781102"/>
                <a:ext cx="936000" cy="52197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𝟔𝟐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21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4360" y="2781102"/>
                <a:ext cx="936000" cy="521970"/>
              </a:xfrm>
              <a:prstGeom prst="rect">
                <a:avLst/>
              </a:prstGeom>
              <a:blipFill rotWithShape="1">
                <a:blip r:embed="rId4"/>
                <a:stretch>
                  <a:fillRect l="-32" t="-84" r="33" b="84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 animBg="1"/>
      <p:bldP spid="19" grpId="0" bldLvl="0" animBg="1"/>
      <p:bldP spid="20" grpId="0" bldLvl="0" animBg="1"/>
      <p:bldP spid="21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6520" y="983827"/>
            <a:ext cx="11998960" cy="239204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）视力正常的有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76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人，视力不良的有（   ）人，六年级共有（   ）人。</a:t>
            </a:r>
            <a:endParaRPr lang="en-US" altLang="zh-CN" sz="3735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）面对这个学校的六年级学生的视力情况，你有什么想法和好的建议吗？</a:t>
            </a:r>
            <a:endParaRPr lang="zh-CN" altLang="en-US" sz="373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7728000" y="3621000"/>
            <a:ext cx="2784000" cy="2784000"/>
            <a:chOff x="5796000" y="2715750"/>
            <a:chExt cx="1440000" cy="1440000"/>
          </a:xfrm>
        </p:grpSpPr>
        <p:sp>
          <p:nvSpPr>
            <p:cNvPr id="4" name="椭圆 3"/>
            <p:cNvSpPr/>
            <p:nvPr/>
          </p:nvSpPr>
          <p:spPr>
            <a:xfrm>
              <a:off x="5796000" y="2715750"/>
              <a:ext cx="1440000" cy="1440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cxnSp>
          <p:nvCxnSpPr>
            <p:cNvPr id="5" name="直接连接符 4"/>
            <p:cNvCxnSpPr>
              <a:stCxn id="4" idx="0"/>
            </p:cNvCxnSpPr>
            <p:nvPr/>
          </p:nvCxnSpPr>
          <p:spPr>
            <a:xfrm>
              <a:off x="6516000" y="2715750"/>
              <a:ext cx="0" cy="720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>
              <a:endCxn id="4" idx="5"/>
            </p:cNvCxnSpPr>
            <p:nvPr/>
          </p:nvCxnSpPr>
          <p:spPr>
            <a:xfrm>
              <a:off x="6516000" y="3435750"/>
              <a:ext cx="509117" cy="509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>
              <a:endCxn id="4" idx="3"/>
            </p:cNvCxnSpPr>
            <p:nvPr/>
          </p:nvCxnSpPr>
          <p:spPr>
            <a:xfrm flipH="1">
              <a:off x="6006883" y="3435750"/>
              <a:ext cx="509117" cy="509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文本框 5"/>
          <p:cNvSpPr txBox="1"/>
          <p:nvPr/>
        </p:nvSpPr>
        <p:spPr>
          <a:xfrm>
            <a:off x="7368000" y="4351920"/>
            <a:ext cx="2112000" cy="749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假</a:t>
            </a:r>
            <a:r>
              <a:rPr lang="zh-CN" altLang="en-US" sz="2135" b="1" dirty="0">
                <a:latin typeface="宋体" panose="02010600030101010101" pitchFamily="2" charset="-122"/>
                <a:ea typeface="宋体" panose="02010600030101010101" pitchFamily="2" charset="-122"/>
              </a:rPr>
              <a:t>性近</a:t>
            </a:r>
            <a:r>
              <a:rPr lang="zh-CN" altLang="en-US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视</a:t>
            </a:r>
            <a:endParaRPr lang="en-US" altLang="zh-CN" sz="21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/>
            <a:r>
              <a:rPr lang="en-US" altLang="zh-CN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32%</a:t>
            </a:r>
            <a:endParaRPr lang="en-US" altLang="zh-CN" sz="2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文本框 5"/>
          <p:cNvSpPr txBox="1"/>
          <p:nvPr/>
        </p:nvSpPr>
        <p:spPr>
          <a:xfrm>
            <a:off x="8424000" y="5597196"/>
            <a:ext cx="1392000" cy="4203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近视</a:t>
            </a:r>
            <a:endParaRPr lang="en-US" altLang="zh-CN" sz="21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092280" y="4291949"/>
            <a:ext cx="1392000" cy="749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135" b="1" dirty="0">
                <a:latin typeface="宋体" panose="02010600030101010101" pitchFamily="2" charset="-122"/>
                <a:ea typeface="宋体" panose="02010600030101010101" pitchFamily="2" charset="-122"/>
              </a:rPr>
              <a:t>正</a:t>
            </a:r>
            <a:r>
              <a:rPr lang="zh-CN" altLang="en-US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常</a:t>
            </a:r>
            <a:endParaRPr lang="en-US" altLang="zh-CN" sz="21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/>
            <a:r>
              <a:rPr lang="en-US" altLang="zh-CN" sz="21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38%</a:t>
            </a:r>
            <a:endParaRPr lang="en-US" altLang="zh-CN" sz="21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本框 5"/>
              <p:cNvSpPr txBox="1"/>
              <p:nvPr/>
            </p:nvSpPr>
            <p:spPr>
              <a:xfrm>
                <a:off x="648900" y="3619158"/>
                <a:ext cx="488304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7</a:t>
                </a:r>
                <a14:m>
                  <m:oMath xmlns:m="http://schemas.openxmlformats.org/officeDocument/2006/math"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𝟔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÷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𝟑𝟖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%=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𝟐𝟎𝟎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（人）</m:t>
                    </m:r>
                  </m:oMath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2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900" y="3619158"/>
                <a:ext cx="4883040" cy="523220"/>
              </a:xfrm>
              <a:prstGeom prst="rect">
                <a:avLst/>
              </a:prstGeom>
              <a:blipFill rotWithShape="1">
                <a:blip r:embed="rId1"/>
                <a:stretch>
                  <a:fillRect l="-12" t="-56" r="9" b="52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5"/>
              <p:cNvSpPr txBox="1"/>
              <p:nvPr/>
            </p:nvSpPr>
            <p:spPr>
              <a:xfrm>
                <a:off x="1764000" y="1122591"/>
                <a:ext cx="97704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𝟐𝟎𝟎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3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4000" y="1122591"/>
                <a:ext cx="97704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62" t="-104" r="39" b="101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5"/>
              <p:cNvSpPr txBox="1"/>
              <p:nvPr/>
            </p:nvSpPr>
            <p:spPr>
              <a:xfrm>
                <a:off x="656640" y="4230220"/>
                <a:ext cx="488304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200-7</a:t>
                </a:r>
                <a14:m>
                  <m:oMath xmlns:m="http://schemas.openxmlformats.org/officeDocument/2006/math">
                    <m:r>
                      <a:rPr lang="en-US" altLang="zh-CN" sz="2800" b="1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𝟔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=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𝟏𝟐𝟒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（人）</m:t>
                    </m:r>
                  </m:oMath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4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640" y="4230220"/>
                <a:ext cx="4883040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1" t="-93" r="12" b="89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文本框 5"/>
              <p:cNvSpPr txBox="1"/>
              <p:nvPr/>
            </p:nvSpPr>
            <p:spPr>
              <a:xfrm>
                <a:off x="6621480" y="737870"/>
                <a:ext cx="97704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𝟏𝟐𝟒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5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1480" y="737870"/>
                <a:ext cx="977040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34" r="11" b="118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文本框 5"/>
          <p:cNvSpPr txBox="1"/>
          <p:nvPr/>
        </p:nvSpPr>
        <p:spPr>
          <a:xfrm>
            <a:off x="585027" y="3405003"/>
            <a:ext cx="9031920" cy="66611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zh-CN" altLang="en-US" sz="3735" b="1" dirty="0">
                <a:solidFill>
                  <a:srgbClr val="FF0000"/>
                </a:solidFill>
                <a:ea typeface="宋体" panose="02010600030101010101" pitchFamily="2" charset="-122"/>
              </a:rPr>
              <a:t>少</a:t>
            </a:r>
            <a:r>
              <a:rPr lang="zh-CN" altLang="en-US" sz="3735" b="1" dirty="0" smtClean="0">
                <a:solidFill>
                  <a:srgbClr val="FF0000"/>
                </a:solidFill>
                <a:ea typeface="宋体" panose="02010600030101010101" pitchFamily="2" charset="-122"/>
              </a:rPr>
              <a:t>玩电子产品，合理用眼，做眼保健操</a:t>
            </a:r>
            <a:endParaRPr lang="zh-CN" altLang="en-US" sz="3735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3" grpId="0" bldLvl="0" animBg="1"/>
      <p:bldP spid="14" grpId="0" bldLvl="0" animBg="1"/>
      <p:bldP spid="15" grpId="0" bldLvl="0" animBg="1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24578" y="1021292"/>
            <a:ext cx="11427460" cy="25279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一、选择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、一种商品原价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元，现按九折出售，现在的价格比原来便宜（     ）元。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350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360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370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12110" y="2239645"/>
            <a:ext cx="6604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solidFill>
                  <a:srgbClr val="FF0000"/>
                </a:solidFill>
              </a:rPr>
              <a:t>D</a:t>
            </a:r>
            <a:endParaRPr lang="en-US" altLang="zh-CN" sz="3600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77875" y="3870325"/>
            <a:ext cx="5742940" cy="7004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400</a:t>
            </a:r>
            <a:r>
              <a:rPr lang="zh-CN" altLang="en-US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1-90%</a:t>
            </a:r>
            <a:r>
              <a:rPr lang="zh-CN" altLang="en-US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=40</a:t>
            </a:r>
            <a:r>
              <a:rPr lang="zh-CN" altLang="en-US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9720" y="915247"/>
            <a:ext cx="11631507" cy="45212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五、应用题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17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、现在把一堆小麦堆成圆锥形，已知它的底的周长是12.56m，高是1.2m。已知每立方米小麦重750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克，求这堆小麦共重多少千克?  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12.56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2=2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（米）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×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2²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1.2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750=3768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（千克）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这堆小麦共重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3768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千克。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40317" y="4048444"/>
          <a:ext cx="314960" cy="88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40317" y="4048444"/>
                        <a:ext cx="314960" cy="88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24367" y="1021080"/>
            <a:ext cx="11783907" cy="57873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18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、育才小学六年级举行数学竞赛，共20道试题，做对一题得5分，不做得0分，做错一题倒扣2分。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(1)小倩每道题都做了却只得了58分，她做错了几道题？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20-58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）÷（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5+2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=6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（道）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答：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她做错了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道题。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(2)小强得了64分，他做错的题和没有做的题一样多， 小强做对了几道题?    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5-64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）÷（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5+1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=6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（道）  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20-6=14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（道）   答：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小强做对了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道题。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24367" y="1021080"/>
            <a:ext cx="11653520" cy="45212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、制作一个无盖铁皮水桶，底面直径20cm，高25cm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①需要铁皮多少平方厘米？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25+3.14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  ）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²=1884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（平方厘米）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答：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需要铁皮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1884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平方厘米。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②水桶能盛水多少升？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  ）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²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25=7850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（升）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答：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水桶能盛水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7850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升。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838191" y="2235731"/>
          <a:ext cx="514773" cy="88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228600" imgH="393700" progId="Equation.KSEE3">
                  <p:embed/>
                </p:oleObj>
              </mc:Choice>
              <mc:Fallback>
                <p:oleObj name="" r:id="rId1" imgW="2286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838191" y="2235731"/>
                        <a:ext cx="514773" cy="88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98751" y="4047597"/>
          <a:ext cx="514773" cy="88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3" imgW="228600" imgH="393700" progId="Equation.KSEE3">
                  <p:embed/>
                </p:oleObj>
              </mc:Choice>
              <mc:Fallback>
                <p:oleObj name="" r:id="rId3" imgW="2286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698751" y="4047597"/>
                        <a:ext cx="514773" cy="88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91347" y="889000"/>
            <a:ext cx="11809307" cy="28486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、学校买来甲、乙两种型号的电视机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台，正好用了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19200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元，已知甲种电视机的价格是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1500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元，乙种电视机的价格是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2200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元，乙种电视机的价格是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2200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元，甲、乙两种型号的电视机各买了多少台？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08100" y="3217333"/>
            <a:ext cx="662516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假设这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台都是甲种电视机。               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419860" y="3831167"/>
            <a:ext cx="51790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1500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=15000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490980" y="4526280"/>
            <a:ext cx="263228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19200-15000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252720" y="4526280"/>
            <a:ext cx="224197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2200-1500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32933" y="4526280"/>
            <a:ext cx="88773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           ）÷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（          ）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（台）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90980" y="5140113"/>
            <a:ext cx="307255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10-6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（台）             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3607" y="5753947"/>
            <a:ext cx="1056809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答：甲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型号的电视机买了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台，乙型号的电视机买了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台。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23" grpId="0"/>
      <p:bldP spid="3" grpId="0"/>
      <p:bldP spid="4" grpId="0"/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91347" y="889000"/>
            <a:ext cx="11809307" cy="28486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21.某地出租车的收费标准如下∶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（1）张老师从学校到相距5千米的教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育局取文件并立即回到学校，他应该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怎样坐车比较合算?需付出租车车费多少元?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6960235" y="908897"/>
          <a:ext cx="4806315" cy="2218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9490"/>
                <a:gridCol w="1266825"/>
              </a:tblGrid>
              <a:tr h="4876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>
                          <a:solidFill>
                            <a:schemeClr val="tx2"/>
                          </a:solidFill>
                        </a:rPr>
                        <a:t>里程</a:t>
                      </a:r>
                      <a:endParaRPr lang="zh-CN" altLang="en-US" sz="240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>
                    <a:lnL w="9525">
                      <a:solidFill>
                        <a:srgbClr val="FF6238"/>
                      </a:solidFill>
                      <a:prstDash val="sysDash"/>
                    </a:lnL>
                    <a:lnR w="9525">
                      <a:solidFill>
                        <a:srgbClr val="FF6238"/>
                      </a:solidFill>
                      <a:prstDash val="sysDash"/>
                    </a:lnR>
                    <a:lnT w="9525">
                      <a:solidFill>
                        <a:srgbClr val="FF6238"/>
                      </a:solidFill>
                      <a:prstDash val="sysDash"/>
                    </a:lnT>
                    <a:lnB w="9525">
                      <a:solidFill>
                        <a:srgbClr val="FF6238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 b="0">
                          <a:solidFill>
                            <a:schemeClr val="tx2"/>
                          </a:solidFill>
                        </a:rPr>
                        <a:t>收费</a:t>
                      </a:r>
                      <a:endParaRPr lang="zh-CN" altLang="en-US" sz="2400" b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>
                    <a:lnL w="9525">
                      <a:solidFill>
                        <a:srgbClr val="FF6238"/>
                      </a:solidFill>
                      <a:prstDash val="sysDash"/>
                    </a:lnL>
                    <a:lnR w="9525">
                      <a:solidFill>
                        <a:srgbClr val="FF6238"/>
                      </a:solidFill>
                      <a:prstDash val="sysDash"/>
                    </a:lnR>
                    <a:lnT w="9525">
                      <a:solidFill>
                        <a:srgbClr val="FF6238"/>
                      </a:solidFill>
                      <a:prstDash val="sysDash"/>
                    </a:lnT>
                    <a:lnB w="9525">
                      <a:solidFill>
                        <a:srgbClr val="FF6238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olidFill>
                            <a:schemeClr val="tx2"/>
                          </a:solidFill>
                        </a:rPr>
                        <a:t>3</a:t>
                      </a:r>
                      <a:r>
                        <a:rPr lang="zh-CN" altLang="en-US" sz="2400">
                          <a:solidFill>
                            <a:schemeClr val="tx2"/>
                          </a:solidFill>
                        </a:rPr>
                        <a:t>千米及</a:t>
                      </a:r>
                      <a:r>
                        <a:rPr lang="en-US" altLang="zh-CN" sz="2400">
                          <a:solidFill>
                            <a:schemeClr val="tx2"/>
                          </a:solidFill>
                        </a:rPr>
                        <a:t>3</a:t>
                      </a:r>
                      <a:r>
                        <a:rPr lang="zh-CN" altLang="en-US" sz="2400">
                          <a:solidFill>
                            <a:schemeClr val="tx2"/>
                          </a:solidFill>
                        </a:rPr>
                        <a:t>千米以下</a:t>
                      </a:r>
                      <a:endParaRPr lang="zh-CN" altLang="en-US" sz="240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>
                    <a:lnL w="9525">
                      <a:solidFill>
                        <a:srgbClr val="FF6238"/>
                      </a:solidFill>
                      <a:prstDash val="sysDash"/>
                    </a:lnL>
                    <a:lnR w="9525">
                      <a:solidFill>
                        <a:srgbClr val="FF6238"/>
                      </a:solidFill>
                      <a:prstDash val="sysDash"/>
                    </a:lnR>
                    <a:lnT w="9525">
                      <a:solidFill>
                        <a:srgbClr val="FF6238"/>
                      </a:solidFill>
                      <a:prstDash val="sysDash"/>
                    </a:lnT>
                    <a:lnB w="9525">
                      <a:solidFill>
                        <a:srgbClr val="FF6238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olidFill>
                            <a:srgbClr val="404040"/>
                          </a:solidFill>
                        </a:rPr>
                        <a:t>7.00</a:t>
                      </a:r>
                      <a:endParaRPr lang="en-US" altLang="zh-CN" sz="2400">
                        <a:solidFill>
                          <a:srgbClr val="404040"/>
                        </a:solidFill>
                      </a:endParaRPr>
                    </a:p>
                  </a:txBody>
                  <a:tcPr marL="121920" marR="121920" marT="60960" marB="60960">
                    <a:lnL w="9525">
                      <a:solidFill>
                        <a:srgbClr val="FF6238"/>
                      </a:solidFill>
                      <a:prstDash val="sysDash"/>
                    </a:lnL>
                    <a:lnR w="9525">
                      <a:solidFill>
                        <a:srgbClr val="FF6238"/>
                      </a:solidFill>
                      <a:prstDash val="sysDash"/>
                    </a:lnR>
                    <a:lnT w="9525">
                      <a:solidFill>
                        <a:srgbClr val="FF6238"/>
                      </a:solidFill>
                      <a:prstDash val="sysDash"/>
                    </a:lnT>
                    <a:lnB w="9525">
                      <a:solidFill>
                        <a:srgbClr val="FF6238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olidFill>
                            <a:schemeClr val="tx2"/>
                          </a:solidFill>
                          <a:sym typeface="+mn-ea"/>
                        </a:rPr>
                        <a:t>3</a:t>
                      </a:r>
                      <a:r>
                        <a:rPr lang="zh-CN" altLang="en-US" sz="1800">
                          <a:solidFill>
                            <a:schemeClr val="tx2"/>
                          </a:solidFill>
                          <a:sym typeface="+mn-ea"/>
                        </a:rPr>
                        <a:t>千米以上</a:t>
                      </a:r>
                      <a:r>
                        <a:rPr lang="zh-CN" sz="1800">
                          <a:solidFill>
                            <a:schemeClr val="tx2"/>
                          </a:solidFill>
                          <a:sym typeface="+mn-ea"/>
                        </a:rPr>
                        <a:t>、单程、每增加</a:t>
                      </a:r>
                      <a:r>
                        <a:rPr lang="en-US" altLang="zh-CN" sz="1800">
                          <a:solidFill>
                            <a:schemeClr val="tx2"/>
                          </a:solidFill>
                          <a:sym typeface="+mn-ea"/>
                        </a:rPr>
                        <a:t>1</a:t>
                      </a:r>
                      <a:r>
                        <a:rPr lang="zh-CN" altLang="en-US" sz="1800">
                          <a:solidFill>
                            <a:schemeClr val="tx2"/>
                          </a:solidFill>
                          <a:sym typeface="+mn-ea"/>
                        </a:rPr>
                        <a:t>千米</a:t>
                      </a:r>
                      <a:endParaRPr lang="zh-CN" altLang="en-US" sz="1800">
                        <a:solidFill>
                          <a:schemeClr val="tx2"/>
                        </a:solidFill>
                        <a:sym typeface="+mn-ea"/>
                      </a:endParaRPr>
                    </a:p>
                  </a:txBody>
                  <a:tcPr marL="121920" marR="121920" marT="60960" marB="60960">
                    <a:lnL w="9525">
                      <a:solidFill>
                        <a:srgbClr val="FF6238"/>
                      </a:solidFill>
                      <a:prstDash val="sysDash"/>
                    </a:lnL>
                    <a:lnR w="9525">
                      <a:solidFill>
                        <a:srgbClr val="FF6238"/>
                      </a:solidFill>
                      <a:prstDash val="sysDash"/>
                    </a:lnR>
                    <a:lnT w="9525">
                      <a:solidFill>
                        <a:srgbClr val="FF6238"/>
                      </a:solidFill>
                      <a:prstDash val="sysDash"/>
                    </a:lnT>
                    <a:lnB w="9525">
                      <a:solidFill>
                        <a:srgbClr val="FF6238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olidFill>
                            <a:srgbClr val="404040"/>
                          </a:solidFill>
                        </a:rPr>
                        <a:t>1.2</a:t>
                      </a:r>
                      <a:endParaRPr lang="en-US" altLang="zh-CN" sz="2400">
                        <a:solidFill>
                          <a:srgbClr val="404040"/>
                        </a:solidFill>
                      </a:endParaRPr>
                    </a:p>
                  </a:txBody>
                  <a:tcPr marL="121920" marR="121920" marT="60960" marB="60960">
                    <a:lnL w="9525">
                      <a:solidFill>
                        <a:srgbClr val="FF6238"/>
                      </a:solidFill>
                      <a:prstDash val="sysDash"/>
                    </a:lnL>
                    <a:lnR w="9525">
                      <a:solidFill>
                        <a:srgbClr val="FF6238"/>
                      </a:solidFill>
                      <a:prstDash val="sysDash"/>
                    </a:lnR>
                    <a:lnT w="9525">
                      <a:solidFill>
                        <a:srgbClr val="FF6238"/>
                      </a:solidFill>
                      <a:prstDash val="sysDash"/>
                    </a:lnT>
                    <a:lnB w="9525">
                      <a:solidFill>
                        <a:srgbClr val="FF6238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633730">
                <a:tc>
                  <a:txBody>
                    <a:bodyPr/>
                    <a:p>
                      <a:pPr>
                        <a:lnSpc>
                          <a:spcPct val="70000"/>
                        </a:lnSpc>
                        <a:buNone/>
                      </a:pPr>
                      <a:endParaRPr lang="en-US" altLang="zh-CN" sz="1800">
                        <a:solidFill>
                          <a:schemeClr val="tx2"/>
                        </a:solidFill>
                        <a:sym typeface="+mn-ea"/>
                      </a:endParaRPr>
                    </a:p>
                    <a:p>
                      <a:pPr>
                        <a:lnSpc>
                          <a:spcPct val="70000"/>
                        </a:lnSpc>
                        <a:buNone/>
                      </a:pPr>
                      <a:r>
                        <a:rPr lang="en-US" altLang="zh-CN" sz="1800">
                          <a:solidFill>
                            <a:schemeClr val="tx2"/>
                          </a:solidFill>
                          <a:sym typeface="+mn-ea"/>
                        </a:rPr>
                        <a:t>3</a:t>
                      </a:r>
                      <a:r>
                        <a:rPr lang="zh-CN" altLang="en-US" sz="1800">
                          <a:solidFill>
                            <a:schemeClr val="tx2"/>
                          </a:solidFill>
                          <a:sym typeface="+mn-ea"/>
                        </a:rPr>
                        <a:t>千米以上</a:t>
                      </a:r>
                      <a:r>
                        <a:rPr lang="zh-CN" sz="1800">
                          <a:solidFill>
                            <a:schemeClr val="tx2"/>
                          </a:solidFill>
                          <a:sym typeface="+mn-ea"/>
                        </a:rPr>
                        <a:t>、往返、每增加</a:t>
                      </a:r>
                      <a:r>
                        <a:rPr lang="en-US" altLang="zh-CN" sz="1800">
                          <a:solidFill>
                            <a:schemeClr val="tx2"/>
                          </a:solidFill>
                          <a:sym typeface="+mn-ea"/>
                        </a:rPr>
                        <a:t>1</a:t>
                      </a:r>
                      <a:r>
                        <a:rPr lang="zh-CN" altLang="en-US" sz="1800">
                          <a:solidFill>
                            <a:schemeClr val="tx2"/>
                          </a:solidFill>
                          <a:sym typeface="+mn-ea"/>
                        </a:rPr>
                        <a:t>千米</a:t>
                      </a:r>
                      <a:endParaRPr lang="zh-CN" altLang="en-US" sz="2400">
                        <a:solidFill>
                          <a:srgbClr val="FF6238"/>
                        </a:solidFill>
                      </a:endParaRPr>
                    </a:p>
                  </a:txBody>
                  <a:tcPr marL="121920" marR="121920" marT="60960" marB="60960">
                    <a:lnL w="9525">
                      <a:solidFill>
                        <a:srgbClr val="FF6238"/>
                      </a:solidFill>
                      <a:prstDash val="sysDash"/>
                    </a:lnL>
                    <a:lnR w="9525">
                      <a:solidFill>
                        <a:srgbClr val="FF6238"/>
                      </a:solidFill>
                      <a:prstDash val="sysDash"/>
                    </a:lnR>
                    <a:lnT w="9525">
                      <a:solidFill>
                        <a:srgbClr val="FF6238"/>
                      </a:solidFill>
                      <a:prstDash val="sysDash"/>
                    </a:lnT>
                    <a:lnB w="9525">
                      <a:solidFill>
                        <a:srgbClr val="FF6238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70000"/>
                        </a:lnSpc>
                        <a:buNone/>
                      </a:pPr>
                      <a:endParaRPr lang="en-US" altLang="zh-CN" sz="2400">
                        <a:solidFill>
                          <a:srgbClr val="404040"/>
                        </a:solidFill>
                      </a:endParaRPr>
                    </a:p>
                    <a:p>
                      <a:pPr>
                        <a:lnSpc>
                          <a:spcPct val="70000"/>
                        </a:lnSpc>
                        <a:buNone/>
                      </a:pPr>
                      <a:r>
                        <a:rPr lang="en-US" altLang="zh-CN" sz="2400">
                          <a:solidFill>
                            <a:srgbClr val="404040"/>
                          </a:solidFill>
                        </a:rPr>
                        <a:t>0.80</a:t>
                      </a:r>
                      <a:endParaRPr lang="en-US" altLang="zh-CN" sz="2400">
                        <a:solidFill>
                          <a:srgbClr val="404040"/>
                        </a:solidFill>
                      </a:endParaRPr>
                    </a:p>
                  </a:txBody>
                  <a:tcPr marL="121920" marR="121920" marT="60960" marB="60960">
                    <a:lnL w="9525">
                      <a:solidFill>
                        <a:srgbClr val="FF6238"/>
                      </a:solidFill>
                      <a:prstDash val="sysDash"/>
                    </a:lnL>
                    <a:lnR w="9525">
                      <a:solidFill>
                        <a:srgbClr val="FF6238"/>
                      </a:solidFill>
                      <a:prstDash val="sysDash"/>
                    </a:lnR>
                    <a:lnT w="9525">
                      <a:solidFill>
                        <a:srgbClr val="FF6238"/>
                      </a:solidFill>
                      <a:prstDash val="sysDash"/>
                    </a:lnT>
                    <a:lnB w="9525">
                      <a:solidFill>
                        <a:srgbClr val="FF6238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" name="文本框 13"/>
          <p:cNvSpPr txBox="1"/>
          <p:nvPr/>
        </p:nvSpPr>
        <p:spPr>
          <a:xfrm>
            <a:off x="493607" y="3717713"/>
            <a:ext cx="197527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按单程算：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3607" y="4406053"/>
            <a:ext cx="50266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5-3</a:t>
            </a:r>
            <a:r>
              <a:rPr lang="zh-CN" alt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1.2+7=9.4</a:t>
            </a:r>
            <a:r>
              <a:rPr lang="zh-CN" alt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 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solidFill>
                <a:schemeClr val="tx2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06027" y="5019887"/>
            <a:ext cx="381677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9.4</a:t>
            </a:r>
            <a:r>
              <a:rPr lang="zh-CN" alt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=18.8</a:t>
            </a:r>
            <a:r>
              <a:rPr lang="zh-CN" alt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 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solidFill>
                <a:schemeClr val="tx2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59407" y="3430693"/>
            <a:ext cx="197527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按往返算：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482927" y="4044527"/>
            <a:ext cx="322664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2=10</a:t>
            </a:r>
            <a:r>
              <a:rPr lang="zh-CN" alt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（千米）              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solidFill>
                <a:schemeClr val="tx2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198447" y="4549987"/>
            <a:ext cx="48742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10-3</a:t>
            </a:r>
            <a:r>
              <a:rPr lang="zh-CN" alt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0.8=5.6</a:t>
            </a:r>
            <a:r>
              <a:rPr lang="zh-CN" alt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 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solidFill>
                <a:schemeClr val="tx2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482927" y="5163820"/>
            <a:ext cx="48742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5.6+7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=12.6</a:t>
            </a:r>
            <a:r>
              <a:rPr lang="zh-CN" alt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 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solidFill>
                <a:schemeClr val="tx2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46007" y="5633720"/>
            <a:ext cx="795697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答：往返坐车比较合算，需付车费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12.6</a:t>
            </a:r>
            <a:r>
              <a:rPr lang="zh-CN" altLang="en-US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元。            </a:t>
            </a:r>
            <a:r>
              <a:rPr lang="en-US" altLang="zh-CN" sz="32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200" b="1">
              <a:solidFill>
                <a:schemeClr val="tx2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6" grpId="0"/>
      <p:bldP spid="7" grpId="0"/>
      <p:bldP spid="8" grpId="0"/>
      <p:bldP spid="11" grpId="0"/>
      <p:bldP spid="12" grpId="0"/>
      <p:bldP spid="13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30387" y="890693"/>
            <a:ext cx="11932073" cy="1241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 小文</a:t>
            </a:r>
            <a:r>
              <a:rPr lang="zh-CN"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乘出</a:t>
            </a:r>
            <a:r>
              <a:rPr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租车从家</a:t>
            </a:r>
            <a:r>
              <a:rPr lang="zh-CN"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到外婆家</a:t>
            </a:r>
            <a:r>
              <a:rPr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共付</a:t>
            </a:r>
            <a:r>
              <a:rPr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费22.6元。</a:t>
            </a:r>
            <a:r>
              <a:rPr lang="zh-CN"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小文家到外婆家相距</a:t>
            </a:r>
            <a:r>
              <a:rPr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多少千米？</a:t>
            </a:r>
            <a:endParaRPr sz="3735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208193" y="3500120"/>
            <a:ext cx="499279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15.6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1.2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（千米）  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301327" y="2706793"/>
            <a:ext cx="4980940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22.6-7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15.6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09980" y="5036820"/>
            <a:ext cx="751670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小文家到外婆家相距</a:t>
            </a:r>
            <a:r>
              <a:rPr lang="en-US"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16</a:t>
            </a:r>
            <a:r>
              <a:rPr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</a:t>
            </a:r>
            <a:r>
              <a:rPr lang="zh-CN" sz="3735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51467" y="4196080"/>
            <a:ext cx="499279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13+3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（千米）  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8" grpId="0"/>
      <p:bldP spid="9" grpId="0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72440" y="1078653"/>
            <a:ext cx="11569700" cy="29667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22.电视机厂要某电视机厂要印制产品宣传材料。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甲印刷厂提出∶每份材料收1元的印刷费，另收1500元的制版费。</a:t>
            </a:r>
            <a:endParaRPr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乙厂提出∶ 每份材料收2.5 元印刷费不收制版费。</a:t>
            </a:r>
            <a:endParaRPr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1.印 800 份哪家</a:t>
            </a:r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合</a:t>
            </a:r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算?</a:t>
            </a:r>
            <a:endParaRPr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56920" y="4142740"/>
            <a:ext cx="112606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甲：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71320" y="4142740"/>
            <a:ext cx="607991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800+1500=</a:t>
            </a: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2300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68680" y="4983480"/>
            <a:ext cx="112606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乙：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83080" y="4983480"/>
            <a:ext cx="607991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2.5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800=</a:t>
            </a: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80347" y="5770880"/>
            <a:ext cx="348826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＜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2300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892973" y="5864860"/>
            <a:ext cx="7330440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答：印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份去乙印刷厂合算。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5" grpId="0"/>
      <p:bldP spid="6" grpId="0"/>
      <p:bldP spid="7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72440" y="1078653"/>
            <a:ext cx="11569700" cy="29667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22.电视机厂要某电视机厂要印制产品宣传材料。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甲印刷厂提出∶每份材料收1元的印刷费，另收1500元的制版费。</a:t>
            </a:r>
            <a:endParaRPr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乙厂提出∶ 每份材料收2.5 元印刷费不收制版费。</a:t>
            </a:r>
            <a:endParaRPr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2.拿出3000元印材料找哪家合算?</a:t>
            </a:r>
            <a:endParaRPr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56920" y="4142740"/>
            <a:ext cx="112606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甲：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71320" y="4142740"/>
            <a:ext cx="711030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3000-1500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1=</a:t>
            </a: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（份）  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68680" y="4983480"/>
            <a:ext cx="112606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乙：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83080" y="4983480"/>
            <a:ext cx="607991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2.5=1</a:t>
            </a: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（份）  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80347" y="5770880"/>
            <a:ext cx="348826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＜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892973" y="5864860"/>
            <a:ext cx="806026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拿出3000元印材料找</a:t>
            </a:r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甲印刷厂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5" grpId="0"/>
      <p:bldP spid="6" grpId="0"/>
      <p:bldP spid="7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11573" y="1160780"/>
            <a:ext cx="11569700" cy="3542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22.电视机厂要某电视机厂要印制产品宣传材料。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甲印刷厂提出∶每份材料收1元的印刷费，另收1500元的制版费。</a:t>
            </a:r>
            <a:endParaRPr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乙厂提出∶ 每份材料收2.5 元印刷费不收制版费。</a:t>
            </a:r>
            <a:endParaRPr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3.印多少份两家收费相同</a:t>
            </a:r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？</a:t>
            </a:r>
            <a:endParaRPr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61627" y="4351020"/>
            <a:ext cx="711030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2.5-1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1000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（份）  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241213" y="5204460"/>
            <a:ext cx="806026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印</a:t>
            </a:r>
            <a:r>
              <a:rPr 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1000</a:t>
            </a:r>
            <a:r>
              <a:rPr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份两家收费相同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             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43747" y="961813"/>
            <a:ext cx="11504507" cy="2145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00000"/>
              </a:lnSpc>
            </a:pPr>
            <a:r>
              <a:rPr lang="zh-CN" altLang="en-US" sz="33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六、探索（</a:t>
            </a:r>
            <a:r>
              <a:rPr lang="en-US" altLang="zh-CN" sz="33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3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分）</a:t>
            </a:r>
            <a:endParaRPr lang="en-US" altLang="zh-CN" sz="33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00000"/>
              </a:lnSpc>
            </a:pPr>
            <a:r>
              <a:rPr lang="en-US" altLang="zh-CN" sz="33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23</a:t>
            </a:r>
            <a:r>
              <a:rPr lang="en-US" sz="33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 </a:t>
            </a:r>
            <a:r>
              <a:rPr lang="zh-CN" altLang="en-US" sz="33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观察下列图形，并阅读图形下面的相关文字，像这样的十条直线相交最多的交点个数有</a:t>
            </a:r>
            <a:r>
              <a:rPr lang="zh-CN" altLang="en-US" sz="3335" b="1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</a:t>
            </a:r>
            <a:r>
              <a:rPr lang="zh-CN" altLang="en-US" sz="33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；</a:t>
            </a:r>
            <a:r>
              <a:rPr lang="en-US" altLang="zh-CN" sz="33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N</a:t>
            </a:r>
            <a:r>
              <a:rPr lang="zh-CN" altLang="en-US" sz="33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条直线相交最多的交点个数有（          ）</a:t>
            </a:r>
            <a:r>
              <a:rPr lang="zh-CN" altLang="en-US" sz="33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</a:t>
            </a:r>
            <a:r>
              <a:rPr lang="zh-CN" altLang="en-US" sz="33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33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2015067" y="3135207"/>
            <a:ext cx="8746067" cy="2166772"/>
            <a:chOff x="2028" y="3703"/>
            <a:chExt cx="10330" cy="2810"/>
          </a:xfrm>
        </p:grpSpPr>
        <p:grpSp>
          <p:nvGrpSpPr>
            <p:cNvPr id="6" name="组合 5"/>
            <p:cNvGrpSpPr/>
            <p:nvPr/>
          </p:nvGrpSpPr>
          <p:grpSpPr>
            <a:xfrm>
              <a:off x="2677" y="4116"/>
              <a:ext cx="1652" cy="934"/>
              <a:chOff x="1693" y="4248"/>
              <a:chExt cx="1652" cy="934"/>
            </a:xfrm>
          </p:grpSpPr>
          <p:cxnSp>
            <p:nvCxnSpPr>
              <p:cNvPr id="4" name="直接连接符 3"/>
              <p:cNvCxnSpPr/>
              <p:nvPr/>
            </p:nvCxnSpPr>
            <p:spPr>
              <a:xfrm>
                <a:off x="1693" y="4248"/>
                <a:ext cx="1652" cy="9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直接连接符 4"/>
              <p:cNvCxnSpPr/>
              <p:nvPr/>
            </p:nvCxnSpPr>
            <p:spPr>
              <a:xfrm flipV="1">
                <a:off x="1693" y="4248"/>
                <a:ext cx="1652" cy="9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文本框 6"/>
            <p:cNvSpPr txBox="1"/>
            <p:nvPr/>
          </p:nvSpPr>
          <p:spPr>
            <a:xfrm>
              <a:off x="2028" y="5541"/>
              <a:ext cx="2950" cy="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 </a:t>
              </a:r>
              <a:r>
                <a:rPr lang="zh-CN" altLang="en-US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两直线相交，</a:t>
              </a:r>
              <a:endParaRPr lang="zh-CN" altLang="en-US" sz="21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ctr"/>
              <a:r>
                <a:rPr lang="zh-CN" altLang="en-US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最多</a:t>
              </a:r>
              <a:r>
                <a:rPr lang="en-US" altLang="zh-CN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</a:t>
              </a:r>
              <a:r>
                <a:rPr lang="zh-CN" altLang="en-US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个交点</a:t>
              </a:r>
              <a:endParaRPr lang="zh-CN" altLang="en-US" sz="21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pSp>
          <p:nvGrpSpPr>
            <p:cNvPr id="11" name="组合 10"/>
            <p:cNvGrpSpPr/>
            <p:nvPr/>
          </p:nvGrpSpPr>
          <p:grpSpPr>
            <a:xfrm>
              <a:off x="5978" y="3703"/>
              <a:ext cx="2098" cy="1700"/>
              <a:chOff x="5302" y="3823"/>
              <a:chExt cx="2098" cy="1700"/>
            </a:xfrm>
          </p:grpSpPr>
          <p:cxnSp>
            <p:nvCxnSpPr>
              <p:cNvPr id="8" name="直接连接符 7"/>
              <p:cNvCxnSpPr/>
              <p:nvPr/>
            </p:nvCxnSpPr>
            <p:spPr>
              <a:xfrm>
                <a:off x="5302" y="5007"/>
                <a:ext cx="209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接连接符 8"/>
              <p:cNvCxnSpPr/>
              <p:nvPr/>
            </p:nvCxnSpPr>
            <p:spPr>
              <a:xfrm>
                <a:off x="5839" y="3823"/>
                <a:ext cx="1248" cy="170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/>
              <p:cNvCxnSpPr/>
              <p:nvPr/>
            </p:nvCxnSpPr>
            <p:spPr>
              <a:xfrm flipV="1">
                <a:off x="5624" y="3823"/>
                <a:ext cx="959" cy="170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文本框 11"/>
            <p:cNvSpPr txBox="1"/>
            <p:nvPr/>
          </p:nvSpPr>
          <p:spPr>
            <a:xfrm>
              <a:off x="5305" y="5541"/>
              <a:ext cx="3199" cy="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 </a:t>
              </a:r>
              <a:r>
                <a:rPr lang="zh-CN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三条直线相交最</a:t>
              </a:r>
              <a:endParaRPr lang="zh-CN" sz="21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ctr"/>
              <a:r>
                <a:rPr lang="zh-CN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多有</a:t>
              </a:r>
              <a:r>
                <a:rPr lang="en-US" altLang="zh-CN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3</a:t>
              </a:r>
              <a:r>
                <a:rPr lang="zh-CN" altLang="en-US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个交点</a:t>
              </a:r>
              <a:endParaRPr lang="zh-CN" altLang="en-US" sz="21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9834" y="3703"/>
              <a:ext cx="2098" cy="1700"/>
              <a:chOff x="9158" y="3823"/>
              <a:chExt cx="2098" cy="1700"/>
            </a:xfrm>
          </p:grpSpPr>
          <p:cxnSp>
            <p:nvCxnSpPr>
              <p:cNvPr id="3" name="直接连接符 2"/>
              <p:cNvCxnSpPr/>
              <p:nvPr/>
            </p:nvCxnSpPr>
            <p:spPr>
              <a:xfrm>
                <a:off x="9258" y="4546"/>
                <a:ext cx="1910" cy="86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" name="组合 12"/>
              <p:cNvGrpSpPr/>
              <p:nvPr/>
            </p:nvGrpSpPr>
            <p:grpSpPr>
              <a:xfrm>
                <a:off x="9158" y="3823"/>
                <a:ext cx="2098" cy="1700"/>
                <a:chOff x="5302" y="3823"/>
                <a:chExt cx="2098" cy="1700"/>
              </a:xfrm>
            </p:grpSpPr>
            <p:cxnSp>
              <p:nvCxnSpPr>
                <p:cNvPr id="14" name="直接连接符 13"/>
                <p:cNvCxnSpPr/>
                <p:nvPr/>
              </p:nvCxnSpPr>
              <p:spPr>
                <a:xfrm>
                  <a:off x="5302" y="5007"/>
                  <a:ext cx="2098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直接连接符 14"/>
                <p:cNvCxnSpPr/>
                <p:nvPr/>
              </p:nvCxnSpPr>
              <p:spPr>
                <a:xfrm>
                  <a:off x="5839" y="3823"/>
                  <a:ext cx="1248" cy="170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接连接符 15"/>
                <p:cNvCxnSpPr/>
                <p:nvPr/>
              </p:nvCxnSpPr>
              <p:spPr>
                <a:xfrm flipV="1">
                  <a:off x="5624" y="3823"/>
                  <a:ext cx="959" cy="170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8" name="文本框 17"/>
            <p:cNvSpPr txBox="1"/>
            <p:nvPr/>
          </p:nvSpPr>
          <p:spPr>
            <a:xfrm>
              <a:off x="9159" y="5541"/>
              <a:ext cx="3199" cy="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 </a:t>
              </a:r>
              <a:r>
                <a:rPr lang="zh-CN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四条直线相交最</a:t>
              </a:r>
              <a:endParaRPr lang="zh-CN" sz="21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ctr"/>
              <a:r>
                <a:rPr lang="zh-CN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多有</a:t>
              </a:r>
              <a:r>
                <a:rPr lang="en-US" altLang="zh-CN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6</a:t>
              </a:r>
              <a:r>
                <a:rPr lang="zh-CN" altLang="en-US" sz="2135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个交点</a:t>
              </a:r>
              <a:endParaRPr lang="zh-CN" altLang="en-US" sz="21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343747" y="5149427"/>
            <a:ext cx="195072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 sz="32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直线条数：</a:t>
            </a:r>
            <a:endParaRPr lang="zh-CN" altLang="en-US" sz="32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交点个数：</a:t>
            </a:r>
            <a:endParaRPr lang="zh-CN" altLang="en-US" sz="32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2633980" y="5330613"/>
            <a:ext cx="125899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00000"/>
              </a:lnSpc>
            </a:pPr>
            <a:r>
              <a:rPr lang="en-US" altLang="zh-CN" sz="32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en-US" altLang="zh-CN" sz="32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34827" y="6053667"/>
            <a:ext cx="125899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00000"/>
              </a:lnSpc>
            </a:pP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endParaRPr lang="en-US" altLang="zh-CN" sz="32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195993" y="5330613"/>
            <a:ext cx="229192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00000"/>
              </a:lnSpc>
            </a:pPr>
            <a:r>
              <a:rPr lang="en-US" altLang="zh-CN" sz="32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endParaRPr lang="en-US" altLang="zh-CN" sz="32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196840" y="6053667"/>
            <a:ext cx="229192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00000"/>
              </a:lnSpc>
            </a:pP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endParaRPr lang="en-US" altLang="zh-CN" sz="32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8365913" y="5330613"/>
            <a:ext cx="229192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00000"/>
              </a:lnSpc>
            </a:pPr>
            <a:r>
              <a:rPr lang="en-US" altLang="zh-CN" sz="32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endParaRPr lang="en-US" altLang="zh-CN" sz="32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8366760" y="6053667"/>
            <a:ext cx="229192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00000"/>
              </a:lnSpc>
            </a:pP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endParaRPr lang="en-US" altLang="zh-CN" sz="32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253480" y="1954107"/>
            <a:ext cx="179916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00000"/>
              </a:lnSpc>
            </a:pP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45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个</a:t>
            </a:r>
            <a:endParaRPr lang="zh-CN" altLang="en-US" sz="32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29" name="对象 2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86400" y="3285067"/>
          <a:ext cx="1219200" cy="287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86400" y="3285067"/>
                        <a:ext cx="1219200" cy="287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86400" y="3285067"/>
          <a:ext cx="1219200" cy="287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3" imgW="914400" imgH="215900" progId="Equation.KSEE3">
                  <p:embed/>
                </p:oleObj>
              </mc:Choice>
              <mc:Fallback>
                <p:oleObj name="" r:id="rId3" imgW="914400" imgH="2159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86400" y="3285067"/>
                        <a:ext cx="1219200" cy="287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对象 3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86400" y="3285067"/>
          <a:ext cx="1219200" cy="287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" r:id="rId4" imgW="914400" imgH="215900" progId="Equation.KSEE3">
                  <p:embed/>
                </p:oleObj>
              </mc:Choice>
              <mc:Fallback>
                <p:oleObj name="" r:id="rId4" imgW="914400" imgH="215900" progId="Equation.KSEE3">
                  <p:embed/>
                  <p:pic>
                    <p:nvPicPr>
                      <p:cNvPr id="0" name="图片 102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86400" y="3285067"/>
                        <a:ext cx="1219200" cy="287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033944" y="2476500"/>
          <a:ext cx="1037167" cy="833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" r:id="rId5" imgW="520700" imgH="419100" progId="Equation.KSEE3">
                  <p:embed/>
                </p:oleObj>
              </mc:Choice>
              <mc:Fallback>
                <p:oleObj name="" r:id="rId5" imgW="520700" imgH="419100" progId="Equation.KSEE3">
                  <p:embed/>
                  <p:pic>
                    <p:nvPicPr>
                      <p:cNvPr id="0" name="图片 102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33944" y="2476500"/>
                        <a:ext cx="1037167" cy="8339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82270" y="1052830"/>
            <a:ext cx="11809095" cy="19424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、如果比例的两个外项互为倒数，那么比例的两个内项（   ）。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、成反比例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、成正比例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、不成比例  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9325" y="1732280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A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09625" y="3559810"/>
            <a:ext cx="347916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内项积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外项积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09625" y="4283710"/>
            <a:ext cx="658241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两个内项互为倒数，乘积是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09625" y="5007610"/>
            <a:ext cx="658241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两个数乘积是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，成反比例。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24578" y="1021292"/>
            <a:ext cx="11427460" cy="19424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、第二列第四行，用数对（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）来表示，第一行第六列，可以用（     ）来表示。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、（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    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、（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 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、（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 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783965" y="1700530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B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65200" y="3067050"/>
            <a:ext cx="347916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（列，行） 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40453" y="926042"/>
            <a:ext cx="11427460" cy="24168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、甲、乙两袋米，由甲袋倒出  去给乙袋后，两袋米的重量相等，原来甲袋米比乙袋多（     ）。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80%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198360" y="925830"/>
          <a:ext cx="504190" cy="977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203200" imgH="393700" progId="Equation.KSEE3">
                  <p:embed/>
                </p:oleObj>
              </mc:Choice>
              <mc:Fallback>
                <p:oleObj name="" r:id="rId1" imgW="203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198360" y="925830"/>
                        <a:ext cx="504190" cy="9772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8391525" y="1903095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D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51865" y="3591560"/>
            <a:ext cx="515810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甲有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份  </a:t>
            </a:r>
            <a:r>
              <a:rPr lang="zh-CN" altLang="en-US" sz="3735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→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甲剩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份 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87495" y="4315460"/>
            <a:ext cx="188150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份 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51865" y="4315460"/>
            <a:ext cx="362204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乙原有</a:t>
            </a:r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8</a:t>
            </a:r>
            <a:r>
              <a:rPr lang="zh-CN" altLang="en-US" sz="36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份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 </a:t>
            </a:r>
            <a:r>
              <a:rPr lang="zh-CN" altLang="en-US" sz="3735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 ←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51865" y="5139055"/>
            <a:ext cx="405003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10-8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8=25%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5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40665" y="925830"/>
            <a:ext cx="11664950" cy="2084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、一个圆柱和一个圆锥的底面积相等，它们的高是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1:3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  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它们的体积比是（     ）。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9:1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3:1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1:3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1:1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97730" y="1676400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D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77875" y="3239135"/>
            <a:ext cx="409702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V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圆柱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底面积×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77875" y="3963035"/>
            <a:ext cx="694563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V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圆锥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底面积×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3=</a:t>
            </a:r>
            <a:r>
              <a:rPr lang="zh-CN" altLang="en-US" sz="373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底面积×</a:t>
            </a:r>
            <a:r>
              <a:rPr lang="en-US" altLang="zh-CN" sz="373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40453" y="926042"/>
            <a:ext cx="11427460" cy="24168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、一种商品的价格先提高了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，然后降低了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，结果与原价相比（     ）。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A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、不变  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、降低了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40%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、提高了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4%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、降低了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4%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341495" y="1842770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D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77240" y="3508375"/>
            <a:ext cx="720153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1+20%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）×（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1-20%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=96%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26135" y="4232275"/>
            <a:ext cx="278447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1-96%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=4%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40453" y="926042"/>
            <a:ext cx="11427460" cy="27482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、计算：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归纳计算结果中的个位数字的规律，猜测      的个位数字是（     ）。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390140" y="2370455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B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77875" y="3674110"/>
            <a:ext cx="604583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个位数字的规律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34870" y="995045"/>
          <a:ext cx="9865360" cy="655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" r:id="rId1" imgW="3441700" imgH="228600" progId="Equation.KSEE3">
                  <p:embed/>
                </p:oleObj>
              </mc:Choice>
              <mc:Fallback>
                <p:oleObj name="" r:id="rId1" imgW="3441700" imgH="228600" progId="Equation.KSEE3">
                  <p:embed/>
                  <p:pic>
                    <p:nvPicPr>
                      <p:cNvPr id="0" name="图片 204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34870" y="995045"/>
                        <a:ext cx="9865360" cy="655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562975" y="1659255"/>
          <a:ext cx="1421765" cy="583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" r:id="rId3" imgW="495300" imgH="203200" progId="Equation.KSEE3">
                  <p:embed/>
                </p:oleObj>
              </mc:Choice>
              <mc:Fallback>
                <p:oleObj name="" r:id="rId3" imgW="495300" imgH="203200" progId="Equation.KSEE3">
                  <p:embed/>
                  <p:pic>
                    <p:nvPicPr>
                      <p:cNvPr id="0" name="图片 205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562975" y="1659255"/>
                        <a:ext cx="1421765" cy="5835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904875" y="4672330"/>
            <a:ext cx="908050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2012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4=503  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周期的最后一个，是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05833" y="1027007"/>
            <a:ext cx="11995573" cy="29667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8.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如果规定符号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△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的意义是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△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b=a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×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－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，则（﹣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）△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3=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     ）。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A.1    B.9     C.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﹣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9     D.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以上答案都不对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（﹣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）△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3=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（﹣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）×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－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3=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﹣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9</a:t>
            </a:r>
            <a:endParaRPr lang="en-US" altLang="zh-CN" sz="3735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41500" y="1600200"/>
            <a:ext cx="1039707" cy="6661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735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</a:t>
            </a:r>
            <a:endParaRPr lang="zh-CN" altLang="en-US" sz="3735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7.xml><?xml version="1.0" encoding="utf-8"?>
<p:tagLst xmlns:p="http://schemas.openxmlformats.org/presentationml/2006/main">
  <p:tag name="KSO_WM_UNIT_TABLE_BEAUTIFY" val="smartTable{1de964e2-4697-4081-8ace-cc0196c8b1ac}"/>
  <p:tag name="TABLE_EMPHASIZE_COLOR" val="16736824"/>
  <p:tag name="TABLE_SKINIDX" val="2"/>
  <p:tag name="TABLE_COLORIDX" val="16"/>
  <p:tag name="TABLE_COLOR_RGB" val="0x000000*0xFFFFFF*0x212121*0xFFFFFF*0xB36A60*0xB97A39*0xA68CAB*0x5E7E90*0xACA185*0x6E7653"/>
  <p:tag name="TABLE_RECT" val="56.35*104.05*503.9*120"/>
  <p:tag name="TABLE_ONEKEY_SKIN_IDX" val="4"/>
  <p:tag name="TABLE_ENDDRAG_ORIGIN_RECT" val="283*105"/>
  <p:tag name="TABLE_ENDDRAG_RECT" val="410*57*283*105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3869</Words>
  <Application>WPS 演示</Application>
  <PresentationFormat>全屏显示</PresentationFormat>
  <Paragraphs>321</Paragraphs>
  <Slides>29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22</vt:i4>
      </vt:variant>
      <vt:variant>
        <vt:lpstr>幻灯片标题</vt:lpstr>
      </vt:variant>
      <vt:variant>
        <vt:i4>29</vt:i4>
      </vt:variant>
    </vt:vector>
  </HeadingPairs>
  <TitlesOfParts>
    <vt:vector size="61" baseType="lpstr">
      <vt:lpstr>Arial</vt:lpstr>
      <vt:lpstr>宋体</vt:lpstr>
      <vt:lpstr>Wingdings</vt:lpstr>
      <vt:lpstr>微软雅黑</vt:lpstr>
      <vt:lpstr>Arial Unicode MS</vt:lpstr>
      <vt:lpstr>Calibri</vt:lpstr>
      <vt:lpstr>Cambria Math</vt:lpstr>
      <vt:lpstr>Cambria Math</vt:lpstr>
      <vt:lpstr>方正中雅宋简</vt:lpstr>
      <vt:lpstr>自定义设计方案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user</dc:creator>
  <cp:lastModifiedBy>偏执</cp:lastModifiedBy>
  <cp:revision>146</cp:revision>
  <dcterms:created xsi:type="dcterms:W3CDTF">2020-02-07T09:42:00Z</dcterms:created>
  <dcterms:modified xsi:type="dcterms:W3CDTF">2026-03-22T01:49:35Z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646FD50AC9BF476A881545A2D466D4B8_13</vt:lpwstr>
  </property>
</Properties>
</file>