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6"/>
  </p:notesMasterIdLst>
  <p:sldIdLst>
    <p:sldId id="339" r:id="rId3"/>
    <p:sldId id="431" r:id="rId4"/>
    <p:sldId id="441" r:id="rId5"/>
    <p:sldId id="442" r:id="rId6"/>
    <p:sldId id="443" r:id="rId7"/>
    <p:sldId id="444" r:id="rId8"/>
    <p:sldId id="445" r:id="rId9"/>
    <p:sldId id="447" r:id="rId10"/>
    <p:sldId id="448" r:id="rId11"/>
    <p:sldId id="449" r:id="rId12"/>
    <p:sldId id="450" r:id="rId13"/>
    <p:sldId id="451" r:id="rId14"/>
    <p:sldId id="466" r:id="rId15"/>
    <p:sldId id="467" r:id="rId16"/>
    <p:sldId id="452" r:id="rId17"/>
    <p:sldId id="469" r:id="rId18"/>
    <p:sldId id="470" r:id="rId19"/>
    <p:sldId id="471" r:id="rId20"/>
    <p:sldId id="472" r:id="rId21"/>
    <p:sldId id="473" r:id="rId22"/>
    <p:sldId id="474" r:id="rId23"/>
    <p:sldId id="475" r:id="rId24"/>
    <p:sldId id="476" r:id="rId25"/>
  </p:sldIdLst>
  <p:sldSz cx="9144000" cy="5143500"/>
  <p:notesSz cx="6858000" cy="9144000"/>
  <p:embeddedFontLst>
    <p:embeddedFont>
      <p:font typeface="微软雅黑" panose="020B0503020204020204" charset="-122"/>
      <p:regular r:id="rId31"/>
    </p:embeddedFont>
    <p:embeddedFont>
      <p:font typeface="Calibri" panose="020F0502020204030204" charset="0"/>
      <p:regular r:id="rId32"/>
      <p:bold r:id="rId33"/>
      <p:italic r:id="rId34"/>
      <p:boldItalic r:id="rId35"/>
    </p:embeddedFont>
    <p:embeddedFont>
      <p:font typeface="方正中雅宋简" panose="02000000000000000000" charset="-122"/>
      <p:regular r:id="rId36"/>
    </p:embeddedFont>
  </p:embeddedFont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用户" initials="W用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6" Type="http://schemas.openxmlformats.org/officeDocument/2006/relationships/font" Target="fonts/font6.fntdata"/><Relationship Id="rId35" Type="http://schemas.openxmlformats.org/officeDocument/2006/relationships/font" Target="fonts/font5.fntdata"/><Relationship Id="rId34" Type="http://schemas.openxmlformats.org/officeDocument/2006/relationships/font" Target="fonts/font4.fntdata"/><Relationship Id="rId33" Type="http://schemas.openxmlformats.org/officeDocument/2006/relationships/font" Target="fonts/font3.fntdata"/><Relationship Id="rId32" Type="http://schemas.openxmlformats.org/officeDocument/2006/relationships/font" Target="fonts/font2.fntdata"/><Relationship Id="rId31" Type="http://schemas.openxmlformats.org/officeDocument/2006/relationships/font" Target="fonts/font1.fntdata"/><Relationship Id="rId30" Type="http://schemas.openxmlformats.org/officeDocument/2006/relationships/commentAuthors" Target="commentAuthors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notesMaster" Target="notesMasters/notesMaster1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76B6-B58E-4D05-9365-AC6AD3765B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9B4F5-746D-4D5E-98D1-E19854A8DD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D7F0FC"/>
            </a:gs>
            <a:gs pos="52000">
              <a:srgbClr val="FFEFDE"/>
            </a:gs>
            <a:gs pos="100000">
              <a:srgbClr val="FFDCF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456300" y="456300"/>
            <a:ext cx="8226900" cy="486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6300" y="1136700"/>
            <a:ext cx="8226900" cy="355266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5"/>
            </p:custDataLst>
          </p:nvPr>
        </p:nvSpPr>
        <p:spPr>
          <a:xfrm>
            <a:off x="4590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6"/>
            </p:custDataLst>
          </p:nvPr>
        </p:nvSpPr>
        <p:spPr>
          <a:xfrm>
            <a:off x="3087000" y="4735800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7"/>
            </p:custDataLst>
          </p:nvPr>
        </p:nvSpPr>
        <p:spPr>
          <a:xfrm>
            <a:off x="66582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207135" algn="l"/>
        </a:tabLst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4.wmf"/><Relationship Id="rId7" Type="http://schemas.openxmlformats.org/officeDocument/2006/relationships/oleObject" Target="../embeddings/oleObject6.bin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2.wmf"/><Relationship Id="rId10" Type="http://schemas.openxmlformats.org/officeDocument/2006/relationships/vmlDrawing" Target="../drawings/vmlDrawing2.vml"/><Relationship Id="rId1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6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5.wmf"/><Relationship Id="rId1" Type="http://schemas.openxmlformats.org/officeDocument/2006/relationships/oleObject" Target="../embeddings/oleObject7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4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8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7.wmf"/><Relationship Id="rId1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5.vml"/><Relationship Id="rId4" Type="http://schemas.openxmlformats.org/officeDocument/2006/relationships/slideLayout" Target="../slideLayouts/slideLayout1.xml"/><Relationship Id="rId3" Type="http://schemas.openxmlformats.org/officeDocument/2006/relationships/oleObject" Target="../embeddings/oleObject13.bin"/><Relationship Id="rId2" Type="http://schemas.openxmlformats.org/officeDocument/2006/relationships/image" Target="../media/image10.wmf"/><Relationship Id="rId1" Type="http://schemas.openxmlformats.org/officeDocument/2006/relationships/oleObject" Target="../embeddings/oleObject12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6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2.wmf"/><Relationship Id="rId3" Type="http://schemas.openxmlformats.org/officeDocument/2006/relationships/oleObject" Target="../embeddings/oleObject15.bin"/><Relationship Id="rId2" Type="http://schemas.openxmlformats.org/officeDocument/2006/relationships/image" Target="../media/image11.wmf"/><Relationship Id="rId1" Type="http://schemas.openxmlformats.org/officeDocument/2006/relationships/oleObject" Target="../embeddings/oleObject14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wmf"/><Relationship Id="rId1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2555875" y="1492885"/>
            <a:ext cx="3976370" cy="14452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/>
            <a:r>
              <a:rPr lang="zh-CN" altLang="en-US" sz="8800">
                <a:gradFill>
                  <a:gsLst>
                    <a:gs pos="50000">
                      <a:srgbClr val="3474CB"/>
                    </a:gs>
                    <a:gs pos="0">
                      <a:srgbClr val="03BEC1"/>
                    </a:gs>
                    <a:gs pos="100000">
                      <a:srgbClr val="8E52DF"/>
                    </a:gs>
                  </a:gsLst>
                  <a:lin ang="5400000" scaled="1"/>
                </a:gradFill>
                <a:latin typeface="方正中雅宋简" panose="02000000000000000000" charset="-122"/>
                <a:ea typeface="方正中雅宋简" panose="02000000000000000000" charset="-122"/>
              </a:rPr>
              <a:t>数学题</a:t>
            </a:r>
            <a:endParaRPr lang="zh-CN" altLang="en-US" sz="8800">
              <a:gradFill>
                <a:gsLst>
                  <a:gs pos="50000">
                    <a:srgbClr val="3474CB"/>
                  </a:gs>
                  <a:gs pos="0">
                    <a:srgbClr val="03BEC1"/>
                  </a:gs>
                  <a:gs pos="100000">
                    <a:srgbClr val="8E52DF"/>
                  </a:gs>
                </a:gsLst>
                <a:lin ang="5400000" scaled="1"/>
              </a:gradFill>
              <a:latin typeface="方正中雅宋简" panose="02000000000000000000" charset="-122"/>
              <a:ea typeface="方正中雅宋简" panose="02000000000000000000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6" name="文本框 115"/>
          <p:cNvSpPr txBox="1"/>
          <p:nvPr/>
        </p:nvSpPr>
        <p:spPr>
          <a:xfrm>
            <a:off x="99695" y="797560"/>
            <a:ext cx="8989695" cy="18148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52400" indent="-152400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二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、填空题(每题3分)</a:t>
            </a:r>
            <a:endParaRPr lang="en-US" altLang="zh-CN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我国耕地面积约是125930000公顷，改写成用“万公顷”作单位是(       )万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公顷。</a:t>
            </a:r>
            <a:endParaRPr lang="en-US" altLang="zh-CN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125930000=12593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万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36240" y="1613535"/>
            <a:ext cx="108140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12593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6" name="文本框 115"/>
          <p:cNvSpPr txBox="1"/>
          <p:nvPr/>
        </p:nvSpPr>
        <p:spPr>
          <a:xfrm>
            <a:off x="99695" y="797560"/>
            <a:ext cx="898969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52400" indent="-152400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能同时被2、3、5整除的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最大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的三位数是(   )。</a:t>
            </a:r>
            <a:endParaRPr lang="en-US" altLang="zh-CN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能同时被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整除的数的特征是各位是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en-US" altLang="zh-CN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endParaRPr lang="en-US" altLang="zh-CN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068185" y="797560"/>
            <a:ext cx="72199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990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6" name="文本框 115"/>
          <p:cNvSpPr txBox="1"/>
          <p:nvPr/>
        </p:nvSpPr>
        <p:spPr>
          <a:xfrm>
            <a:off x="0" y="797560"/>
            <a:ext cx="9241155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52400" indent="-152400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2014年巴西世界杯中，比利时、阿尔及利亚、韩国、俄罗斯分在同一个小组，如果每两队之间都要赛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一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场，这个小组一共要比赛(   )场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152400" indent="-152400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1=6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817620" y="1708150"/>
            <a:ext cx="36258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6" name="文本框 115"/>
          <p:cNvSpPr txBox="1"/>
          <p:nvPr/>
        </p:nvSpPr>
        <p:spPr>
          <a:xfrm>
            <a:off x="0" y="797560"/>
            <a:ext cx="9241155" cy="18148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52400" indent="-152400"/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4.要配制一种浓度为30%的盐水，210克水需要加入(   )克盐。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210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÷（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－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30%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）－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210=90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（克）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248650" y="748030"/>
            <a:ext cx="36258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6" name="文本框 115"/>
          <p:cNvSpPr txBox="1"/>
          <p:nvPr/>
        </p:nvSpPr>
        <p:spPr>
          <a:xfrm>
            <a:off x="0" y="797560"/>
            <a:ext cx="924115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52400" indent="-152400"/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5. 某班有学生42人，其中女生比男生的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4/5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少3人，这个班有女生（   ）人。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42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）÷（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）×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－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3=17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（人）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159635" y="1228725"/>
            <a:ext cx="54229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17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6" name="文本框 115"/>
          <p:cNvSpPr txBox="1"/>
          <p:nvPr/>
        </p:nvSpPr>
        <p:spPr>
          <a:xfrm>
            <a:off x="0" y="797560"/>
            <a:ext cx="9241155" cy="18148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52400" indent="-152400"/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6.在一张比例尺是50:1的图纸上，量得一个零件的长度为10厘米，这个零件的实际长度是(    )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比例尺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图上距离：实际距离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50=0.2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厘米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490845" y="1231265"/>
            <a:ext cx="72199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0.2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6" name="文本框 115"/>
          <p:cNvSpPr txBox="1"/>
          <p:nvPr/>
        </p:nvSpPr>
        <p:spPr>
          <a:xfrm>
            <a:off x="36830" y="797560"/>
            <a:ext cx="924115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52400" indent="-152400"/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.如图       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=ad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－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bc,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那么       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     ）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新定义运算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1263650" y="797560"/>
            <a:ext cx="1158240" cy="791210"/>
            <a:chOff x="1990" y="1256"/>
            <a:chExt cx="1824" cy="1246"/>
          </a:xfrm>
        </p:grpSpPr>
        <p:cxnSp>
          <p:nvCxnSpPr>
            <p:cNvPr id="6" name="直接连接符 5"/>
            <p:cNvCxnSpPr/>
            <p:nvPr/>
          </p:nvCxnSpPr>
          <p:spPr>
            <a:xfrm>
              <a:off x="1990" y="1256"/>
              <a:ext cx="0" cy="124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2" name="组合 11"/>
            <p:cNvGrpSpPr/>
            <p:nvPr/>
          </p:nvGrpSpPr>
          <p:grpSpPr>
            <a:xfrm>
              <a:off x="1990" y="1256"/>
              <a:ext cx="1824" cy="1246"/>
              <a:chOff x="1990" y="1256"/>
              <a:chExt cx="1824" cy="1246"/>
            </a:xfrm>
          </p:grpSpPr>
          <p:cxnSp>
            <p:nvCxnSpPr>
              <p:cNvPr id="5" name="直接连接符 4"/>
              <p:cNvCxnSpPr/>
              <p:nvPr/>
            </p:nvCxnSpPr>
            <p:spPr>
              <a:xfrm>
                <a:off x="3814" y="1256"/>
                <a:ext cx="0" cy="124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1" name="组合 10"/>
              <p:cNvGrpSpPr/>
              <p:nvPr/>
            </p:nvGrpSpPr>
            <p:grpSpPr>
              <a:xfrm>
                <a:off x="1990" y="1256"/>
                <a:ext cx="1823" cy="1160"/>
                <a:chOff x="1990" y="1256"/>
                <a:chExt cx="1823" cy="1160"/>
              </a:xfrm>
            </p:grpSpPr>
            <p:sp>
              <p:nvSpPr>
                <p:cNvPr id="7" name="文本框 6"/>
                <p:cNvSpPr txBox="1"/>
                <p:nvPr/>
              </p:nvSpPr>
              <p:spPr>
                <a:xfrm>
                  <a:off x="1990" y="1256"/>
                  <a:ext cx="737" cy="62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altLang="zh-CN" sz="2000">
                      <a:latin typeface="宋体" panose="02010600030101010101" pitchFamily="2" charset="-122"/>
                      <a:ea typeface="宋体" panose="02010600030101010101" pitchFamily="2" charset="-122"/>
                    </a:rPr>
                    <a:t>a</a:t>
                  </a:r>
                  <a:endParaRPr lang="en-US" altLang="zh-CN" sz="2000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8" name="文本框 7"/>
                <p:cNvSpPr txBox="1"/>
                <p:nvPr/>
              </p:nvSpPr>
              <p:spPr>
                <a:xfrm>
                  <a:off x="1990" y="1788"/>
                  <a:ext cx="737" cy="62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altLang="zh-CN" sz="2000">
                      <a:latin typeface="宋体" panose="02010600030101010101" pitchFamily="2" charset="-122"/>
                      <a:ea typeface="宋体" panose="02010600030101010101" pitchFamily="2" charset="-122"/>
                    </a:rPr>
                    <a:t>b</a:t>
                  </a:r>
                  <a:endParaRPr lang="en-US" altLang="zh-CN" sz="2000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9" name="文本框 8"/>
                <p:cNvSpPr txBox="1"/>
                <p:nvPr/>
              </p:nvSpPr>
              <p:spPr>
                <a:xfrm>
                  <a:off x="3077" y="1256"/>
                  <a:ext cx="737" cy="62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altLang="zh-CN" sz="2000">
                      <a:latin typeface="宋体" panose="02010600030101010101" pitchFamily="2" charset="-122"/>
                      <a:ea typeface="宋体" panose="02010600030101010101" pitchFamily="2" charset="-122"/>
                    </a:rPr>
                    <a:t>c</a:t>
                  </a:r>
                  <a:endParaRPr lang="en-US" altLang="zh-CN" sz="2000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0" name="文本框 9"/>
                <p:cNvSpPr txBox="1"/>
                <p:nvPr/>
              </p:nvSpPr>
              <p:spPr>
                <a:xfrm>
                  <a:off x="3077" y="1788"/>
                  <a:ext cx="737" cy="62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altLang="zh-CN" sz="2000">
                      <a:latin typeface="宋体" panose="02010600030101010101" pitchFamily="2" charset="-122"/>
                      <a:ea typeface="宋体" panose="02010600030101010101" pitchFamily="2" charset="-122"/>
                    </a:rPr>
                    <a:t>d</a:t>
                  </a:r>
                  <a:endParaRPr lang="en-US" altLang="zh-CN" sz="2000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p:grpSp>
        </p:grpSp>
      </p:grpSp>
      <p:grpSp>
        <p:nvGrpSpPr>
          <p:cNvPr id="25" name="组合 24"/>
          <p:cNvGrpSpPr/>
          <p:nvPr/>
        </p:nvGrpSpPr>
        <p:grpSpPr>
          <a:xfrm>
            <a:off x="4657090" y="684530"/>
            <a:ext cx="1158240" cy="1139190"/>
            <a:chOff x="7334" y="1078"/>
            <a:chExt cx="1824" cy="1794"/>
          </a:xfrm>
        </p:grpSpPr>
        <p:grpSp>
          <p:nvGrpSpPr>
            <p:cNvPr id="14" name="组合 13"/>
            <p:cNvGrpSpPr/>
            <p:nvPr/>
          </p:nvGrpSpPr>
          <p:grpSpPr>
            <a:xfrm>
              <a:off x="7334" y="1078"/>
              <a:ext cx="1824" cy="1426"/>
              <a:chOff x="1990" y="1077"/>
              <a:chExt cx="1824" cy="1426"/>
            </a:xfrm>
          </p:grpSpPr>
          <p:cxnSp>
            <p:nvCxnSpPr>
              <p:cNvPr id="15" name="直接连接符 14"/>
              <p:cNvCxnSpPr/>
              <p:nvPr/>
            </p:nvCxnSpPr>
            <p:spPr>
              <a:xfrm>
                <a:off x="1990" y="1256"/>
                <a:ext cx="0" cy="124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6" name="组合 15"/>
              <p:cNvGrpSpPr/>
              <p:nvPr/>
            </p:nvGrpSpPr>
            <p:grpSpPr>
              <a:xfrm>
                <a:off x="1990" y="1077"/>
                <a:ext cx="1824" cy="1426"/>
                <a:chOff x="1990" y="1077"/>
                <a:chExt cx="1824" cy="1426"/>
              </a:xfrm>
            </p:grpSpPr>
            <p:cxnSp>
              <p:nvCxnSpPr>
                <p:cNvPr id="17" name="直接连接符 16"/>
                <p:cNvCxnSpPr/>
                <p:nvPr/>
              </p:nvCxnSpPr>
              <p:spPr>
                <a:xfrm>
                  <a:off x="3814" y="1256"/>
                  <a:ext cx="0" cy="1247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18" name="组合 17"/>
                <p:cNvGrpSpPr/>
                <p:nvPr/>
              </p:nvGrpSpPr>
              <p:grpSpPr>
                <a:xfrm>
                  <a:off x="1990" y="1077"/>
                  <a:ext cx="1824" cy="628"/>
                  <a:chOff x="1990" y="1077"/>
                  <a:chExt cx="1824" cy="628"/>
                </a:xfrm>
              </p:grpSpPr>
              <p:sp>
                <p:nvSpPr>
                  <p:cNvPr id="19" name="文本框 18"/>
                  <p:cNvSpPr txBox="1"/>
                  <p:nvPr/>
                </p:nvSpPr>
                <p:spPr>
                  <a:xfrm>
                    <a:off x="1990" y="1077"/>
                    <a:ext cx="737" cy="62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p>
                    <a:r>
                      <a:rPr lang="en-US" altLang="zh-CN" sz="2000">
                        <a:latin typeface="宋体" panose="02010600030101010101" pitchFamily="2" charset="-122"/>
                        <a:ea typeface="宋体" panose="02010600030101010101" pitchFamily="2" charset="-122"/>
                      </a:rPr>
                      <a:t>3</a:t>
                    </a:r>
                    <a:endParaRPr lang="en-US" altLang="zh-CN" sz="2000">
                      <a:latin typeface="宋体" panose="02010600030101010101" pitchFamily="2" charset="-122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21" name="文本框 20"/>
                  <p:cNvSpPr txBox="1"/>
                  <p:nvPr/>
                </p:nvSpPr>
                <p:spPr>
                  <a:xfrm>
                    <a:off x="3077" y="1077"/>
                    <a:ext cx="737" cy="62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p>
                    <a:r>
                      <a:rPr lang="en-US" altLang="zh-CN" sz="2000">
                        <a:latin typeface="宋体" panose="02010600030101010101" pitchFamily="2" charset="-122"/>
                        <a:ea typeface="宋体" panose="02010600030101010101" pitchFamily="2" charset="-122"/>
                      </a:rPr>
                      <a:t>2</a:t>
                    </a:r>
                    <a:endParaRPr lang="en-US" altLang="zh-CN" sz="2000">
                      <a:latin typeface="宋体" panose="02010600030101010101" pitchFamily="2" charset="-122"/>
                      <a:ea typeface="宋体" panose="02010600030101010101" pitchFamily="2" charset="-122"/>
                    </a:endParaRPr>
                  </a:p>
                </p:txBody>
              </p:sp>
            </p:grpSp>
          </p:grpSp>
        </p:grpSp>
        <p:graphicFrame>
          <p:nvGraphicFramePr>
            <p:cNvPr id="23" name="对象 22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7334" y="1788"/>
            <a:ext cx="385" cy="10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" name="" r:id="rId1" imgW="139700" imgH="393700" progId="Equation.KSEE3">
                    <p:embed/>
                  </p:oleObj>
                </mc:Choice>
                <mc:Fallback>
                  <p:oleObj name="" r:id="rId1" imgW="139700" imgH="39370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7334" y="1788"/>
                          <a:ext cx="385" cy="108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对象 2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8593" y="1706"/>
            <a:ext cx="392" cy="10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7" name="" r:id="rId3" imgW="152400" imgH="393700" progId="Equation.KSEE3">
                    <p:embed/>
                  </p:oleObj>
                </mc:Choice>
                <mc:Fallback>
                  <p:oleObj name="" r:id="rId3" imgW="152400" imgH="393700" progId="Equation.KSEE3">
                    <p:embed/>
                    <p:pic>
                      <p:nvPicPr>
                        <p:cNvPr id="0" name="图片 1026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8593" y="1706"/>
                          <a:ext cx="392" cy="101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6" name="组合 25"/>
          <p:cNvGrpSpPr/>
          <p:nvPr/>
        </p:nvGrpSpPr>
        <p:grpSpPr>
          <a:xfrm>
            <a:off x="305435" y="2181225"/>
            <a:ext cx="1158240" cy="1139190"/>
            <a:chOff x="7334" y="1078"/>
            <a:chExt cx="1824" cy="1794"/>
          </a:xfrm>
        </p:grpSpPr>
        <p:grpSp>
          <p:nvGrpSpPr>
            <p:cNvPr id="27" name="组合 26"/>
            <p:cNvGrpSpPr/>
            <p:nvPr/>
          </p:nvGrpSpPr>
          <p:grpSpPr>
            <a:xfrm>
              <a:off x="7334" y="1078"/>
              <a:ext cx="1824" cy="1426"/>
              <a:chOff x="1990" y="1077"/>
              <a:chExt cx="1824" cy="1426"/>
            </a:xfrm>
          </p:grpSpPr>
          <p:cxnSp>
            <p:nvCxnSpPr>
              <p:cNvPr id="28" name="直接连接符 27"/>
              <p:cNvCxnSpPr/>
              <p:nvPr/>
            </p:nvCxnSpPr>
            <p:spPr>
              <a:xfrm>
                <a:off x="1990" y="1256"/>
                <a:ext cx="0" cy="124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29" name="组合 28"/>
              <p:cNvGrpSpPr/>
              <p:nvPr/>
            </p:nvGrpSpPr>
            <p:grpSpPr>
              <a:xfrm>
                <a:off x="1990" y="1077"/>
                <a:ext cx="1824" cy="1426"/>
                <a:chOff x="1990" y="1077"/>
                <a:chExt cx="1824" cy="1426"/>
              </a:xfrm>
            </p:grpSpPr>
            <p:cxnSp>
              <p:nvCxnSpPr>
                <p:cNvPr id="30" name="直接连接符 29"/>
                <p:cNvCxnSpPr/>
                <p:nvPr/>
              </p:nvCxnSpPr>
              <p:spPr>
                <a:xfrm>
                  <a:off x="3814" y="1256"/>
                  <a:ext cx="0" cy="1247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31" name="组合 30"/>
                <p:cNvGrpSpPr/>
                <p:nvPr/>
              </p:nvGrpSpPr>
              <p:grpSpPr>
                <a:xfrm>
                  <a:off x="1990" y="1077"/>
                  <a:ext cx="1824" cy="628"/>
                  <a:chOff x="1990" y="1077"/>
                  <a:chExt cx="1824" cy="628"/>
                </a:xfrm>
              </p:grpSpPr>
              <p:sp>
                <p:nvSpPr>
                  <p:cNvPr id="32" name="文本框 31"/>
                  <p:cNvSpPr txBox="1"/>
                  <p:nvPr/>
                </p:nvSpPr>
                <p:spPr>
                  <a:xfrm>
                    <a:off x="1990" y="1077"/>
                    <a:ext cx="737" cy="62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p>
                    <a:r>
                      <a:rPr lang="en-US" altLang="zh-CN" sz="2000">
                        <a:latin typeface="宋体" panose="02010600030101010101" pitchFamily="2" charset="-122"/>
                        <a:ea typeface="宋体" panose="02010600030101010101" pitchFamily="2" charset="-122"/>
                      </a:rPr>
                      <a:t>3</a:t>
                    </a:r>
                    <a:endParaRPr lang="en-US" altLang="zh-CN" sz="2000">
                      <a:latin typeface="宋体" panose="02010600030101010101" pitchFamily="2" charset="-122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33" name="文本框 32"/>
                  <p:cNvSpPr txBox="1"/>
                  <p:nvPr/>
                </p:nvSpPr>
                <p:spPr>
                  <a:xfrm>
                    <a:off x="3077" y="1077"/>
                    <a:ext cx="737" cy="62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p>
                    <a:r>
                      <a:rPr lang="en-US" altLang="zh-CN" sz="2000">
                        <a:latin typeface="宋体" panose="02010600030101010101" pitchFamily="2" charset="-122"/>
                        <a:ea typeface="宋体" panose="02010600030101010101" pitchFamily="2" charset="-122"/>
                      </a:rPr>
                      <a:t>2</a:t>
                    </a:r>
                    <a:endParaRPr lang="en-US" altLang="zh-CN" sz="2000">
                      <a:latin typeface="宋体" panose="02010600030101010101" pitchFamily="2" charset="-122"/>
                      <a:ea typeface="宋体" panose="02010600030101010101" pitchFamily="2" charset="-122"/>
                    </a:endParaRPr>
                  </a:p>
                </p:txBody>
              </p:sp>
            </p:grpSp>
          </p:grpSp>
        </p:grpSp>
        <p:graphicFrame>
          <p:nvGraphicFramePr>
            <p:cNvPr id="34" name="对象 3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7334" y="1788"/>
            <a:ext cx="385" cy="10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" name="" r:id="rId5" imgW="139700" imgH="393700" progId="Equation.KSEE3">
                    <p:embed/>
                  </p:oleObj>
                </mc:Choice>
                <mc:Fallback>
                  <p:oleObj name="" r:id="rId5" imgW="139700" imgH="39370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7334" y="1788"/>
                          <a:ext cx="385" cy="108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" name="对象 34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8593" y="1706"/>
            <a:ext cx="392" cy="10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" name="" r:id="rId6" imgW="152400" imgH="393700" progId="Equation.KSEE3">
                    <p:embed/>
                  </p:oleObj>
                </mc:Choice>
                <mc:Fallback>
                  <p:oleObj name="" r:id="rId6" imgW="152400" imgH="393700" progId="Equation.KSEE3">
                    <p:embed/>
                    <p:pic>
                      <p:nvPicPr>
                        <p:cNvPr id="0" name="图片 1026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8593" y="1706"/>
                          <a:ext cx="392" cy="101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36" name="直接连接符 35"/>
          <p:cNvCxnSpPr>
            <a:endCxn id="35" idx="1"/>
          </p:cNvCxnSpPr>
          <p:nvPr/>
        </p:nvCxnSpPr>
        <p:spPr>
          <a:xfrm>
            <a:off x="524510" y="2460625"/>
            <a:ext cx="580390" cy="4413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/>
          <p:cNvCxnSpPr/>
          <p:nvPr/>
        </p:nvCxnSpPr>
        <p:spPr>
          <a:xfrm rot="16200000">
            <a:off x="523875" y="2470150"/>
            <a:ext cx="580390" cy="4413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对象 3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366010" y="2479675"/>
          <a:ext cx="1566545" cy="607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" r:id="rId7" imgW="1016000" imgH="393700" progId="Equation.KSEE3">
                  <p:embed/>
                </p:oleObj>
              </mc:Choice>
              <mc:Fallback>
                <p:oleObj name="" r:id="rId7" imgW="1016000" imgH="393700" progId="Equation.KSEE3">
                  <p:embed/>
                  <p:pic>
                    <p:nvPicPr>
                      <p:cNvPr id="0" name="图片 102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66010" y="2479675"/>
                        <a:ext cx="1566545" cy="607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68433" y="765969"/>
            <a:ext cx="8570595" cy="9709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三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、计算</a:t>
            </a:r>
            <a:endParaRPr lang="en-US" altLang="zh-CN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1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   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402080" y="1151096"/>
          <a:ext cx="2893695" cy="774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1" imgW="1612900" imgH="431800" progId="Equation.KSEE3">
                  <p:embed/>
                </p:oleObj>
              </mc:Choice>
              <mc:Fallback>
                <p:oleObj name="" r:id="rId1" imgW="1612900" imgH="4318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402080" y="1151096"/>
                        <a:ext cx="2893695" cy="7748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224439" y="2076450"/>
          <a:ext cx="2164080" cy="25179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" r:id="rId3" imgW="1244600" imgH="1447800" progId="Equation.KSEE3">
                  <p:embed/>
                </p:oleObj>
              </mc:Choice>
              <mc:Fallback>
                <p:oleObj name="" r:id="rId3" imgW="1244600" imgH="1447800" progId="Equation.KSEE3">
                  <p:embed/>
                  <p:pic>
                    <p:nvPicPr>
                      <p:cNvPr id="0" name="图片 102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24439" y="2076450"/>
                        <a:ext cx="2164080" cy="25179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86543" y="789781"/>
            <a:ext cx="8570595" cy="5651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 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10603" y="892493"/>
          <a:ext cx="2648426" cy="4872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1104900" imgH="203200" progId="Equation.KSEE3">
                  <p:embed/>
                </p:oleObj>
              </mc:Choice>
              <mc:Fallback>
                <p:oleObj name="" r:id="rId1" imgW="11049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10603" y="892493"/>
                        <a:ext cx="2648426" cy="4872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494473" y="1379696"/>
          <a:ext cx="1465421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3" imgW="634365" imgH="177165" progId="Equation.KSEE3">
                  <p:embed/>
                </p:oleObj>
              </mc:Choice>
              <mc:Fallback>
                <p:oleObj name="" r:id="rId3" imgW="634365" imgH="177165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94473" y="1379696"/>
                        <a:ext cx="1465421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936909" y="1860709"/>
          <a:ext cx="1011079" cy="381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" r:id="rId5" imgW="469900" imgH="177165" progId="Equation.KSEE3">
                  <p:embed/>
                </p:oleObj>
              </mc:Choice>
              <mc:Fallback>
                <p:oleObj name="" r:id="rId5" imgW="469900" imgH="177165" progId="Equation.KSEE3">
                  <p:embed/>
                  <p:pic>
                    <p:nvPicPr>
                      <p:cNvPr id="0" name="图片 102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36909" y="1860709"/>
                        <a:ext cx="1011079" cy="3814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68433" y="765969"/>
            <a:ext cx="8570595" cy="5651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、下图中长方形的周长是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48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厘米，求阴影部分得面积。 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6150769" y="1308735"/>
            <a:ext cx="2159318" cy="1080135"/>
            <a:chOff x="12491" y="4266"/>
            <a:chExt cx="4534" cy="2268"/>
          </a:xfrm>
        </p:grpSpPr>
        <p:sp>
          <p:nvSpPr>
            <p:cNvPr id="5" name="矩形 4"/>
            <p:cNvSpPr/>
            <p:nvPr/>
          </p:nvSpPr>
          <p:spPr>
            <a:xfrm>
              <a:off x="12491" y="4266"/>
              <a:ext cx="4535" cy="2268"/>
            </a:xfrm>
            <a:prstGeom prst="rect">
              <a:avLst/>
            </a:prstGeom>
            <a:pattFill prst="ltUpDiag">
              <a:fgClr>
                <a:srgbClr val="6096E6"/>
              </a:fgClr>
              <a:bgClr>
                <a:srgbClr val="FFFFFF"/>
              </a:bgClr>
            </a:patt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15"/>
            </a:p>
          </p:txBody>
        </p:sp>
        <p:sp>
          <p:nvSpPr>
            <p:cNvPr id="3" name="任意多边形 2"/>
            <p:cNvSpPr/>
            <p:nvPr/>
          </p:nvSpPr>
          <p:spPr>
            <a:xfrm>
              <a:off x="12491" y="4266"/>
              <a:ext cx="4535" cy="2268"/>
            </a:xfrm>
            <a:custGeom>
              <a:avLst/>
              <a:gdLst>
                <a:gd name="idx" fmla="cos wd2 2700000"/>
                <a:gd name="idy" fmla="sin hd2 2700000"/>
                <a:gd name="il" fmla="+- hc 0 idx"/>
                <a:gd name="ir" fmla="+- hc idx 0"/>
                <a:gd name="it" fmla="+- vc 0 idy"/>
                <a:gd name="ib" fmla="+- vc idy 0"/>
              </a:gdLst>
              <a:ahLst/>
              <a:cxnLst>
                <a:cxn ang="3">
                  <a:pos x="hc" y="t"/>
                </a:cxn>
                <a:cxn ang="3">
                  <a:pos x="il" y="it"/>
                </a:cxn>
                <a:cxn ang="cd2">
                  <a:pos x="l" y="vc"/>
                </a:cxn>
                <a:cxn ang="cd4">
                  <a:pos x="il" y="ib"/>
                </a:cxn>
                <a:cxn ang="cd4">
                  <a:pos x="hc" y="b"/>
                </a:cxn>
                <a:cxn ang="cd4">
                  <a:pos x="ir" y="ib"/>
                </a:cxn>
                <a:cxn ang="0">
                  <a:pos x="r" y="vc"/>
                </a:cxn>
                <a:cxn ang="3">
                  <a:pos x="ir" y="it"/>
                </a:cxn>
              </a:cxnLst>
              <a:rect l="l" t="t" r="r" b="b"/>
              <a:pathLst>
                <a:path w="5410" h="2708">
                  <a:moveTo>
                    <a:pt x="2705" y="0"/>
                  </a:moveTo>
                  <a:cubicBezTo>
                    <a:pt x="4199" y="0"/>
                    <a:pt x="5410" y="1211"/>
                    <a:pt x="5410" y="2705"/>
                  </a:cubicBezTo>
                  <a:lnTo>
                    <a:pt x="5410" y="2708"/>
                  </a:lnTo>
                  <a:lnTo>
                    <a:pt x="0" y="2708"/>
                  </a:lnTo>
                  <a:lnTo>
                    <a:pt x="0" y="2705"/>
                  </a:lnTo>
                  <a:cubicBezTo>
                    <a:pt x="0" y="1211"/>
                    <a:pt x="1211" y="0"/>
                    <a:pt x="2705" y="0"/>
                  </a:cubicBez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 sz="1015"/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168433" y="2487137"/>
            <a:ext cx="8570595" cy="5651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长方形的宽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=48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1+2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厘米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半径        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68593" y="3029903"/>
            <a:ext cx="4188619" cy="5651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阴影面积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=S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长方形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-S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半圆    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40030" y="3489960"/>
            <a:ext cx="5637848" cy="5651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阴影面积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2-3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40030" y="4032885"/>
            <a:ext cx="7834789" cy="10388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阴影面积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2-3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=128-96=32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（平方厘米）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6" name="文本框 115"/>
          <p:cNvSpPr txBox="1"/>
          <p:nvPr/>
        </p:nvSpPr>
        <p:spPr>
          <a:xfrm>
            <a:off x="99695" y="797560"/>
            <a:ext cx="8989695" cy="31076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52400" indent="-152400"/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一、选择题(每题3分)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 学校开设两个兴趣小组，三(3)班42人都报名参加了活动，其中27人参加书画小组，24人参加棋艺小组，两个小组都参加的有(   )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A.7人   B.8人   C.9人   D.10人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27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24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－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42=9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466465" y="2049780"/>
            <a:ext cx="36258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68433" y="765969"/>
            <a:ext cx="8570595" cy="13766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四、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、张明家原每月用水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18.2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吨，使用节水龙头后，原来一年用的水现在现在可以多用两个月。现在每个月用水多少吨？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32510" y="2353151"/>
            <a:ext cx="6184106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18.2</a:t>
            </a:r>
            <a:r>
              <a:rPr lang="zh-CN" altLang="en-US" sz="2400"/>
              <a:t>×</a:t>
            </a:r>
            <a:r>
              <a:rPr lang="en-US" altLang="zh-CN" sz="2400"/>
              <a:t>12</a:t>
            </a:r>
            <a:r>
              <a:rPr lang="zh-CN" altLang="en-US" sz="2400"/>
              <a:t>÷（</a:t>
            </a:r>
            <a:r>
              <a:rPr lang="en-US" altLang="zh-CN" sz="2400"/>
              <a:t>12+2</a:t>
            </a:r>
            <a:r>
              <a:rPr lang="zh-CN" altLang="en-US" sz="2400"/>
              <a:t>）</a:t>
            </a:r>
            <a:r>
              <a:rPr lang="en-US" altLang="zh-CN" sz="2400"/>
              <a:t>=15.6</a:t>
            </a:r>
            <a:r>
              <a:rPr lang="zh-CN" altLang="en-US" sz="2400"/>
              <a:t>（吨）</a:t>
            </a:r>
            <a:endParaRPr lang="zh-CN" alt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68433" y="765969"/>
            <a:ext cx="8570595" cy="13766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、汽车往返甲、乙两地。去的时候平均每小时行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50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千米，返回的时候平均每小时行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60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千米，汽车往返两地平均每小时行多少千米？ 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76275" y="2120741"/>
            <a:ext cx="6184106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设甲乙两地路程是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50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和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60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的最小公倍数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300.</a:t>
            </a:r>
            <a:endParaRPr lang="en-US" altLang="zh-CN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676275" y="2558415"/>
            <a:ext cx="6184106" cy="1635443"/>
            <a:chOff x="1420" y="5372"/>
            <a:chExt cx="12985" cy="3434"/>
          </a:xfrm>
        </p:grpSpPr>
        <p:sp>
          <p:nvSpPr>
            <p:cNvPr id="4" name="文本框 3"/>
            <p:cNvSpPr txBox="1"/>
            <p:nvPr/>
          </p:nvSpPr>
          <p:spPr>
            <a:xfrm>
              <a:off x="1420" y="5372"/>
              <a:ext cx="12985" cy="29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120000"/>
                </a:lnSpc>
              </a:pPr>
              <a:r>
                <a:rPr lang="zh-CN" altLang="en-US" sz="24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（</a:t>
              </a:r>
              <a:r>
                <a:rPr lang="en-US" altLang="zh-CN" sz="24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300+300</a:t>
              </a:r>
              <a:r>
                <a:rPr lang="zh-CN" altLang="en-US" sz="24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）÷（</a:t>
              </a:r>
              <a:r>
                <a:rPr lang="en-US" altLang="zh-CN" sz="24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300</a:t>
              </a:r>
              <a:r>
                <a:rPr lang="zh-CN" altLang="en-US" sz="24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÷</a:t>
              </a:r>
              <a:r>
                <a:rPr lang="en-US" altLang="zh-CN" sz="24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50+300</a:t>
              </a:r>
              <a:r>
                <a:rPr lang="zh-CN" altLang="en-US" sz="24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÷</a:t>
              </a:r>
              <a:r>
                <a:rPr lang="en-US" altLang="zh-CN" sz="24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60</a:t>
              </a:r>
              <a:r>
                <a:rPr lang="zh-CN" altLang="en-US" sz="24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）</a:t>
              </a:r>
              <a:endPara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CN" sz="24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=600</a:t>
              </a:r>
              <a:r>
                <a:rPr lang="zh-CN" altLang="en-US" sz="24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÷</a:t>
              </a:r>
              <a:r>
                <a:rPr lang="en-US" altLang="zh-CN" sz="24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11</a:t>
              </a:r>
              <a:endPara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CN" sz="24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=</a:t>
              </a:r>
              <a:endPara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6" name="对象 5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955" y="6964"/>
            <a:ext cx="1722" cy="18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3" name="" r:id="rId1" imgW="368300" imgH="393700" progId="Equation.KSEE3">
                    <p:embed/>
                  </p:oleObj>
                </mc:Choice>
                <mc:Fallback>
                  <p:oleObj name="" r:id="rId1" imgW="368300" imgH="393700" progId="Equation.KSEE3">
                    <p:embed/>
                    <p:pic>
                      <p:nvPicPr>
                        <p:cNvPr id="0" name="图片 3072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955" y="6964"/>
                          <a:ext cx="1722" cy="184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组合 7"/>
          <p:cNvGrpSpPr/>
          <p:nvPr/>
        </p:nvGrpSpPr>
        <p:grpSpPr>
          <a:xfrm>
            <a:off x="676275" y="3955733"/>
            <a:ext cx="6184106" cy="877253"/>
            <a:chOff x="1420" y="8306"/>
            <a:chExt cx="12985" cy="1842"/>
          </a:xfrm>
        </p:grpSpPr>
        <p:sp>
          <p:nvSpPr>
            <p:cNvPr id="5" name="文本框 4"/>
            <p:cNvSpPr txBox="1"/>
            <p:nvPr/>
          </p:nvSpPr>
          <p:spPr>
            <a:xfrm>
              <a:off x="1420" y="8693"/>
              <a:ext cx="12985" cy="9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4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答：汽车往返两地平均每小时行    千米。</a:t>
              </a:r>
              <a:endPara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7" name="对象 6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0358" y="8306"/>
            <a:ext cx="1722" cy="18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" name="" r:id="rId3" imgW="368300" imgH="393700" progId="Equation.KSEE3">
                    <p:embed/>
                  </p:oleObj>
                </mc:Choice>
                <mc:Fallback>
                  <p:oleObj name="" r:id="rId3" imgW="368300" imgH="393700" progId="Equation.KSEE3">
                    <p:embed/>
                    <p:pic>
                      <p:nvPicPr>
                        <p:cNvPr id="0" name="图片 3072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0358" y="8306"/>
                          <a:ext cx="1722" cy="184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68433" y="765969"/>
            <a:ext cx="8570595" cy="13766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、商店同时卖出两台洗衣机，每台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2400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元，其中一台比进价高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20%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，另一台比进价低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20%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，请计算说明总的来看商店卖出这两台洗衣机是赚钱还是赔钱？ 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76275" y="2120741"/>
            <a:ext cx="310848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总进价与总卖价比较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76275" y="2558415"/>
            <a:ext cx="44977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总卖价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=2400+2400=4800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（元）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76275" y="2996089"/>
            <a:ext cx="55549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一台进价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=2400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÷（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1+20%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=2000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（元）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76275" y="3981450"/>
            <a:ext cx="594693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赔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=2000+3000-4800=200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（元）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76275" y="3433763"/>
            <a:ext cx="594693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另一台进价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=2400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÷（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1-20%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=3000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（元）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68433" y="765969"/>
            <a:ext cx="8570595" cy="13766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、一天上午，六一班学生缺席人数是出席人数的  ，下午又有一名学生因事请假，这时出席人数正好是缺席人数的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倍，这个班上午缺席多少人？ 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854190" y="658178"/>
          <a:ext cx="257175" cy="664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854190" y="658178"/>
                        <a:ext cx="257175" cy="6643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81013" y="2558415"/>
          <a:ext cx="3474720" cy="841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" r:id="rId3" imgW="1625600" imgH="393700" progId="Equation.KSEE3">
                  <p:embed/>
                </p:oleObj>
              </mc:Choice>
              <mc:Fallback>
                <p:oleObj name="" r:id="rId3" imgW="1625600" imgH="393700" progId="Equation.KSEE3">
                  <p:embed/>
                  <p:pic>
                    <p:nvPicPr>
                      <p:cNvPr id="0" name="图片 204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1013" y="2558415"/>
                        <a:ext cx="3474720" cy="8415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676275" y="2120741"/>
            <a:ext cx="1956911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总人数不变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81013" y="3504724"/>
          <a:ext cx="2365534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" r:id="rId5" imgW="1117600" imgH="393700" progId="Equation.KSEE3">
                  <p:embed/>
                </p:oleObj>
              </mc:Choice>
              <mc:Fallback>
                <p:oleObj name="" r:id="rId5" imgW="1117600" imgH="393700" progId="Equation.KSEE3">
                  <p:embed/>
                  <p:pic>
                    <p:nvPicPr>
                      <p:cNvPr id="0" name="图片 205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1013" y="3504724"/>
                        <a:ext cx="2365534" cy="833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492919" y="4338161"/>
            <a:ext cx="369141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这个班上午缺席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人。</a:t>
            </a:r>
            <a:endParaRPr lang="en-US" altLang="zh-CN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6" name="文本框 115"/>
          <p:cNvSpPr txBox="1"/>
          <p:nvPr/>
        </p:nvSpPr>
        <p:spPr>
          <a:xfrm>
            <a:off x="77470" y="849630"/>
            <a:ext cx="8989695" cy="18148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52400" indent="-152400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如图，是一个几何体从三个不同角度看到的视图，根据图中标注的数据可求得这个几何体的体积为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    ）。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152400" indent="-152400"/>
            <a:r>
              <a:rPr 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A.24π   B.32</a:t>
            </a:r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π</a:t>
            </a:r>
            <a:r>
              <a:rPr 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C.36</a:t>
            </a:r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π</a:t>
            </a:r>
            <a:r>
              <a:rPr 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D.48</a:t>
            </a:r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π</a:t>
            </a:r>
            <a:endParaRPr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endParaRPr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38480" y="2664460"/>
            <a:ext cx="720090" cy="115189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604010" y="2664460"/>
            <a:ext cx="720090" cy="115189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3287395" y="2979420"/>
            <a:ext cx="36258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endParaRPr 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75895" y="2912110"/>
            <a:ext cx="36258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endParaRPr 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16915" y="2176780"/>
            <a:ext cx="36258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endParaRPr 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782445" y="2176780"/>
            <a:ext cx="36258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endParaRPr 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324100" y="2912110"/>
            <a:ext cx="36258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endParaRPr 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108960" y="2813050"/>
            <a:ext cx="720000" cy="720000"/>
          </a:xfrm>
          <a:prstGeom prst="ellipse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0" name="直接连接符 9"/>
          <p:cNvCxnSpPr>
            <a:stCxn id="9" idx="2"/>
            <a:endCxn id="9" idx="6"/>
          </p:cNvCxnSpPr>
          <p:nvPr/>
        </p:nvCxnSpPr>
        <p:spPr>
          <a:xfrm>
            <a:off x="3108960" y="3173095"/>
            <a:ext cx="7200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1482725" y="4074160"/>
            <a:ext cx="120396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0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从左面看</a:t>
            </a:r>
            <a:endParaRPr lang="zh-CN" altLang="en-US" sz="20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96545" y="4074160"/>
            <a:ext cx="120396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0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从正面看</a:t>
            </a:r>
            <a:endParaRPr lang="zh-CN" altLang="en-US" sz="20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024505" y="4074160"/>
            <a:ext cx="171450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0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从上面往下看</a:t>
            </a:r>
            <a:endParaRPr lang="zh-CN" altLang="en-US" sz="20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662170" y="2390140"/>
            <a:ext cx="440499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52400" indent="-152400"/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2800" b="1" baseline="30000">
                <a:solidFill>
                  <a:srgbClr val="FF0000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π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6=24π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7974965" y="1313815"/>
            <a:ext cx="36258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</a:t>
            </a:r>
            <a:endParaRPr 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15" grpId="0"/>
      <p:bldP spid="1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6" name="文本框 115"/>
          <p:cNvSpPr txBox="1"/>
          <p:nvPr/>
        </p:nvSpPr>
        <p:spPr>
          <a:xfrm>
            <a:off x="99695" y="797560"/>
            <a:ext cx="8989695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52400" indent="-152400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、一个三角形的三个角中，最小角是47°，这个三角形是（   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A.锐角三角形   B.直角三角形   C.钝角三角形   D.以上三种都有可能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180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－（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47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47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=86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°＜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90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°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46175" y="1241425"/>
            <a:ext cx="36258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</a:t>
            </a:r>
            <a:endParaRPr 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6" name="文本框 115"/>
          <p:cNvSpPr txBox="1"/>
          <p:nvPr/>
        </p:nvSpPr>
        <p:spPr>
          <a:xfrm>
            <a:off x="99695" y="797560"/>
            <a:ext cx="8989695" cy="25253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52400" indent="-152400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某工程原计划10小时完成的工作，8小时就全部完成了，他的工作效率比原计划提高了(   ).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152400" indent="-152400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A.20%   B.25%   C.30%   D.40%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效率比是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8:10=4:5</a:t>
            </a:r>
            <a:endParaRPr lang="en-US" altLang="zh-CN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－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）÷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4=25%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endParaRPr lang="zh-CN" altLang="en-US" sz="2800" b="1" baseline="30000">
              <a:solidFill>
                <a:schemeClr val="tx1"/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988685" y="1231900"/>
            <a:ext cx="36258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6" name="文本框 115"/>
          <p:cNvSpPr txBox="1"/>
          <p:nvPr/>
        </p:nvSpPr>
        <p:spPr>
          <a:xfrm>
            <a:off x="99695" y="797560"/>
            <a:ext cx="898969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52400" indent="-152400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不面五个数中，最接近1的是(    )。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A.8/7   B.8/9   C.6/5   D.11/10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与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的差越小越接近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endParaRPr lang="en-US" altLang="zh-CN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520055" y="797560"/>
            <a:ext cx="36258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</a:t>
            </a:r>
            <a:endParaRPr 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6" name="文本框 115"/>
          <p:cNvSpPr txBox="1"/>
          <p:nvPr/>
        </p:nvSpPr>
        <p:spPr>
          <a:xfrm>
            <a:off x="99695" y="797560"/>
            <a:ext cx="8989695" cy="18148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52400" indent="-152400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6.下面的比中，能      与组成比例的是（    ）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A. 2:4   B. 7:5   C.7:10   D.10:7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152400" indent="-152400"/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表示两个比相等的式子叫比例。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281680" y="692785"/>
          <a:ext cx="51879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316865" imgH="393700" progId="Equation.KSEE3">
                  <p:embed/>
                </p:oleObj>
              </mc:Choice>
              <mc:Fallback>
                <p:oleObj name="" r:id="rId1" imgW="316865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81680" y="692785"/>
                        <a:ext cx="518795" cy="644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7177405" y="753745"/>
            <a:ext cx="36258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endParaRPr 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6" name="文本框 115"/>
          <p:cNvSpPr txBox="1"/>
          <p:nvPr/>
        </p:nvSpPr>
        <p:spPr>
          <a:xfrm>
            <a:off x="99695" y="797560"/>
            <a:ext cx="8989695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52400" indent="-152400"/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7、用5克和30克砝码各一个，称出100克盐。最少称(   )次。</a:t>
            </a:r>
            <a:endParaRPr lang="en-US" altLang="zh-CN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A. 2   B.3   C. 4   D.5</a:t>
            </a:r>
            <a:endParaRPr lang="en-US" altLang="zh-CN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30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5=35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克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30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35=65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克 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65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35=100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克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479155" y="797560"/>
            <a:ext cx="36258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</a:t>
            </a:r>
            <a:endParaRPr 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6" name="文本框 115"/>
          <p:cNvSpPr txBox="1"/>
          <p:nvPr/>
        </p:nvSpPr>
        <p:spPr>
          <a:xfrm>
            <a:off x="99695" y="797560"/>
            <a:ext cx="8989695" cy="31076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52400" indent="-152400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8.小明把1000元按年利率2.25%存入银行，两年后计算他繳纳20%利息税后的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实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得利息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，列式应是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   ）</a:t>
            </a:r>
            <a:endParaRPr lang="en-US" altLang="zh-CN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A. 1000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2.25%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(1-20%)+1000 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152400" indent="-152400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B. [1000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2.25%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(1-20%)+1000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   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152400" indent="-152400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C. 1000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2.25%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(1-20% )</a:t>
            </a:r>
            <a:endParaRPr lang="en-US" altLang="zh-CN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D.1000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2.25%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20%</a:t>
            </a:r>
            <a:endParaRPr lang="en-US" altLang="zh-CN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52400" indent="-152400"/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实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得利息=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全部利息×（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－利息税率）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047865" y="1217930"/>
            <a:ext cx="36258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endParaRPr 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heme/theme1.xml><?xml version="1.0" encoding="utf-8"?>
<a:theme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1993</Words>
  <Application>WPS 演示</Application>
  <PresentationFormat>全屏显示</PresentationFormat>
  <Paragraphs>184</Paragraphs>
  <Slides>23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16</vt:i4>
      </vt:variant>
      <vt:variant>
        <vt:lpstr>幻灯片标题</vt:lpstr>
      </vt:variant>
      <vt:variant>
        <vt:i4>23</vt:i4>
      </vt:variant>
    </vt:vector>
  </HeadingPairs>
  <TitlesOfParts>
    <vt:vector size="47" baseType="lpstr">
      <vt:lpstr>Arial</vt:lpstr>
      <vt:lpstr>宋体</vt:lpstr>
      <vt:lpstr>Wingdings</vt:lpstr>
      <vt:lpstr>微软雅黑</vt:lpstr>
      <vt:lpstr>Calibri</vt:lpstr>
      <vt:lpstr>Arial Unicode MS</vt:lpstr>
      <vt:lpstr>方正中雅宋简</vt:lpstr>
      <vt:lpstr>自定义设计方案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creator>user</dc:creator>
  <cp:lastModifiedBy>偏执</cp:lastModifiedBy>
  <cp:revision>176</cp:revision>
  <dcterms:created xsi:type="dcterms:W3CDTF">2020-02-07T09:42:00Z</dcterms:created>
  <dcterms:modified xsi:type="dcterms:W3CDTF">2026-03-22T02:18:51Z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E70026C7B6DC4D83A9B51A15B82D4FDC_13</vt:lpwstr>
  </property>
</Properties>
</file>