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fonts/font5.fntdata" ContentType="application/x-fontdata"/>
  <Override PartName="/ppt/fonts/font6.fntdata" ContentType="application/x-fontdata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6"/>
  </p:notesMasterIdLst>
  <p:sldIdLst>
    <p:sldId id="339" r:id="rId3"/>
    <p:sldId id="397" r:id="rId4"/>
    <p:sldId id="398" r:id="rId5"/>
    <p:sldId id="399" r:id="rId6"/>
    <p:sldId id="400" r:id="rId7"/>
    <p:sldId id="401" r:id="rId8"/>
    <p:sldId id="402" r:id="rId9"/>
    <p:sldId id="404" r:id="rId10"/>
    <p:sldId id="405" r:id="rId11"/>
    <p:sldId id="406" r:id="rId12"/>
    <p:sldId id="407" r:id="rId13"/>
    <p:sldId id="408" r:id="rId14"/>
    <p:sldId id="409" r:id="rId15"/>
  </p:sldIdLst>
  <p:sldSz cx="11879580" cy="6839585"/>
  <p:notesSz cx="6858000" cy="9144000"/>
  <p:embeddedFontLst>
    <p:embeddedFont>
      <p:font typeface="微软雅黑" panose="020B0503020204020204" charset="-122"/>
      <p:regular r:id="rId21"/>
    </p:embeddedFont>
    <p:embeddedFont>
      <p:font typeface="Calibri" panose="020F0502020204030204" charset="0"/>
      <p:regular r:id="rId22"/>
      <p:bold r:id="rId23"/>
      <p:italic r:id="rId24"/>
      <p:boldItalic r:id="rId25"/>
    </p:embeddedFont>
    <p:embeddedFont>
      <p:font typeface="方正中雅宋简" panose="02000000000000000000" charset="-122"/>
      <p:regular r:id="rId26"/>
    </p:embeddedFont>
  </p:embeddedFontLst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用户" initials="W用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6" Type="http://schemas.openxmlformats.org/officeDocument/2006/relationships/font" Target="fonts/font6.fntdata"/><Relationship Id="rId25" Type="http://schemas.openxmlformats.org/officeDocument/2006/relationships/font" Target="fonts/font5.fntdata"/><Relationship Id="rId24" Type="http://schemas.openxmlformats.org/officeDocument/2006/relationships/font" Target="fonts/font4.fntdata"/><Relationship Id="rId23" Type="http://schemas.openxmlformats.org/officeDocument/2006/relationships/font" Target="fonts/font3.fntdata"/><Relationship Id="rId22" Type="http://schemas.openxmlformats.org/officeDocument/2006/relationships/font" Target="fonts/font2.fntdata"/><Relationship Id="rId21" Type="http://schemas.openxmlformats.org/officeDocument/2006/relationships/font" Target="fonts/font1.fntdata"/><Relationship Id="rId20" Type="http://schemas.openxmlformats.org/officeDocument/2006/relationships/commentAuthors" Target="commentAuthors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notesMaster" Target="notesMasters/notesMaster1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4" Type="http://schemas.openxmlformats.org/officeDocument/2006/relationships/image" Target="../media/image4.wmf"/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5" Type="http://schemas.openxmlformats.org/officeDocument/2006/relationships/image" Target="../media/image16.wmf"/><Relationship Id="rId4" Type="http://schemas.openxmlformats.org/officeDocument/2006/relationships/image" Target="../media/image15.wmf"/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748966" y="1143000"/>
            <a:ext cx="5360068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176B6-B58E-4D05-9365-AC6AD3765B48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9B4F5-746D-4D5E-98D1-E19854A8DD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176B6-B58E-4D05-9365-AC6AD3765B48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9B4F5-746D-4D5E-98D1-E19854A8DD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D7F0FC"/>
            </a:gs>
            <a:gs pos="52000">
              <a:srgbClr val="FFEFDE"/>
            </a:gs>
            <a:gs pos="100000">
              <a:srgbClr val="FFDCF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592831" y="606803"/>
            <a:ext cx="10688491" cy="646299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5"/>
            </p:custDataLst>
          </p:nvPr>
        </p:nvSpPr>
        <p:spPr>
          <a:xfrm>
            <a:off x="592831" y="1511622"/>
            <a:ext cx="10688491" cy="4724448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6"/>
            </p:custDataLst>
          </p:nvPr>
        </p:nvSpPr>
        <p:spPr>
          <a:xfrm>
            <a:off x="596339" y="6297827"/>
            <a:ext cx="2630905" cy="3159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995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7"/>
            </p:custDataLst>
          </p:nvPr>
        </p:nvSpPr>
        <p:spPr>
          <a:xfrm>
            <a:off x="4010669" y="6297827"/>
            <a:ext cx="3858661" cy="3159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995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8"/>
            </p:custDataLst>
          </p:nvPr>
        </p:nvSpPr>
        <p:spPr>
          <a:xfrm>
            <a:off x="8650417" y="6297827"/>
            <a:ext cx="2630905" cy="3159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995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9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1860" rtl="0" eaLnBrk="1" fontAlgn="auto" latinLnBrk="0" hangingPunct="1">
        <a:lnSpc>
          <a:spcPct val="100000"/>
        </a:lnSpc>
        <a:spcBef>
          <a:spcPct val="0"/>
        </a:spcBef>
        <a:buNone/>
        <a:defRPr sz="359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227965" indent="-227965" algn="l" defTabSz="91186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595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683895" indent="-227965" algn="l" defTabSz="91186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5280" algn="l"/>
        </a:tabLst>
        <a:defRPr sz="1595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1139825" indent="-227965" algn="l" defTabSz="91186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595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1595755" indent="-227965" algn="l" defTabSz="91186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595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2051685" indent="-227965" algn="l" defTabSz="91186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595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2508250" indent="-227965" algn="l" defTabSz="91186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6pPr>
      <a:lvl7pPr marL="2964180" indent="-227965" algn="l" defTabSz="91186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7pPr>
      <a:lvl8pPr marL="3420110" indent="-227965" algn="l" defTabSz="91186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8pPr>
      <a:lvl9pPr marL="3876040" indent="-227965" algn="l" defTabSz="91186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186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1pPr>
      <a:lvl2pPr marL="455930" algn="l" defTabSz="91186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2pPr>
      <a:lvl3pPr marL="911860" algn="l" defTabSz="91186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3pPr>
      <a:lvl4pPr marL="1367790" algn="l" defTabSz="91186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4pPr>
      <a:lvl5pPr marL="1823720" algn="l" defTabSz="91186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5pPr>
      <a:lvl6pPr marL="2280285" algn="l" defTabSz="91186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6pPr>
      <a:lvl7pPr marL="2736215" algn="l" defTabSz="91186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7pPr>
      <a:lvl8pPr marL="3192145" algn="l" defTabSz="91186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8pPr>
      <a:lvl9pPr marL="3648075" algn="l" defTabSz="91186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7.bin"/><Relationship Id="rId8" Type="http://schemas.openxmlformats.org/officeDocument/2006/relationships/image" Target="../media/image15.wmf"/><Relationship Id="rId7" Type="http://schemas.openxmlformats.org/officeDocument/2006/relationships/oleObject" Target="../embeddings/oleObject16.bin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3.wmf"/><Relationship Id="rId3" Type="http://schemas.openxmlformats.org/officeDocument/2006/relationships/oleObject" Target="../embeddings/oleObject14.bin"/><Relationship Id="rId2" Type="http://schemas.openxmlformats.org/officeDocument/2006/relationships/image" Target="../media/image12.wmf"/><Relationship Id="rId12" Type="http://schemas.openxmlformats.org/officeDocument/2006/relationships/vmlDrawing" Target="../drawings/vmlDrawing5.vml"/><Relationship Id="rId11" Type="http://schemas.openxmlformats.org/officeDocument/2006/relationships/slideLayout" Target="../slideLayouts/slideLayout1.xml"/><Relationship Id="rId10" Type="http://schemas.openxmlformats.org/officeDocument/2006/relationships/image" Target="../media/image16.wmf"/><Relationship Id="rId1" Type="http://schemas.openxmlformats.org/officeDocument/2006/relationships/oleObject" Target="../embeddings/oleObject13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image" Target="../media/image4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1.wmf"/><Relationship Id="rId10" Type="http://schemas.openxmlformats.org/officeDocument/2006/relationships/vmlDrawing" Target="../drawings/vmlDrawing1.vml"/><Relationship Id="rId1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2.v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6.wmf"/><Relationship Id="rId3" Type="http://schemas.openxmlformats.org/officeDocument/2006/relationships/oleObject" Target="../embeddings/oleObject6.bin"/><Relationship Id="rId2" Type="http://schemas.openxmlformats.org/officeDocument/2006/relationships/image" Target="../media/image5.wmf"/><Relationship Id="rId1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3.vml"/><Relationship Id="rId8" Type="http://schemas.openxmlformats.org/officeDocument/2006/relationships/slideLayout" Target="../slideLayouts/slideLayout1.xml"/><Relationship Id="rId7" Type="http://schemas.openxmlformats.org/officeDocument/2006/relationships/image" Target="../media/image9.wmf"/><Relationship Id="rId6" Type="http://schemas.openxmlformats.org/officeDocument/2006/relationships/oleObject" Target="../embeddings/oleObject10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9.bin"/><Relationship Id="rId3" Type="http://schemas.openxmlformats.org/officeDocument/2006/relationships/oleObject" Target="../embeddings/oleObject8.bin"/><Relationship Id="rId2" Type="http://schemas.openxmlformats.org/officeDocument/2006/relationships/image" Target="../media/image7.wmf"/><Relationship Id="rId1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4.v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11.wmf"/><Relationship Id="rId3" Type="http://schemas.openxmlformats.org/officeDocument/2006/relationships/oleObject" Target="../embeddings/oleObject12.bin"/><Relationship Id="rId2" Type="http://schemas.openxmlformats.org/officeDocument/2006/relationships/image" Target="../media/image10.wmf"/><Relationship Id="rId1" Type="http://schemas.openxmlformats.org/officeDocument/2006/relationships/oleObject" Target="../embeddings/oleObject1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779520" y="2339975"/>
            <a:ext cx="4585970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dist"/>
            <a:r>
              <a:rPr lang="zh-CN" altLang="en-US" sz="9600">
                <a:gradFill>
                  <a:gsLst>
                    <a:gs pos="50000">
                      <a:srgbClr val="3474CB"/>
                    </a:gs>
                    <a:gs pos="0">
                      <a:srgbClr val="03BEC1"/>
                    </a:gs>
                    <a:gs pos="100000">
                      <a:srgbClr val="8E52DF"/>
                    </a:gs>
                  </a:gsLst>
                  <a:lin ang="5400000" scaled="0"/>
                </a:gradFill>
                <a:latin typeface="方正中雅宋简" panose="02000000000000000000" charset="-122"/>
                <a:ea typeface="方正中雅宋简" panose="02000000000000000000" charset="-122"/>
              </a:rPr>
              <a:t>数学题</a:t>
            </a:r>
            <a:endParaRPr lang="zh-CN" altLang="en-US" sz="9600">
              <a:gradFill>
                <a:gsLst>
                  <a:gs pos="50000">
                    <a:srgbClr val="3474CB"/>
                  </a:gs>
                  <a:gs pos="0">
                    <a:srgbClr val="03BEC1"/>
                  </a:gs>
                  <a:gs pos="100000">
                    <a:srgbClr val="8E52DF"/>
                  </a:gs>
                </a:gsLst>
                <a:lin ang="5400000" scaled="0"/>
              </a:gradFill>
              <a:latin typeface="方正中雅宋简" panose="02000000000000000000" charset="-122"/>
              <a:ea typeface="方正中雅宋简" panose="02000000000000000000" charset="-122"/>
            </a:endParaRPr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127046" y="946530"/>
            <a:ext cx="11626314" cy="28898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64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3、应用</a:t>
            </a:r>
            <a:endParaRPr sz="3640" b="1" dirty="0" smtClean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r>
              <a:rPr lang="en-US" sz="364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A</a:t>
            </a:r>
            <a:r>
              <a:rPr lang="zh-CN" altLang="en-US" sz="364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车</a:t>
            </a:r>
            <a:r>
              <a:rPr sz="364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和B车同时从甲、乙</a:t>
            </a:r>
            <a:r>
              <a:rPr lang="zh-CN" sz="364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两</a:t>
            </a:r>
            <a:r>
              <a:rPr sz="364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地相</a:t>
            </a:r>
            <a:r>
              <a:rPr lang="zh-CN" sz="364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向开</a:t>
            </a:r>
            <a:r>
              <a:rPr sz="364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出，经过5小时相遇. 然后，它</a:t>
            </a:r>
            <a:r>
              <a:rPr lang="zh-CN" sz="364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们又</a:t>
            </a:r>
            <a:r>
              <a:rPr sz="364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各自</a:t>
            </a:r>
            <a:r>
              <a:rPr lang="zh-CN" sz="364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按原速原方向</a:t>
            </a:r>
            <a:r>
              <a:rPr sz="364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继续行驶3小时，这时A车离乙地还有135千米，B车</a:t>
            </a:r>
            <a:r>
              <a:rPr lang="zh-CN" sz="364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离甲地还有</a:t>
            </a:r>
            <a:r>
              <a:rPr lang="en-US" altLang="zh-CN" sz="364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165</a:t>
            </a:r>
            <a:r>
              <a:rPr sz="364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千米。甲、乙两地相距多少千米?</a:t>
            </a:r>
            <a:endParaRPr lang="en-US" altLang="zh-CN" sz="3640" b="1" dirty="0" smtClean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cxnSp>
        <p:nvCxnSpPr>
          <p:cNvPr id="4" name="直接连接符 3"/>
          <p:cNvCxnSpPr/>
          <p:nvPr/>
        </p:nvCxnSpPr>
        <p:spPr>
          <a:xfrm>
            <a:off x="9138202" y="2053641"/>
            <a:ext cx="2615158" cy="6269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/>
        </p:nvCxnSpPr>
        <p:spPr>
          <a:xfrm flipV="1">
            <a:off x="2669606" y="2671544"/>
            <a:ext cx="7946944" cy="544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514782" y="3222624"/>
            <a:ext cx="10008546" cy="99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>
            <a:off x="590679" y="4030271"/>
            <a:ext cx="9027656" cy="6508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135+165</a:t>
            </a:r>
            <a:r>
              <a:rPr lang="zh-CN" alt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）÷（</a:t>
            </a:r>
            <a:r>
              <a:rPr lang="en-US" altLang="zh-CN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5-3</a:t>
            </a:r>
            <a:r>
              <a:rPr lang="zh-CN" alt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lang="en-US" altLang="zh-CN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</a:t>
            </a:r>
            <a:r>
              <a:rPr 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150</a:t>
            </a:r>
            <a:r>
              <a:rPr lang="zh-CN" alt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（千米）               </a:t>
            </a:r>
            <a:r>
              <a:rPr lang="en-US" altLang="zh-CN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64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755673" y="4708397"/>
            <a:ext cx="4853303" cy="6508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150</a:t>
            </a:r>
            <a:r>
              <a:rPr lang="zh-CN" alt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5=</a:t>
            </a:r>
            <a:r>
              <a:rPr 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750</a:t>
            </a:r>
            <a:r>
              <a:rPr lang="zh-CN" alt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（千米）               </a:t>
            </a:r>
            <a:r>
              <a:rPr lang="en-US" altLang="zh-CN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64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988315" y="5471495"/>
            <a:ext cx="7324091" cy="6508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</a:t>
            </a:r>
            <a:r>
              <a:rPr sz="364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甲、乙两地相距</a:t>
            </a:r>
            <a:r>
              <a:rPr lang="en-US" sz="364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750</a:t>
            </a:r>
            <a:r>
              <a:rPr sz="364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千米</a:t>
            </a:r>
            <a:r>
              <a:rPr lang="zh-CN" sz="364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r>
              <a:rPr lang="zh-CN" alt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  </a:t>
            </a:r>
            <a:r>
              <a:rPr lang="en-US" altLang="zh-CN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64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72887" y="974579"/>
            <a:ext cx="11506693" cy="14351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12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lang="zh-CN" altLang="en-US" sz="312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、请观察下图，想一想阴影部分的面积怎样计算简单，请说明。并计算阴影部分的面积。（单位：厘米）</a:t>
            </a:r>
            <a:endParaRPr lang="zh-CN" altLang="en-US" sz="312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025439" y="3432992"/>
            <a:ext cx="5533904" cy="6508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4+7</a:t>
            </a:r>
            <a:r>
              <a:rPr lang="zh-CN" alt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）×</a:t>
            </a:r>
            <a:r>
              <a:rPr lang="en-US" altLang="zh-CN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2=22</a:t>
            </a:r>
            <a:r>
              <a:rPr lang="zh-CN" alt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（厘米）               </a:t>
            </a:r>
            <a:r>
              <a:rPr lang="en-US" altLang="zh-CN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64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8368504" y="3447842"/>
            <a:ext cx="626153" cy="4826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70000"/>
              </a:lnSpc>
            </a:pPr>
            <a:r>
              <a:rPr lang="en-US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</a:t>
            </a:r>
            <a:r>
              <a:rPr lang="zh-CN" altLang="en-US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zh-CN" altLang="en-US" sz="364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9704132" y="4365209"/>
            <a:ext cx="593154" cy="4826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70000"/>
              </a:lnSpc>
            </a:pPr>
            <a:r>
              <a:rPr lang="en-US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7</a:t>
            </a:r>
            <a:endParaRPr lang="en-US" sz="364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0355859" y="2435602"/>
            <a:ext cx="565105" cy="4826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70000"/>
              </a:lnSpc>
            </a:pPr>
            <a:r>
              <a:rPr lang="en-US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</a:t>
            </a:r>
            <a:r>
              <a:rPr lang="zh-CN" altLang="en-US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zh-CN" altLang="en-US" sz="364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3" name="饼形 2"/>
          <p:cNvSpPr/>
          <p:nvPr/>
        </p:nvSpPr>
        <p:spPr>
          <a:xfrm>
            <a:off x="9115103" y="2066840"/>
            <a:ext cx="2271145" cy="2271145"/>
          </a:xfrm>
          <a:prstGeom prst="pie">
            <a:avLst>
              <a:gd name="adj1" fmla="val 10752303"/>
              <a:gd name="adj2" fmla="val 16200000"/>
            </a:avLst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755">
              <a:solidFill>
                <a:schemeClr val="tx1"/>
              </a:solidFill>
            </a:endParaRPr>
          </a:p>
        </p:txBody>
      </p:sp>
      <p:sp>
        <p:nvSpPr>
          <p:cNvPr id="5" name="任意多边形 4"/>
          <p:cNvSpPr/>
          <p:nvPr/>
        </p:nvSpPr>
        <p:spPr>
          <a:xfrm rot="5400000">
            <a:off x="9555637" y="2770540"/>
            <a:ext cx="1150009" cy="2008804"/>
          </a:xfrm>
          <a:custGeom>
            <a:avLst/>
            <a:gdLst>
              <a:gd name="connsiteX0" fmla="*/ 0 w 1394"/>
              <a:gd name="connsiteY0" fmla="*/ 1074 h 2435"/>
              <a:gd name="connsiteX1" fmla="*/ 1394 w 1394"/>
              <a:gd name="connsiteY1" fmla="*/ 0 h 2435"/>
              <a:gd name="connsiteX2" fmla="*/ 1379 w 1394"/>
              <a:gd name="connsiteY2" fmla="*/ 2435 h 2435"/>
              <a:gd name="connsiteX3" fmla="*/ 0 w 1394"/>
              <a:gd name="connsiteY3" fmla="*/ 2435 h 2435"/>
              <a:gd name="connsiteX4" fmla="*/ 0 w 1394"/>
              <a:gd name="connsiteY4" fmla="*/ 1074 h 2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4" h="2435">
                <a:moveTo>
                  <a:pt x="0" y="1074"/>
                </a:moveTo>
                <a:lnTo>
                  <a:pt x="1394" y="0"/>
                </a:lnTo>
                <a:lnTo>
                  <a:pt x="1379" y="2435"/>
                </a:lnTo>
                <a:lnTo>
                  <a:pt x="0" y="2435"/>
                </a:lnTo>
                <a:lnTo>
                  <a:pt x="0" y="1074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755"/>
          </a:p>
        </p:txBody>
      </p:sp>
      <p:sp>
        <p:nvSpPr>
          <p:cNvPr id="6" name="任意多边形 5"/>
          <p:cNvSpPr/>
          <p:nvPr/>
        </p:nvSpPr>
        <p:spPr>
          <a:xfrm rot="10800000">
            <a:off x="9106028" y="3217675"/>
            <a:ext cx="598104" cy="1109586"/>
          </a:xfrm>
          <a:custGeom>
            <a:avLst/>
            <a:gdLst>
              <a:gd name="connsiteX0" fmla="*/ 0 w 725"/>
              <a:gd name="connsiteY0" fmla="*/ 1340 h 1345"/>
              <a:gd name="connsiteX1" fmla="*/ 725 w 725"/>
              <a:gd name="connsiteY1" fmla="*/ 0 h 1345"/>
              <a:gd name="connsiteX2" fmla="*/ 720 w 725"/>
              <a:gd name="connsiteY2" fmla="*/ 1345 h 1345"/>
              <a:gd name="connsiteX3" fmla="*/ 0 w 725"/>
              <a:gd name="connsiteY3" fmla="*/ 1340 h 1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5" h="1345">
                <a:moveTo>
                  <a:pt x="0" y="1340"/>
                </a:moveTo>
                <a:lnTo>
                  <a:pt x="725" y="0"/>
                </a:lnTo>
                <a:lnTo>
                  <a:pt x="720" y="1345"/>
                </a:lnTo>
                <a:lnTo>
                  <a:pt x="0" y="1340"/>
                </a:lnTo>
                <a:close/>
              </a:path>
            </a:pathLst>
          </a:custGeom>
          <a:pattFill prst="ltDnDiag">
            <a:fgClr>
              <a:srgbClr val="6096E6"/>
            </a:fgClr>
            <a:bgClr>
              <a:srgbClr val="FFFFFF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755"/>
          </a:p>
        </p:txBody>
      </p:sp>
      <p:sp>
        <p:nvSpPr>
          <p:cNvPr id="9" name="任意多边形 8"/>
          <p:cNvSpPr/>
          <p:nvPr/>
        </p:nvSpPr>
        <p:spPr>
          <a:xfrm rot="5400000">
            <a:off x="9568837" y="2781265"/>
            <a:ext cx="1147534" cy="1984880"/>
          </a:xfrm>
          <a:custGeom>
            <a:avLst/>
            <a:gdLst>
              <a:gd name="connsiteX0" fmla="*/ 0 w 1394"/>
              <a:gd name="connsiteY0" fmla="*/ 1074 h 2435"/>
              <a:gd name="connsiteX1" fmla="*/ 1394 w 1394"/>
              <a:gd name="connsiteY1" fmla="*/ 0 h 2435"/>
              <a:gd name="connsiteX2" fmla="*/ 1379 w 1394"/>
              <a:gd name="connsiteY2" fmla="*/ 2435 h 2435"/>
              <a:gd name="connsiteX3" fmla="*/ 0 w 1394"/>
              <a:gd name="connsiteY3" fmla="*/ 2435 h 2435"/>
              <a:gd name="connsiteX4" fmla="*/ 0 w 1394"/>
              <a:gd name="connsiteY4" fmla="*/ 1074 h 2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1" h="2406">
                <a:moveTo>
                  <a:pt x="1391" y="0"/>
                </a:moveTo>
                <a:lnTo>
                  <a:pt x="1376" y="2406"/>
                </a:lnTo>
                <a:lnTo>
                  <a:pt x="1375" y="2383"/>
                </a:lnTo>
                <a:cubicBezTo>
                  <a:pt x="1338" y="1655"/>
                  <a:pt x="737" y="1077"/>
                  <a:pt x="0" y="1077"/>
                </a:cubicBezTo>
                <a:lnTo>
                  <a:pt x="0" y="1077"/>
                </a:lnTo>
                <a:lnTo>
                  <a:pt x="0" y="1072"/>
                </a:lnTo>
                <a:lnTo>
                  <a:pt x="0" y="1072"/>
                </a:lnTo>
                <a:lnTo>
                  <a:pt x="1391" y="0"/>
                </a:lnTo>
                <a:close/>
              </a:path>
            </a:pathLst>
          </a:custGeom>
          <a:pattFill prst="ltDnDiag">
            <a:fgClr>
              <a:srgbClr val="6096E6"/>
            </a:fgClr>
            <a:bgClr>
              <a:srgbClr val="FFFFFF"/>
            </a:bgClr>
          </a:pattFill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 sz="1755"/>
          </a:p>
        </p:txBody>
      </p:sp>
      <p:sp>
        <p:nvSpPr>
          <p:cNvPr id="30" name="任意多边形 29"/>
          <p:cNvSpPr/>
          <p:nvPr/>
        </p:nvSpPr>
        <p:spPr>
          <a:xfrm rot="1620000">
            <a:off x="9305671" y="1856473"/>
            <a:ext cx="650077" cy="1527021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88" h="1851">
                <a:moveTo>
                  <a:pt x="752" y="0"/>
                </a:moveTo>
                <a:lnTo>
                  <a:pt x="788" y="71"/>
                </a:lnTo>
                <a:lnTo>
                  <a:pt x="788" y="1515"/>
                </a:lnTo>
                <a:lnTo>
                  <a:pt x="369" y="1736"/>
                </a:lnTo>
                <a:lnTo>
                  <a:pt x="160" y="1842"/>
                </a:lnTo>
                <a:lnTo>
                  <a:pt x="162" y="1845"/>
                </a:lnTo>
                <a:lnTo>
                  <a:pt x="150" y="1851"/>
                </a:lnTo>
                <a:lnTo>
                  <a:pt x="150" y="1851"/>
                </a:lnTo>
                <a:cubicBezTo>
                  <a:pt x="-195" y="1174"/>
                  <a:pt x="75" y="345"/>
                  <a:pt x="752" y="0"/>
                </a:cubicBezTo>
                <a:close/>
              </a:path>
            </a:pathLst>
          </a:custGeom>
          <a:pattFill prst="ltDnDiag">
            <a:fgClr>
              <a:srgbClr val="6096E6"/>
            </a:fgClr>
            <a:bgClr>
              <a:srgbClr val="FFFFFF"/>
            </a:bgClr>
          </a:pattFill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1755"/>
          </a:p>
        </p:txBody>
      </p:sp>
      <p:sp>
        <p:nvSpPr>
          <p:cNvPr id="17" name="L 形 16"/>
          <p:cNvSpPr/>
          <p:nvPr/>
        </p:nvSpPr>
        <p:spPr>
          <a:xfrm rot="5220000">
            <a:off x="9991222" y="2929760"/>
            <a:ext cx="281315" cy="248316"/>
          </a:xfrm>
          <a:prstGeom prst="corner">
            <a:avLst>
              <a:gd name="adj1" fmla="val 5865"/>
              <a:gd name="adj2" fmla="val 1026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755"/>
          </a:p>
        </p:txBody>
      </p:sp>
      <p:sp>
        <p:nvSpPr>
          <p:cNvPr id="25" name="L 形 24"/>
          <p:cNvSpPr/>
          <p:nvPr/>
        </p:nvSpPr>
        <p:spPr>
          <a:xfrm rot="16200000">
            <a:off x="9134077" y="3234174"/>
            <a:ext cx="281315" cy="248316"/>
          </a:xfrm>
          <a:prstGeom prst="corner">
            <a:avLst>
              <a:gd name="adj1" fmla="val 5865"/>
              <a:gd name="adj2" fmla="val 1026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755"/>
          </a:p>
        </p:txBody>
      </p:sp>
      <p:sp>
        <p:nvSpPr>
          <p:cNvPr id="27" name="任意多边形 26"/>
          <p:cNvSpPr/>
          <p:nvPr/>
        </p:nvSpPr>
        <p:spPr>
          <a:xfrm rot="1680000" flipH="1" flipV="1">
            <a:off x="9422817" y="3033706"/>
            <a:ext cx="650077" cy="1527021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88" h="1851">
                <a:moveTo>
                  <a:pt x="752" y="0"/>
                </a:moveTo>
                <a:lnTo>
                  <a:pt x="788" y="71"/>
                </a:lnTo>
                <a:lnTo>
                  <a:pt x="788" y="1515"/>
                </a:lnTo>
                <a:lnTo>
                  <a:pt x="369" y="1736"/>
                </a:lnTo>
                <a:lnTo>
                  <a:pt x="160" y="1842"/>
                </a:lnTo>
                <a:lnTo>
                  <a:pt x="162" y="1845"/>
                </a:lnTo>
                <a:lnTo>
                  <a:pt x="150" y="1851"/>
                </a:lnTo>
                <a:lnTo>
                  <a:pt x="150" y="1851"/>
                </a:lnTo>
                <a:cubicBezTo>
                  <a:pt x="-195" y="1174"/>
                  <a:pt x="75" y="345"/>
                  <a:pt x="752" y="0"/>
                </a:cubicBezTo>
                <a:close/>
              </a:path>
            </a:pathLst>
          </a:custGeom>
          <a:pattFill prst="ltDnDiag">
            <a:fgClr>
              <a:srgbClr val="6096E6"/>
            </a:fgClr>
            <a:bgClr>
              <a:srgbClr val="FFFFFF"/>
            </a:bgClr>
          </a:pattFill>
          <a:ln>
            <a:solidFill>
              <a:schemeClr val="tx2">
                <a:lumMod val="50000"/>
                <a:lumOff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1755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0" grpId="0" bldLvl="0" animBg="1"/>
      <p:bldP spid="27" grpId="0" bldLvl="0" animBg="1"/>
      <p:bldP spid="30" grpId="1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9" name="对象 8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037813" y="1314467"/>
          <a:ext cx="5627951" cy="9536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" r:id="rId1" imgW="1282700" imgH="393700" progId="Equation.KSEE3">
                  <p:embed/>
                </p:oleObj>
              </mc:Choice>
              <mc:Fallback>
                <p:oleObj name="" r:id="rId1" imgW="12827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37813" y="1314467"/>
                        <a:ext cx="5627951" cy="9536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988728" y="2268133"/>
          <a:ext cx="5402734" cy="9536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" name="" r:id="rId3" imgW="1231265" imgH="393700" progId="Equation.KSEE3">
                  <p:embed/>
                </p:oleObj>
              </mc:Choice>
              <mc:Fallback>
                <p:oleObj name="" r:id="rId3" imgW="1231265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88728" y="2268133"/>
                        <a:ext cx="5402734" cy="9536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037401" y="3290272"/>
          <a:ext cx="4346771" cy="9536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5" imgW="990600" imgH="393700" progId="Equation.KSEE3">
                  <p:embed/>
                </p:oleObj>
              </mc:Choice>
              <mc:Fallback>
                <p:oleObj name="" r:id="rId5" imgW="9906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37401" y="3290272"/>
                        <a:ext cx="4346771" cy="9536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037813" y="4243938"/>
          <a:ext cx="3232236" cy="9536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" name="" r:id="rId7" imgW="736600" imgH="393700" progId="Equation.KSEE3">
                  <p:embed/>
                </p:oleObj>
              </mc:Choice>
              <mc:Fallback>
                <p:oleObj name="" r:id="rId7" imgW="7366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37813" y="4243938"/>
                        <a:ext cx="3232236" cy="9536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037401" y="5369612"/>
          <a:ext cx="1672216" cy="4298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" name="" r:id="rId9" imgW="381000" imgH="177165" progId="Equation.KSEE3">
                  <p:embed/>
                </p:oleObj>
              </mc:Choice>
              <mc:Fallback>
                <p:oleObj name="" r:id="rId9" imgW="381000" imgH="177165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037401" y="5369612"/>
                        <a:ext cx="1672216" cy="4298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127046" y="946530"/>
            <a:ext cx="11626314" cy="34486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12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3、应用</a:t>
            </a:r>
            <a:endParaRPr sz="3120" b="1" dirty="0" smtClean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r>
              <a:rPr lang="en-US" sz="312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小明家去年参加了家庭财产保险。</a:t>
            </a:r>
            <a:r>
              <a:rPr lang="zh-CN" altLang="en-US" sz="312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保</a:t>
            </a:r>
            <a:r>
              <a:rPr lang="en-US" sz="312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险金额是20000元。每年的保险费率</a:t>
            </a:r>
            <a:r>
              <a:rPr lang="zh-CN" altLang="en-US" sz="312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是</a:t>
            </a:r>
            <a:r>
              <a:rPr lang="en-US" sz="312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0.3%。由于保险期间家中被盗，丢失了一部手机和一辆自行车。保险公司赔偿了3070元。已知手机的价</a:t>
            </a:r>
            <a:r>
              <a:rPr lang="zh-CN" altLang="en-US" sz="312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格</a:t>
            </a:r>
            <a:r>
              <a:rPr lang="en-US" sz="312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正好是自行车价格的8倍，如果要购买与原价格相同的手机</a:t>
            </a:r>
            <a:r>
              <a:rPr lang="zh-CN" altLang="en-US" sz="312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和自行车</a:t>
            </a:r>
            <a:r>
              <a:rPr lang="en-US" sz="312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。再加上</a:t>
            </a:r>
            <a:r>
              <a:rPr lang="zh-CN" altLang="en-US" sz="312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已</a:t>
            </a:r>
            <a:r>
              <a:rPr lang="en-US" sz="312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交的保险费，小明家比原来多花费410元。那手机和自行车原价各是多少？</a:t>
            </a:r>
            <a:endParaRPr lang="en-US" sz="3120" b="1" dirty="0" smtClean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cxnSp>
        <p:nvCxnSpPr>
          <p:cNvPr id="4" name="直接连接符 3"/>
          <p:cNvCxnSpPr/>
          <p:nvPr/>
        </p:nvCxnSpPr>
        <p:spPr>
          <a:xfrm>
            <a:off x="233467" y="2391054"/>
            <a:ext cx="336753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/>
        </p:nvCxnSpPr>
        <p:spPr>
          <a:xfrm flipV="1">
            <a:off x="6865407" y="1923295"/>
            <a:ext cx="4499391" cy="2722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>
            <a:off x="478483" y="4195265"/>
            <a:ext cx="4977874" cy="6508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20000</a:t>
            </a:r>
            <a:r>
              <a:rPr lang="zh-CN" alt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0.3%=60</a:t>
            </a:r>
            <a:r>
              <a:rPr lang="zh-CN" alt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（元）             </a:t>
            </a:r>
            <a:r>
              <a:rPr lang="en-US" altLang="zh-CN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64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78483" y="4763670"/>
            <a:ext cx="3996159" cy="6508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410-60</a:t>
            </a:r>
            <a:r>
              <a:rPr lang="en-US" altLang="zh-CN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</a:t>
            </a:r>
            <a:r>
              <a:rPr 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350</a:t>
            </a:r>
            <a:r>
              <a:rPr lang="zh-CN" alt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（元）               </a:t>
            </a:r>
            <a:r>
              <a:rPr lang="en-US" altLang="zh-CN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64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78483" y="6082798"/>
            <a:ext cx="7324091" cy="6508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</a:t>
            </a:r>
            <a:r>
              <a:rPr lang="zh-CN" sz="364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自行车</a:t>
            </a:r>
            <a:r>
              <a:rPr lang="en-US" altLang="zh-CN" sz="364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380</a:t>
            </a:r>
            <a:r>
              <a:rPr lang="zh-CN" altLang="en-US" sz="364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元，手机</a:t>
            </a:r>
            <a:r>
              <a:rPr lang="en-US" altLang="zh-CN" sz="364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3040</a:t>
            </a:r>
            <a:r>
              <a:rPr lang="zh-CN" altLang="en-US" sz="364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元</a:t>
            </a:r>
            <a:r>
              <a:rPr lang="zh-CN" sz="364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r>
              <a:rPr lang="zh-CN" alt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  </a:t>
            </a:r>
            <a:r>
              <a:rPr lang="en-US" altLang="zh-CN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64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cxnSp>
        <p:nvCxnSpPr>
          <p:cNvPr id="2" name="直接连接符 1"/>
          <p:cNvCxnSpPr/>
          <p:nvPr/>
        </p:nvCxnSpPr>
        <p:spPr>
          <a:xfrm>
            <a:off x="3453328" y="3853727"/>
            <a:ext cx="4496916" cy="3382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626153" y="5441796"/>
            <a:ext cx="2281044" cy="6508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3070+350</a:t>
            </a:r>
            <a:r>
              <a:rPr lang="zh-CN" alt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   </a:t>
            </a:r>
            <a:r>
              <a:rPr lang="en-US" altLang="zh-CN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64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27046" y="5441796"/>
            <a:ext cx="7623555" cy="6508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</a:t>
            </a:r>
            <a:r>
              <a:rPr lang="zh-CN" alt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）÷（</a:t>
            </a:r>
            <a:r>
              <a:rPr lang="en-US" altLang="zh-CN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8+1</a:t>
            </a:r>
            <a:r>
              <a:rPr lang="zh-CN" alt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lang="en-US" altLang="zh-CN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=380</a:t>
            </a:r>
            <a:r>
              <a:rPr lang="zh-CN" alt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（元）              </a:t>
            </a:r>
            <a:r>
              <a:rPr lang="en-US" altLang="zh-CN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64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772321" y="4195265"/>
            <a:ext cx="3996159" cy="6508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380</a:t>
            </a:r>
            <a:r>
              <a:rPr lang="zh-CN" alt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8=</a:t>
            </a:r>
            <a:r>
              <a:rPr 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3040</a:t>
            </a:r>
            <a:r>
              <a:rPr lang="zh-CN" alt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（元）               </a:t>
            </a:r>
            <a:r>
              <a:rPr lang="en-US" altLang="zh-CN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64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8" grpId="0"/>
      <p:bldP spid="9" grpId="0"/>
      <p:bldP spid="6" grpId="0"/>
      <p:bldP spid="7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81635" y="1161415"/>
            <a:ext cx="11330305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如下图，在长方形</a:t>
            </a:r>
            <a:r>
              <a:rPr 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ABCD</a:t>
            </a:r>
            <a:r>
              <a:rPr 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中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AB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长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厘米，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BC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长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15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厘米，四边形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EFGH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的面积是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9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平方厘米，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求</a:t>
            </a:r>
            <a:r>
              <a:rPr 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阴影部分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的面积和为（         ）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en-US" altLang="zh-CN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三角形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ADC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面积：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15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2=60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（平方厘米）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阴影部分面积：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60+9=69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（平方厘米）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答：阴影部分面积是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69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平方厘米。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7404100" y="2729865"/>
            <a:ext cx="3528060" cy="2087880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7118985" y="2331085"/>
            <a:ext cx="443230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 b="1"/>
              <a:t>A                                                   D</a:t>
            </a:r>
            <a:endParaRPr lang="en-US" altLang="zh-CN" sz="2000" b="1"/>
          </a:p>
        </p:txBody>
      </p:sp>
      <p:sp>
        <p:nvSpPr>
          <p:cNvPr id="5" name="文本框 4"/>
          <p:cNvSpPr txBox="1"/>
          <p:nvPr/>
        </p:nvSpPr>
        <p:spPr>
          <a:xfrm>
            <a:off x="7129145" y="4889500"/>
            <a:ext cx="463613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 b="1"/>
              <a:t>B                    F                             C</a:t>
            </a:r>
            <a:endParaRPr lang="en-US" altLang="zh-CN" sz="2000" b="1"/>
          </a:p>
        </p:txBody>
      </p:sp>
      <p:sp>
        <p:nvSpPr>
          <p:cNvPr id="6" name="任意多边形 5"/>
          <p:cNvSpPr/>
          <p:nvPr/>
        </p:nvSpPr>
        <p:spPr>
          <a:xfrm>
            <a:off x="7404100" y="2751455"/>
            <a:ext cx="3533775" cy="2066290"/>
          </a:xfrm>
          <a:custGeom>
            <a:avLst/>
            <a:gdLst>
              <a:gd name="connsiteX0" fmla="*/ 0 w 5565"/>
              <a:gd name="connsiteY0" fmla="*/ 3236 h 3254"/>
              <a:gd name="connsiteX1" fmla="*/ 2472 w 5565"/>
              <a:gd name="connsiteY1" fmla="*/ 1746 h 3254"/>
              <a:gd name="connsiteX2" fmla="*/ 5565 w 5565"/>
              <a:gd name="connsiteY2" fmla="*/ 0 h 3254"/>
              <a:gd name="connsiteX3" fmla="*/ 2240 w 5565"/>
              <a:gd name="connsiteY3" fmla="*/ 3254 h 3254"/>
              <a:gd name="connsiteX4" fmla="*/ 0 w 5565"/>
              <a:gd name="connsiteY4" fmla="*/ 3236 h 32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65" h="3254">
                <a:moveTo>
                  <a:pt x="0" y="3236"/>
                </a:moveTo>
                <a:lnTo>
                  <a:pt x="2472" y="1746"/>
                </a:lnTo>
                <a:lnTo>
                  <a:pt x="5565" y="0"/>
                </a:lnTo>
                <a:lnTo>
                  <a:pt x="2240" y="3254"/>
                </a:lnTo>
                <a:lnTo>
                  <a:pt x="0" y="3236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/>
              <a:t>v</a:t>
            </a:r>
            <a:endParaRPr lang="en-US" altLang="zh-CN"/>
          </a:p>
        </p:txBody>
      </p:sp>
      <p:sp>
        <p:nvSpPr>
          <p:cNvPr id="9" name="任意多边形 8"/>
          <p:cNvSpPr/>
          <p:nvPr/>
        </p:nvSpPr>
        <p:spPr>
          <a:xfrm>
            <a:off x="7404100" y="2742565"/>
            <a:ext cx="3556000" cy="2054860"/>
          </a:xfrm>
          <a:custGeom>
            <a:avLst/>
            <a:gdLst>
              <a:gd name="connsiteX0" fmla="*/ 2276 w 5600"/>
              <a:gd name="connsiteY0" fmla="*/ 3236 h 3236"/>
              <a:gd name="connsiteX1" fmla="*/ 0 w 5600"/>
              <a:gd name="connsiteY1" fmla="*/ 0 h 3236"/>
              <a:gd name="connsiteX2" fmla="*/ 5600 w 5600"/>
              <a:gd name="connsiteY2" fmla="*/ 3236 h 3236"/>
              <a:gd name="connsiteX3" fmla="*/ 2276 w 5600"/>
              <a:gd name="connsiteY3" fmla="*/ 3236 h 3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00" h="3236">
                <a:moveTo>
                  <a:pt x="2276" y="3236"/>
                </a:moveTo>
                <a:lnTo>
                  <a:pt x="0" y="0"/>
                </a:lnTo>
                <a:lnTo>
                  <a:pt x="5600" y="3236"/>
                </a:lnTo>
                <a:lnTo>
                  <a:pt x="2276" y="3236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8225155" y="3782695"/>
            <a:ext cx="48133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2000" b="1"/>
              <a:t>E                                               </a:t>
            </a:r>
            <a:endParaRPr lang="en-US" altLang="zh-CN" sz="2000" b="1"/>
          </a:p>
        </p:txBody>
      </p:sp>
      <p:sp>
        <p:nvSpPr>
          <p:cNvPr id="11" name="文本框 10"/>
          <p:cNvSpPr txBox="1"/>
          <p:nvPr/>
        </p:nvSpPr>
        <p:spPr>
          <a:xfrm>
            <a:off x="9483725" y="4076065"/>
            <a:ext cx="48133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2000" b="1"/>
              <a:t>G                                               </a:t>
            </a:r>
            <a:endParaRPr lang="en-US" altLang="zh-CN" sz="2000" b="1"/>
          </a:p>
        </p:txBody>
      </p:sp>
      <p:sp>
        <p:nvSpPr>
          <p:cNvPr id="12" name="文本框 11"/>
          <p:cNvSpPr txBox="1"/>
          <p:nvPr/>
        </p:nvSpPr>
        <p:spPr>
          <a:xfrm>
            <a:off x="8927465" y="3229610"/>
            <a:ext cx="48133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2000" b="1"/>
              <a:t>H                                               </a:t>
            </a:r>
            <a:endParaRPr lang="en-US" altLang="zh-CN" sz="2000" b="1"/>
          </a:p>
        </p:txBody>
      </p:sp>
      <p:sp>
        <p:nvSpPr>
          <p:cNvPr id="13" name="文本框 12"/>
          <p:cNvSpPr txBox="1"/>
          <p:nvPr/>
        </p:nvSpPr>
        <p:spPr>
          <a:xfrm>
            <a:off x="8761095" y="3926205"/>
            <a:ext cx="6477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/>
              <a:t>9</a:t>
            </a:r>
            <a:endParaRPr lang="en-US" altLang="zh-CN" sz="2400"/>
          </a:p>
        </p:txBody>
      </p:sp>
      <p:sp>
        <p:nvSpPr>
          <p:cNvPr id="14" name="任意多边形 13"/>
          <p:cNvSpPr/>
          <p:nvPr/>
        </p:nvSpPr>
        <p:spPr>
          <a:xfrm>
            <a:off x="7404100" y="2763520"/>
            <a:ext cx="1005205" cy="2054225"/>
          </a:xfrm>
          <a:custGeom>
            <a:avLst/>
            <a:gdLst>
              <a:gd name="connsiteX0" fmla="*/ 0 w 1583"/>
              <a:gd name="connsiteY0" fmla="*/ 3235 h 3235"/>
              <a:gd name="connsiteX1" fmla="*/ 0 w 1583"/>
              <a:gd name="connsiteY1" fmla="*/ 0 h 3235"/>
              <a:gd name="connsiteX2" fmla="*/ 1583 w 1583"/>
              <a:gd name="connsiteY2" fmla="*/ 2222 h 3235"/>
              <a:gd name="connsiteX3" fmla="*/ 0 w 1583"/>
              <a:gd name="connsiteY3" fmla="*/ 3235 h 3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83" h="3235">
                <a:moveTo>
                  <a:pt x="0" y="3235"/>
                </a:moveTo>
                <a:lnTo>
                  <a:pt x="0" y="0"/>
                </a:lnTo>
                <a:lnTo>
                  <a:pt x="1583" y="2222"/>
                </a:lnTo>
                <a:lnTo>
                  <a:pt x="0" y="3235"/>
                </a:lnTo>
                <a:close/>
              </a:path>
            </a:pathLst>
          </a:custGeom>
          <a:solidFill>
            <a:srgbClr val="FFFF00">
              <a:alpha val="49000"/>
            </a:srgb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5" name="任意多边形 14"/>
          <p:cNvSpPr/>
          <p:nvPr/>
        </p:nvSpPr>
        <p:spPr>
          <a:xfrm>
            <a:off x="7415530" y="2731135"/>
            <a:ext cx="3522345" cy="1016000"/>
          </a:xfrm>
          <a:custGeom>
            <a:avLst/>
            <a:gdLst>
              <a:gd name="connsiteX0" fmla="*/ 0 w 5547"/>
              <a:gd name="connsiteY0" fmla="*/ 18 h 1600"/>
              <a:gd name="connsiteX1" fmla="*/ 5547 w 5547"/>
              <a:gd name="connsiteY1" fmla="*/ 0 h 1600"/>
              <a:gd name="connsiteX2" fmla="*/ 2720 w 5547"/>
              <a:gd name="connsiteY2" fmla="*/ 1600 h 1600"/>
              <a:gd name="connsiteX3" fmla="*/ 0 w 5547"/>
              <a:gd name="connsiteY3" fmla="*/ 18 h 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47" h="1600">
                <a:moveTo>
                  <a:pt x="0" y="18"/>
                </a:moveTo>
                <a:lnTo>
                  <a:pt x="5547" y="0"/>
                </a:lnTo>
                <a:lnTo>
                  <a:pt x="2720" y="1600"/>
                </a:lnTo>
                <a:lnTo>
                  <a:pt x="0" y="18"/>
                </a:lnTo>
                <a:close/>
              </a:path>
            </a:pathLst>
          </a:custGeom>
          <a:solidFill>
            <a:srgbClr val="FFFF00">
              <a:alpha val="49000"/>
            </a:srgb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6" name="任意多边形 15"/>
          <p:cNvSpPr/>
          <p:nvPr/>
        </p:nvSpPr>
        <p:spPr>
          <a:xfrm>
            <a:off x="9639300" y="2731135"/>
            <a:ext cx="1287145" cy="2054860"/>
          </a:xfrm>
          <a:custGeom>
            <a:avLst/>
            <a:gdLst>
              <a:gd name="connsiteX0" fmla="*/ 0 w 2027"/>
              <a:gd name="connsiteY0" fmla="*/ 2027 h 3236"/>
              <a:gd name="connsiteX1" fmla="*/ 2027 w 2027"/>
              <a:gd name="connsiteY1" fmla="*/ 0 h 3236"/>
              <a:gd name="connsiteX2" fmla="*/ 2027 w 2027"/>
              <a:gd name="connsiteY2" fmla="*/ 3236 h 3236"/>
              <a:gd name="connsiteX3" fmla="*/ 0 w 2027"/>
              <a:gd name="connsiteY3" fmla="*/ 2027 h 3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7" h="3236">
                <a:moveTo>
                  <a:pt x="0" y="2027"/>
                </a:moveTo>
                <a:lnTo>
                  <a:pt x="2027" y="0"/>
                </a:lnTo>
                <a:lnTo>
                  <a:pt x="2027" y="3236"/>
                </a:lnTo>
                <a:lnTo>
                  <a:pt x="0" y="2027"/>
                </a:lnTo>
                <a:close/>
              </a:path>
            </a:pathLst>
          </a:custGeom>
          <a:solidFill>
            <a:srgbClr val="FFFF00">
              <a:alpha val="4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7" name="任意多边形 16"/>
          <p:cNvSpPr/>
          <p:nvPr/>
        </p:nvSpPr>
        <p:spPr>
          <a:xfrm>
            <a:off x="7404100" y="2742565"/>
            <a:ext cx="3510915" cy="2077085"/>
          </a:xfrm>
          <a:custGeom>
            <a:avLst/>
            <a:gdLst>
              <a:gd name="connsiteX0" fmla="*/ 0 w 5529"/>
              <a:gd name="connsiteY0" fmla="*/ 3271 h 3271"/>
              <a:gd name="connsiteX1" fmla="*/ 18 w 5529"/>
              <a:gd name="connsiteY1" fmla="*/ 18 h 3271"/>
              <a:gd name="connsiteX2" fmla="*/ 5529 w 5529"/>
              <a:gd name="connsiteY2" fmla="*/ 0 h 3271"/>
              <a:gd name="connsiteX3" fmla="*/ 2276 w 5529"/>
              <a:gd name="connsiteY3" fmla="*/ 3253 h 3271"/>
              <a:gd name="connsiteX4" fmla="*/ 0 w 5529"/>
              <a:gd name="connsiteY4" fmla="*/ 3271 h 3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29" h="3271">
                <a:moveTo>
                  <a:pt x="0" y="3271"/>
                </a:moveTo>
                <a:lnTo>
                  <a:pt x="18" y="18"/>
                </a:lnTo>
                <a:lnTo>
                  <a:pt x="5529" y="0"/>
                </a:lnTo>
                <a:lnTo>
                  <a:pt x="2276" y="3253"/>
                </a:lnTo>
                <a:lnTo>
                  <a:pt x="0" y="3271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18" name="直接连接符 17"/>
          <p:cNvCxnSpPr/>
          <p:nvPr/>
        </p:nvCxnSpPr>
        <p:spPr>
          <a:xfrm flipH="1">
            <a:off x="7404100" y="2746375"/>
            <a:ext cx="3510915" cy="2077085"/>
          </a:xfrm>
          <a:prstGeom prst="line">
            <a:avLst/>
          </a:prstGeom>
          <a:ln w="38100">
            <a:solidFill>
              <a:srgbClr val="0F0F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/>
          <p:cNvCxnSpPr>
            <a:stCxn id="17" idx="1"/>
            <a:endCxn id="17" idx="3"/>
          </p:cNvCxnSpPr>
          <p:nvPr/>
        </p:nvCxnSpPr>
        <p:spPr>
          <a:xfrm>
            <a:off x="7415530" y="2753995"/>
            <a:ext cx="1433830" cy="2054225"/>
          </a:xfrm>
          <a:prstGeom prst="line">
            <a:avLst/>
          </a:prstGeom>
          <a:ln w="38100">
            <a:solidFill>
              <a:srgbClr val="0F0F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任意多边形 19"/>
          <p:cNvSpPr/>
          <p:nvPr/>
        </p:nvSpPr>
        <p:spPr>
          <a:xfrm>
            <a:off x="8409305" y="2731770"/>
            <a:ext cx="2483485" cy="2087880"/>
          </a:xfrm>
          <a:custGeom>
            <a:avLst/>
            <a:gdLst>
              <a:gd name="connsiteX0" fmla="*/ 675 w 3911"/>
              <a:gd name="connsiteY0" fmla="*/ 3288 h 3288"/>
              <a:gd name="connsiteX1" fmla="*/ 0 w 3911"/>
              <a:gd name="connsiteY1" fmla="*/ 2328 h 3288"/>
              <a:gd name="connsiteX2" fmla="*/ 3911 w 3911"/>
              <a:gd name="connsiteY2" fmla="*/ 0 h 3288"/>
              <a:gd name="connsiteX3" fmla="*/ 675 w 3911"/>
              <a:gd name="connsiteY3" fmla="*/ 3288 h 3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11" h="3288">
                <a:moveTo>
                  <a:pt x="675" y="3288"/>
                </a:moveTo>
                <a:lnTo>
                  <a:pt x="0" y="2328"/>
                </a:lnTo>
                <a:lnTo>
                  <a:pt x="3911" y="0"/>
                </a:lnTo>
                <a:lnTo>
                  <a:pt x="675" y="3288"/>
                </a:lnTo>
                <a:close/>
              </a:path>
            </a:pathLst>
          </a:custGeom>
          <a:solidFill>
            <a:schemeClr val="accent3"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任意多边形 20"/>
          <p:cNvSpPr/>
          <p:nvPr/>
        </p:nvSpPr>
        <p:spPr>
          <a:xfrm>
            <a:off x="7393305" y="2742565"/>
            <a:ext cx="3544570" cy="2077085"/>
          </a:xfrm>
          <a:custGeom>
            <a:avLst/>
            <a:gdLst>
              <a:gd name="connsiteX0" fmla="*/ 0 w 5582"/>
              <a:gd name="connsiteY0" fmla="*/ 18 h 3271"/>
              <a:gd name="connsiteX1" fmla="*/ 5529 w 5582"/>
              <a:gd name="connsiteY1" fmla="*/ 0 h 3271"/>
              <a:gd name="connsiteX2" fmla="*/ 5582 w 5582"/>
              <a:gd name="connsiteY2" fmla="*/ 3271 h 3271"/>
              <a:gd name="connsiteX3" fmla="*/ 0 w 5582"/>
              <a:gd name="connsiteY3" fmla="*/ 18 h 3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82" h="3271">
                <a:moveTo>
                  <a:pt x="0" y="18"/>
                </a:moveTo>
                <a:lnTo>
                  <a:pt x="5529" y="0"/>
                </a:lnTo>
                <a:lnTo>
                  <a:pt x="5582" y="3271"/>
                </a:lnTo>
                <a:lnTo>
                  <a:pt x="0" y="18"/>
                </a:lnTo>
                <a:close/>
              </a:path>
            </a:pathLst>
          </a:custGeom>
          <a:noFill/>
          <a:ln w="57150">
            <a:solidFill>
              <a:srgbClr val="0F0FEF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2" name="任意多边形 21"/>
          <p:cNvSpPr/>
          <p:nvPr/>
        </p:nvSpPr>
        <p:spPr>
          <a:xfrm>
            <a:off x="8409305" y="3785235"/>
            <a:ext cx="1185545" cy="1038225"/>
          </a:xfrm>
          <a:custGeom>
            <a:avLst/>
            <a:gdLst>
              <a:gd name="connsiteX0" fmla="*/ 0 w 1867"/>
              <a:gd name="connsiteY0" fmla="*/ 658 h 1635"/>
              <a:gd name="connsiteX1" fmla="*/ 1138 w 1867"/>
              <a:gd name="connsiteY1" fmla="*/ 0 h 1635"/>
              <a:gd name="connsiteX2" fmla="*/ 1867 w 1867"/>
              <a:gd name="connsiteY2" fmla="*/ 409 h 1635"/>
              <a:gd name="connsiteX3" fmla="*/ 729 w 1867"/>
              <a:gd name="connsiteY3" fmla="*/ 1635 h 1635"/>
              <a:gd name="connsiteX4" fmla="*/ 0 w 1867"/>
              <a:gd name="connsiteY4" fmla="*/ 658 h 1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7" h="1635">
                <a:moveTo>
                  <a:pt x="0" y="658"/>
                </a:moveTo>
                <a:lnTo>
                  <a:pt x="1138" y="0"/>
                </a:lnTo>
                <a:lnTo>
                  <a:pt x="1867" y="409"/>
                </a:lnTo>
                <a:lnTo>
                  <a:pt x="729" y="1635"/>
                </a:lnTo>
                <a:lnTo>
                  <a:pt x="0" y="658"/>
                </a:lnTo>
                <a:close/>
              </a:path>
            </a:pathLst>
          </a:custGeom>
          <a:noFill/>
          <a:ln w="57150">
            <a:solidFill>
              <a:srgbClr val="D70CE4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1506220" y="2146300"/>
            <a:ext cx="105156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solidFill>
                  <a:srgbClr val="FF0000"/>
                </a:solidFill>
              </a:rPr>
              <a:t>69</a:t>
            </a:r>
            <a:endParaRPr lang="en-US" altLang="zh-CN" sz="32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35" presetClass="emph" presetSubtype="0" repeatCount="3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ldLvl="0" animBg="1"/>
      <p:bldP spid="17" grpId="1" animBg="1"/>
      <p:bldP spid="20" grpId="0" bldLvl="0" animBg="1"/>
      <p:bldP spid="20" grpId="1" bldLvl="0" animBg="1"/>
      <p:bldP spid="14" grpId="0" bldLvl="0" animBg="1"/>
      <p:bldP spid="14" grpId="1" animBg="1"/>
      <p:bldP spid="20" grpId="2" bldLvl="0" animBg="1"/>
      <p:bldP spid="14" grpId="2" bldLvl="0" animBg="1"/>
      <p:bldP spid="17" grpId="2" bldLvl="0" animBg="1"/>
      <p:bldP spid="21" grpId="0" bldLvl="0" animBg="1"/>
      <p:bldP spid="22" grpId="0" bldLvl="0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" name="对象 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998220" y="1155700"/>
          <a:ext cx="6669405" cy="1772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2387600" imgH="634365" progId="Equation.KSEE3">
                  <p:embed/>
                </p:oleObj>
              </mc:Choice>
              <mc:Fallback>
                <p:oleObj name="" r:id="rId1" imgW="2387600" imgH="634365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98220" y="1155700"/>
                        <a:ext cx="6669405" cy="1772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75945" y="2927985"/>
          <a:ext cx="5960745" cy="11004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" name="" r:id="rId3" imgW="2133600" imgH="393700" progId="Equation.KSEE3">
                  <p:embed/>
                </p:oleObj>
              </mc:Choice>
              <mc:Fallback>
                <p:oleObj name="" r:id="rId3" imgW="21336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5945" y="2927985"/>
                        <a:ext cx="5960745" cy="11004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对象 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62623" y="4184333"/>
          <a:ext cx="290957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" name="" r:id="rId5" imgW="1041400" imgH="177165" progId="Equation.KSEE3">
                  <p:embed/>
                </p:oleObj>
              </mc:Choice>
              <mc:Fallback>
                <p:oleObj name="" r:id="rId5" imgW="1041400" imgH="177165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62623" y="4184333"/>
                        <a:ext cx="2909570" cy="49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62940" y="5025073"/>
          <a:ext cx="885825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" name="" r:id="rId7" imgW="316865" imgH="177165" progId="Equation.KSEE3">
                  <p:embed/>
                </p:oleObj>
              </mc:Choice>
              <mc:Fallback>
                <p:oleObj name="" r:id="rId7" imgW="316865" imgH="177165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62940" y="5025073"/>
                        <a:ext cx="885825" cy="49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94615" y="874395"/>
            <a:ext cx="11330305" cy="55079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、应用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六年级三个班植树，任务分配是：甲班要植三个班总棵树的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40%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，乙、丙两班植树棵树的比是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4∶3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。当甲班植树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200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棵时，正好完成三个班植树总棵树的  。丙班应植树多少棵？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乙、丙总棵树：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700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×（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1-40%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=420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（棵）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4+3=7</a:t>
            </a:r>
            <a:endParaRPr lang="en-US" altLang="zh-CN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丙植树：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420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3=180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（棵）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 ：丙班应植树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180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棵。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528945" y="2183130"/>
          <a:ext cx="335280" cy="8661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" r:id="rId1" imgW="152400" imgH="393700" progId="Equation.KSEE3">
                  <p:embed/>
                </p:oleObj>
              </mc:Choice>
              <mc:Fallback>
                <p:oleObj name="" r:id="rId1" imgW="152400" imgH="3937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528945" y="2183130"/>
                        <a:ext cx="335280" cy="8661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55270" y="2963545"/>
          <a:ext cx="5683885" cy="9131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" r:id="rId3" imgW="2451100" imgH="393700" progId="Equation.KSEE3">
                  <p:embed/>
                </p:oleObj>
              </mc:Choice>
              <mc:Fallback>
                <p:oleObj name="" r:id="rId3" imgW="2451100" imgH="393700" progId="Equation.KSEE3">
                  <p:embed/>
                  <p:pic>
                    <p:nvPicPr>
                      <p:cNvPr id="0" name="图片 205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5270" y="2963545"/>
                        <a:ext cx="5683885" cy="9131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81635" y="1161415"/>
            <a:ext cx="11498580" cy="50158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、如图：边长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12cm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的正方形与直径为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16cm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的圆形部分重叠，若没有重叠的两空白部分的面积分别是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S</a:t>
            </a:r>
            <a:r>
              <a:rPr lang="en-US" altLang="zh-CN" sz="20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S</a:t>
            </a:r>
            <a:r>
              <a:rPr lang="en-US" altLang="zh-CN" sz="20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，则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S</a:t>
            </a:r>
            <a:r>
              <a:rPr lang="en-US" altLang="zh-CN" sz="20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-S</a:t>
            </a:r>
            <a:r>
              <a:rPr lang="en-US" altLang="zh-CN" sz="20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</a:t>
            </a:r>
            <a:endParaRPr lang="en-US" altLang="zh-CN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π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取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(16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²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3-12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12=48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cm²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en-US" altLang="zh-CN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cxnSp>
        <p:nvCxnSpPr>
          <p:cNvPr id="3" name="直接连接符 2"/>
          <p:cNvCxnSpPr/>
          <p:nvPr/>
        </p:nvCxnSpPr>
        <p:spPr>
          <a:xfrm>
            <a:off x="10376535" y="2257425"/>
            <a:ext cx="13544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任意多边形 3"/>
          <p:cNvSpPr/>
          <p:nvPr/>
        </p:nvSpPr>
        <p:spPr>
          <a:xfrm>
            <a:off x="7765415" y="3814602"/>
            <a:ext cx="1942412" cy="1943578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3059" h="3061">
                <a:moveTo>
                  <a:pt x="1511" y="0"/>
                </a:moveTo>
                <a:lnTo>
                  <a:pt x="1511" y="1610"/>
                </a:lnTo>
                <a:lnTo>
                  <a:pt x="3059" y="1610"/>
                </a:lnTo>
                <a:lnTo>
                  <a:pt x="3057" y="1648"/>
                </a:lnTo>
                <a:cubicBezTo>
                  <a:pt x="2996" y="2438"/>
                  <a:pt x="2336" y="3061"/>
                  <a:pt x="1531" y="3061"/>
                </a:cubicBezTo>
                <a:cubicBezTo>
                  <a:pt x="685" y="3061"/>
                  <a:pt x="0" y="2376"/>
                  <a:pt x="0" y="1530"/>
                </a:cubicBezTo>
                <a:cubicBezTo>
                  <a:pt x="0" y="698"/>
                  <a:pt x="664" y="21"/>
                  <a:pt x="1491" y="0"/>
                </a:cubicBezTo>
                <a:lnTo>
                  <a:pt x="1511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8571230" y="4956175"/>
            <a:ext cx="12915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S</a:t>
            </a:r>
            <a:r>
              <a:rPr lang="en-US" altLang="zh-CN" sz="20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endParaRPr lang="en-US" altLang="zh-CN" sz="20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7" name="任意多边形 6"/>
          <p:cNvSpPr/>
          <p:nvPr/>
        </p:nvSpPr>
        <p:spPr>
          <a:xfrm>
            <a:off x="8724900" y="3397250"/>
            <a:ext cx="1440000" cy="1440000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2268" h="2268">
                <a:moveTo>
                  <a:pt x="0" y="0"/>
                </a:moveTo>
                <a:lnTo>
                  <a:pt x="2268" y="0"/>
                </a:lnTo>
                <a:lnTo>
                  <a:pt x="2268" y="2268"/>
                </a:lnTo>
                <a:lnTo>
                  <a:pt x="1548" y="2268"/>
                </a:lnTo>
                <a:lnTo>
                  <a:pt x="1548" y="2266"/>
                </a:lnTo>
                <a:cubicBezTo>
                  <a:pt x="1549" y="2240"/>
                  <a:pt x="1550" y="2214"/>
                  <a:pt x="1550" y="2188"/>
                </a:cubicBezTo>
                <a:cubicBezTo>
                  <a:pt x="1550" y="1342"/>
                  <a:pt x="865" y="657"/>
                  <a:pt x="20" y="657"/>
                </a:cubicBezTo>
                <a:lnTo>
                  <a:pt x="0" y="657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1860" rtl="0" eaLnBrk="1" latinLnBrk="0" hangingPunct="1">
              <a:defRPr sz="179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5930" algn="l" defTabSz="911860" rtl="0" eaLnBrk="1" latinLnBrk="0" hangingPunct="1">
              <a:defRPr sz="179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1860" algn="l" defTabSz="911860" rtl="0" eaLnBrk="1" latinLnBrk="0" hangingPunct="1">
              <a:defRPr sz="179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67790" algn="l" defTabSz="911860" rtl="0" eaLnBrk="1" latinLnBrk="0" hangingPunct="1">
              <a:defRPr sz="179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3720" algn="l" defTabSz="911860" rtl="0" eaLnBrk="1" latinLnBrk="0" hangingPunct="1">
              <a:defRPr sz="179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0285" algn="l" defTabSz="911860" rtl="0" eaLnBrk="1" latinLnBrk="0" hangingPunct="1">
              <a:defRPr sz="179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36215" algn="l" defTabSz="911860" rtl="0" eaLnBrk="1" latinLnBrk="0" hangingPunct="1">
              <a:defRPr sz="179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2145" algn="l" defTabSz="911860" rtl="0" eaLnBrk="1" latinLnBrk="0" hangingPunct="1">
              <a:defRPr sz="179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48075" algn="l" defTabSz="911860" rtl="0" eaLnBrk="1" latinLnBrk="0" hangingPunct="1">
              <a:defRPr sz="179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8" name="任意多边形 7"/>
          <p:cNvSpPr/>
          <p:nvPr/>
        </p:nvSpPr>
        <p:spPr>
          <a:xfrm>
            <a:off x="8724900" y="3814445"/>
            <a:ext cx="984250" cy="1022805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1550" h="1611">
                <a:moveTo>
                  <a:pt x="20" y="0"/>
                </a:moveTo>
                <a:cubicBezTo>
                  <a:pt x="865" y="0"/>
                  <a:pt x="1550" y="685"/>
                  <a:pt x="1550" y="1531"/>
                </a:cubicBezTo>
                <a:cubicBezTo>
                  <a:pt x="1550" y="1557"/>
                  <a:pt x="1549" y="1583"/>
                  <a:pt x="1548" y="1609"/>
                </a:cubicBezTo>
                <a:lnTo>
                  <a:pt x="1548" y="1611"/>
                </a:lnTo>
                <a:lnTo>
                  <a:pt x="0" y="1611"/>
                </a:lnTo>
                <a:lnTo>
                  <a:pt x="0" y="0"/>
                </a:lnTo>
                <a:lnTo>
                  <a:pt x="20" y="0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1860" rtl="0" eaLnBrk="1" latinLnBrk="0" hangingPunct="1">
              <a:defRPr sz="179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5930" algn="l" defTabSz="911860" rtl="0" eaLnBrk="1" latinLnBrk="0" hangingPunct="1">
              <a:defRPr sz="179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1860" algn="l" defTabSz="911860" rtl="0" eaLnBrk="1" latinLnBrk="0" hangingPunct="1">
              <a:defRPr sz="179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67790" algn="l" defTabSz="911860" rtl="0" eaLnBrk="1" latinLnBrk="0" hangingPunct="1">
              <a:defRPr sz="179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3720" algn="l" defTabSz="911860" rtl="0" eaLnBrk="1" latinLnBrk="0" hangingPunct="1">
              <a:defRPr sz="179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0285" algn="l" defTabSz="911860" rtl="0" eaLnBrk="1" latinLnBrk="0" hangingPunct="1">
              <a:defRPr sz="179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36215" algn="l" defTabSz="911860" rtl="0" eaLnBrk="1" latinLnBrk="0" hangingPunct="1">
              <a:defRPr sz="179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2145" algn="l" defTabSz="911860" rtl="0" eaLnBrk="1" latinLnBrk="0" hangingPunct="1">
              <a:defRPr sz="179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48075" algn="l" defTabSz="911860" rtl="0" eaLnBrk="1" latinLnBrk="0" hangingPunct="1">
              <a:defRPr sz="179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9431655" y="3475990"/>
            <a:ext cx="12915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S</a:t>
            </a:r>
            <a:r>
              <a:rPr lang="en-US" altLang="zh-CN" sz="20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endParaRPr lang="en-US" altLang="zh-CN" sz="20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3059430" y="2774315"/>
            <a:ext cx="2252980" cy="0"/>
          </a:xfrm>
          <a:prstGeom prst="line">
            <a:avLst/>
          </a:prstGeom>
          <a:ln w="28575">
            <a:solidFill>
              <a:srgbClr val="FF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2277110" y="2409190"/>
            <a:ext cx="84899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圆</a:t>
            </a:r>
            <a:endParaRPr lang="zh-CN" altLang="en-US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2" name="直接连接符 11"/>
          <p:cNvCxnSpPr/>
          <p:nvPr/>
        </p:nvCxnSpPr>
        <p:spPr>
          <a:xfrm>
            <a:off x="3042920" y="3475355"/>
            <a:ext cx="2252980" cy="0"/>
          </a:xfrm>
          <a:prstGeom prst="line">
            <a:avLst/>
          </a:prstGeom>
          <a:ln w="28575">
            <a:solidFill>
              <a:srgbClr val="FF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1553845" y="3181985"/>
            <a:ext cx="12687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正方形</a:t>
            </a:r>
            <a:endParaRPr lang="zh-CN" altLang="en-US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4" name="直接连接符 13"/>
          <p:cNvCxnSpPr/>
          <p:nvPr/>
        </p:nvCxnSpPr>
        <p:spPr>
          <a:xfrm>
            <a:off x="5312410" y="2774315"/>
            <a:ext cx="2962275" cy="0"/>
          </a:xfrm>
          <a:prstGeom prst="line">
            <a:avLst/>
          </a:prstGeom>
          <a:ln w="38100">
            <a:solidFill>
              <a:schemeClr val="accent3">
                <a:lumMod val="75000"/>
              </a:schemeClr>
            </a:solidFill>
            <a:headEnd type="oval" w="med" len="med"/>
            <a:tailEnd type="oval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>
            <a:off x="5295900" y="3475355"/>
            <a:ext cx="206502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  <a:headEnd type="oval" w="med" len="med"/>
            <a:tailEnd type="oval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>
            <a:off x="7372985" y="2376170"/>
            <a:ext cx="0" cy="1449705"/>
          </a:xfrm>
          <a:prstGeom prst="line">
            <a:avLst/>
          </a:prstGeom>
          <a:ln w="28575">
            <a:solidFill>
              <a:srgbClr val="7030A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>
            <a:off x="10742930" y="1673860"/>
            <a:ext cx="105156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solidFill>
                  <a:srgbClr val="FF0000"/>
                </a:solidFill>
              </a:rPr>
              <a:t>48</a:t>
            </a:r>
            <a:endParaRPr lang="en-US" altLang="zh-CN" sz="32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81635" y="1161415"/>
            <a:ext cx="11498580" cy="20612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、简算（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14.7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0.78+14.7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1.02-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14.7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0.8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）÷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7.35</a:t>
            </a:r>
            <a:endParaRPr lang="en-US" altLang="zh-CN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=14.7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×（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0.78+1.02-0.8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）÷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7.35</a:t>
            </a:r>
            <a:endParaRPr lang="en-US" altLang="zh-CN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=14.7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7.35</a:t>
            </a:r>
            <a:endParaRPr lang="en-US" altLang="zh-CN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=2</a:t>
            </a:r>
            <a:endParaRPr lang="en-US" altLang="zh-CN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81635" y="1089660"/>
            <a:ext cx="11498580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、建筑工地储存了一批水泥，当用去这批水泥的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30%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以后，又运来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160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袋，这时比原来储存的水泥还多   ，那么原来储存水泥多少袋？（用方程解）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618730" y="1483360"/>
          <a:ext cx="447040" cy="8661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" r:id="rId1" imgW="203200" imgH="393700" progId="Equation.KSEE3">
                  <p:embed/>
                </p:oleObj>
              </mc:Choice>
              <mc:Fallback>
                <p:oleObj name="" r:id="rId1" imgW="203200" imgH="3937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618730" y="1483360"/>
                        <a:ext cx="447040" cy="8661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" name="直接连接符 3"/>
          <p:cNvCxnSpPr/>
          <p:nvPr/>
        </p:nvCxnSpPr>
        <p:spPr>
          <a:xfrm>
            <a:off x="6046470" y="3643630"/>
            <a:ext cx="4611370" cy="0"/>
          </a:xfrm>
          <a:prstGeom prst="line">
            <a:avLst/>
          </a:prstGeom>
          <a:ln w="28575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右大括号 4"/>
          <p:cNvSpPr/>
          <p:nvPr/>
        </p:nvSpPr>
        <p:spPr>
          <a:xfrm rot="16200000">
            <a:off x="9810115" y="2795905"/>
            <a:ext cx="375285" cy="1319530"/>
          </a:xfrm>
          <a:prstGeom prst="rightBrace">
            <a:avLst>
              <a:gd name="adj1" fmla="val 2500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9675495" y="2769870"/>
            <a:ext cx="10877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>
                <a:solidFill>
                  <a:schemeClr val="accent1"/>
                </a:solidFill>
              </a:rPr>
              <a:t>30%</a:t>
            </a:r>
            <a:endParaRPr lang="en-US" altLang="zh-CN" sz="2400">
              <a:solidFill>
                <a:schemeClr val="accent1"/>
              </a:solidFill>
            </a:endParaRPr>
          </a:p>
        </p:txBody>
      </p:sp>
      <p:cxnSp>
        <p:nvCxnSpPr>
          <p:cNvPr id="7" name="直接连接符 6"/>
          <p:cNvCxnSpPr/>
          <p:nvPr/>
        </p:nvCxnSpPr>
        <p:spPr>
          <a:xfrm>
            <a:off x="6029960" y="3643630"/>
            <a:ext cx="3308350" cy="0"/>
          </a:xfrm>
          <a:prstGeom prst="line">
            <a:avLst/>
          </a:prstGeom>
          <a:ln w="28575">
            <a:solidFill>
              <a:srgbClr val="FF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>
            <a:off x="9338310" y="3643630"/>
            <a:ext cx="1901190" cy="0"/>
          </a:xfrm>
          <a:prstGeom prst="line">
            <a:avLst/>
          </a:prstGeom>
          <a:ln w="38100">
            <a:solidFill>
              <a:schemeClr val="accent3">
                <a:lumMod val="75000"/>
              </a:schemeClr>
            </a:solidFill>
            <a:headEnd type="oval" w="med" len="med"/>
            <a:tailEnd type="oval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9928860" y="3643630"/>
            <a:ext cx="7200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>
                <a:solidFill>
                  <a:schemeClr val="accent3">
                    <a:lumMod val="75000"/>
                  </a:schemeClr>
                </a:solidFill>
              </a:rPr>
              <a:t>160</a:t>
            </a:r>
            <a:endParaRPr lang="en-US" altLang="zh-CN" sz="240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0" name="右大括号 9"/>
          <p:cNvSpPr/>
          <p:nvPr/>
        </p:nvSpPr>
        <p:spPr>
          <a:xfrm rot="5400000">
            <a:off x="10761345" y="3582670"/>
            <a:ext cx="375285" cy="582295"/>
          </a:xfrm>
          <a:prstGeom prst="rightBrace">
            <a:avLst>
              <a:gd name="adj1" fmla="val 22165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graphicFrame>
        <p:nvGraphicFramePr>
          <p:cNvPr id="11" name="对象 1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0767695" y="4104005"/>
          <a:ext cx="363220" cy="7035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" name="" r:id="rId3" imgW="203200" imgH="393700" progId="Equation.KSEE3">
                  <p:embed/>
                </p:oleObj>
              </mc:Choice>
              <mc:Fallback>
                <p:oleObj name="" r:id="rId3" imgW="203200" imgH="3937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767695" y="4104005"/>
                        <a:ext cx="363220" cy="7035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对象 1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23875" y="2985770"/>
          <a:ext cx="4824095" cy="10756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" r:id="rId4" imgW="1765300" imgH="393700" progId="Equation.KSEE3">
                  <p:embed/>
                </p:oleObj>
              </mc:Choice>
              <mc:Fallback>
                <p:oleObj name="" r:id="rId4" imgW="1765300" imgH="393700" progId="Equation.KSEE3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23875" y="2985770"/>
                        <a:ext cx="4824095" cy="10756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对象 1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23558" y="4103688"/>
          <a:ext cx="4650740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" name="" r:id="rId6" imgW="1701800" imgH="203200" progId="Equation.KSEE3">
                  <p:embed/>
                </p:oleObj>
              </mc:Choice>
              <mc:Fallback>
                <p:oleObj name="" r:id="rId6" imgW="1701800" imgH="203200" progId="Equation.KSEE3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23558" y="4103688"/>
                        <a:ext cx="4650740" cy="555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  <p:bldP spid="10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72887" y="974579"/>
            <a:ext cx="11506693" cy="21069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12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lang="zh-CN" altLang="en-US" sz="312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、如图中圆柱的底面半径是（   ）厘米，把这个圆柱的侧面展开可以得到一个长方形，这个长方形的面积是（       ）平方厘米，这个圆柱体的体积是（          ）立方厘米。</a:t>
            </a:r>
            <a:endParaRPr lang="zh-CN" altLang="en-US" sz="312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pSp>
        <p:nvGrpSpPr>
          <p:cNvPr id="13" name="组合 12"/>
          <p:cNvGrpSpPr/>
          <p:nvPr/>
        </p:nvGrpSpPr>
        <p:grpSpPr>
          <a:xfrm>
            <a:off x="9647209" y="3606236"/>
            <a:ext cx="2102026" cy="2513686"/>
            <a:chOff x="11129" y="4276"/>
            <a:chExt cx="2548" cy="3047"/>
          </a:xfrm>
        </p:grpSpPr>
        <p:sp>
          <p:nvSpPr>
            <p:cNvPr id="8" name="圆柱形 7"/>
            <p:cNvSpPr/>
            <p:nvPr/>
          </p:nvSpPr>
          <p:spPr>
            <a:xfrm>
              <a:off x="11129" y="4276"/>
              <a:ext cx="1248" cy="2494"/>
            </a:xfrm>
            <a:prstGeom prst="can">
              <a:avLst>
                <a:gd name="adj" fmla="val 4615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755"/>
            </a:p>
          </p:txBody>
        </p:sp>
        <p:sp>
          <p:nvSpPr>
            <p:cNvPr id="10" name="文本框 9"/>
            <p:cNvSpPr txBox="1"/>
            <p:nvPr/>
          </p:nvSpPr>
          <p:spPr>
            <a:xfrm>
              <a:off x="12377" y="5281"/>
              <a:ext cx="1300" cy="450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en-US" altLang="zh-CN" sz="1820" b="1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10</a:t>
              </a:r>
              <a:r>
                <a:rPr lang="zh-CN" altLang="en-US" sz="1820" b="1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厘米 </a:t>
              </a:r>
              <a:endParaRPr lang="zh-CN" altLang="en-US" sz="182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endParaRPr>
            </a:p>
          </p:txBody>
        </p:sp>
        <p:cxnSp>
          <p:nvCxnSpPr>
            <p:cNvPr id="11" name="直接箭头连接符 10"/>
            <p:cNvCxnSpPr/>
            <p:nvPr/>
          </p:nvCxnSpPr>
          <p:spPr>
            <a:xfrm flipV="1">
              <a:off x="11184" y="7112"/>
              <a:ext cx="1232" cy="5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文本框 11"/>
            <p:cNvSpPr txBox="1"/>
            <p:nvPr/>
          </p:nvSpPr>
          <p:spPr>
            <a:xfrm>
              <a:off x="11303" y="6873"/>
              <a:ext cx="1300" cy="450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en-US" altLang="zh-CN" sz="1820" b="1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8</a:t>
              </a:r>
              <a:r>
                <a:rPr lang="zh-CN" altLang="en-US" sz="1820" b="1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厘米 </a:t>
              </a:r>
              <a:endParaRPr lang="zh-CN" altLang="en-US" sz="182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endParaRPr>
            </a:p>
          </p:txBody>
        </p:sp>
      </p:grpSp>
      <p:sp>
        <p:nvSpPr>
          <p:cNvPr id="14" name="文本框 13"/>
          <p:cNvSpPr txBox="1"/>
          <p:nvPr/>
        </p:nvSpPr>
        <p:spPr>
          <a:xfrm>
            <a:off x="590679" y="3352145"/>
            <a:ext cx="3421979" cy="6508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</a:t>
            </a:r>
            <a:r>
              <a:rPr lang="zh-CN" alt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2=4</a:t>
            </a:r>
            <a:r>
              <a:rPr lang="zh-CN" alt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（厘米）               </a:t>
            </a:r>
            <a:r>
              <a:rPr lang="en-US" altLang="zh-CN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64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5844918" y="1111524"/>
            <a:ext cx="626153" cy="4826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70000"/>
              </a:lnSpc>
            </a:pPr>
            <a:r>
              <a:rPr lang="en-US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</a:t>
            </a:r>
            <a:r>
              <a:rPr lang="zh-CN" altLang="en-US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zh-CN" altLang="en-US" sz="364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5554529" y="3839703"/>
            <a:ext cx="3554799" cy="15905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755"/>
          </a:p>
        </p:txBody>
      </p:sp>
      <p:sp>
        <p:nvSpPr>
          <p:cNvPr id="19" name="文本框 18"/>
          <p:cNvSpPr txBox="1"/>
          <p:nvPr/>
        </p:nvSpPr>
        <p:spPr>
          <a:xfrm>
            <a:off x="6745787" y="5430246"/>
            <a:ext cx="1568270" cy="4508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sz="23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底面周长</a:t>
            </a:r>
            <a:endParaRPr lang="zh-CN" sz="234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9109328" y="4365209"/>
            <a:ext cx="451259" cy="4508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sz="23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高</a:t>
            </a:r>
            <a:endParaRPr lang="zh-CN" sz="234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590679" y="4030271"/>
            <a:ext cx="7583957" cy="6508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</a:t>
            </a:r>
            <a:r>
              <a:rPr lang="zh-CN" alt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3.14</a:t>
            </a:r>
            <a:r>
              <a:rPr lang="zh-CN" alt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</a:t>
            </a:r>
            <a:r>
              <a:rPr lang="en-US" altLang="zh-CN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=251.2</a:t>
            </a:r>
            <a:r>
              <a:rPr lang="zh-CN" alt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（平方厘米）               </a:t>
            </a:r>
            <a:r>
              <a:rPr lang="en-US" altLang="zh-CN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64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8827188" y="1882047"/>
            <a:ext cx="2036028" cy="4826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70000"/>
              </a:lnSpc>
            </a:pPr>
            <a:r>
              <a:rPr lang="en-US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251.2</a:t>
            </a:r>
            <a:r>
              <a:rPr lang="zh-CN" altLang="en-US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zh-CN" altLang="en-US" sz="364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372887" y="5949978"/>
            <a:ext cx="8453476" cy="6508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</a:t>
            </a:r>
            <a:r>
              <a:rPr lang="zh-CN" alt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lang="en-US" altLang="zh-CN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²</a:t>
            </a:r>
            <a:r>
              <a:rPr lang="zh-CN" alt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3.14</a:t>
            </a:r>
            <a:r>
              <a:rPr lang="zh-CN" alt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</a:t>
            </a:r>
            <a:r>
              <a:rPr lang="en-US" altLang="zh-CN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=502.4</a:t>
            </a:r>
            <a:r>
              <a:rPr lang="zh-CN" altLang="en-US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（立方厘米）               </a:t>
            </a:r>
            <a:r>
              <a:rPr lang="en-US" altLang="zh-CN" sz="364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64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5925765" y="2476026"/>
            <a:ext cx="1528671" cy="4826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70000"/>
              </a:lnSpc>
            </a:pPr>
            <a:r>
              <a:rPr lang="en-US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502.4</a:t>
            </a:r>
            <a:r>
              <a:rPr lang="zh-CN" altLang="en-US" sz="364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zh-CN" altLang="en-US" sz="364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8" grpId="0" bldLvl="0" animBg="1"/>
      <p:bldP spid="19" grpId="0"/>
      <p:bldP spid="19" grpId="1"/>
      <p:bldP spid="20" grpId="0"/>
      <p:bldP spid="20" grpId="1"/>
      <p:bldP spid="21" grpId="0"/>
      <p:bldP spid="15" grpId="0"/>
      <p:bldP spid="22" grpId="0"/>
      <p:bldP spid="23" grpId="0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9" name="对象 8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95793" y="1458785"/>
          <a:ext cx="9027795" cy="9537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" r:id="rId1" imgW="2057400" imgH="393700" progId="Equation.KSEE3">
                  <p:embed/>
                </p:oleObj>
              </mc:Choice>
              <mc:Fallback>
                <p:oleObj name="" r:id="rId1" imgW="20574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95793" y="1458785"/>
                        <a:ext cx="9027795" cy="9537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68762" y="2412503"/>
          <a:ext cx="6965229" cy="31497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" r:id="rId3" imgW="2159000" imgH="1219200" progId="Equation.KSEE3">
                  <p:embed/>
                </p:oleObj>
              </mc:Choice>
              <mc:Fallback>
                <p:oleObj name="" r:id="rId3" imgW="2159000" imgH="12192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8762" y="2412503"/>
                        <a:ext cx="6965229" cy="31497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heme/theme1.xml><?xml version="1.0" encoding="utf-8"?>
<a:theme xmlns:a="http://schemas.openxmlformats.org/drawingml/2006/main" name="自定义设计方案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1649</Words>
  <Application>WPS 演示</Application>
  <PresentationFormat>全屏显示</PresentationFormat>
  <Paragraphs>123</Paragraphs>
  <Slides>13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17</vt:i4>
      </vt:variant>
      <vt:variant>
        <vt:lpstr>幻灯片标题</vt:lpstr>
      </vt:variant>
      <vt:variant>
        <vt:i4>13</vt:i4>
      </vt:variant>
    </vt:vector>
  </HeadingPairs>
  <TitlesOfParts>
    <vt:vector size="38" baseType="lpstr">
      <vt:lpstr>Arial</vt:lpstr>
      <vt:lpstr>宋体</vt:lpstr>
      <vt:lpstr>Wingdings</vt:lpstr>
      <vt:lpstr>微软雅黑</vt:lpstr>
      <vt:lpstr>Calibri</vt:lpstr>
      <vt:lpstr>Arial Unicode MS</vt:lpstr>
      <vt:lpstr>方正中雅宋简</vt:lpstr>
      <vt:lpstr>自定义设计方案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</dc:title>
  <dc:creator>user</dc:creator>
  <cp:lastModifiedBy>偏执</cp:lastModifiedBy>
  <cp:revision>151</cp:revision>
  <dcterms:created xsi:type="dcterms:W3CDTF">2020-02-07T09:42:00Z</dcterms:created>
  <dcterms:modified xsi:type="dcterms:W3CDTF">2026-03-22T02:29:16Z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8B0D3FC60680467B9A999117ACB797E0_13</vt:lpwstr>
  </property>
</Properties>
</file>