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5"/>
  </p:notesMasterIdLst>
  <p:sldIdLst>
    <p:sldId id="281" r:id="rId3"/>
    <p:sldId id="279" r:id="rId4"/>
    <p:sldId id="286" r:id="rId5"/>
    <p:sldId id="290" r:id="rId6"/>
    <p:sldId id="291" r:id="rId7"/>
    <p:sldId id="292" r:id="rId8"/>
    <p:sldId id="293" r:id="rId9"/>
    <p:sldId id="296" r:id="rId10"/>
    <p:sldId id="297" r:id="rId11"/>
    <p:sldId id="298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38" r:id="rId30"/>
    <p:sldId id="339" r:id="rId31"/>
    <p:sldId id="340" r:id="rId32"/>
    <p:sldId id="341" r:id="rId33"/>
    <p:sldId id="342" r:id="rId34"/>
  </p:sldIdLst>
  <p:sldSz cx="9144000" cy="5143500"/>
  <p:notesSz cx="6858000" cy="9144000"/>
  <p:embeddedFontLst>
    <p:embeddedFont>
      <p:font typeface="微软雅黑" panose="020B0503020204020204" charset="-122"/>
      <p:regular r:id="rId40"/>
    </p:embeddedFont>
    <p:embeddedFont>
      <p:font typeface="Calibri" panose="020F0502020204030204" charset="0"/>
      <p:regular r:id="rId41"/>
      <p:bold r:id="rId42"/>
      <p:italic r:id="rId43"/>
      <p:boldItalic r:id="rId44"/>
    </p:embeddedFont>
    <p:embeddedFont>
      <p:font typeface="方正中雅宋简" panose="02000000000000000000" charset="-122"/>
      <p:regular r:id="rId45"/>
    </p:embeddedFont>
  </p:embeddedFont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CF3"/>
    <a:srgbClr val="C8CC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5" Type="http://schemas.openxmlformats.org/officeDocument/2006/relationships/font" Target="fonts/font6.fntdata"/><Relationship Id="rId44" Type="http://schemas.openxmlformats.org/officeDocument/2006/relationships/font" Target="fonts/font5.fntdata"/><Relationship Id="rId43" Type="http://schemas.openxmlformats.org/officeDocument/2006/relationships/font" Target="fonts/font4.fntdata"/><Relationship Id="rId42" Type="http://schemas.openxmlformats.org/officeDocument/2006/relationships/font" Target="fonts/font3.fntdata"/><Relationship Id="rId41" Type="http://schemas.openxmlformats.org/officeDocument/2006/relationships/font" Target="fonts/font2.fntdata"/><Relationship Id="rId40" Type="http://schemas.openxmlformats.org/officeDocument/2006/relationships/font" Target="fonts/font1.fntdata"/><Relationship Id="rId4" Type="http://schemas.openxmlformats.org/officeDocument/2006/relationships/slide" Target="slides/slide2.xml"/><Relationship Id="rId39" Type="http://schemas.openxmlformats.org/officeDocument/2006/relationships/commentAuthors" Target="commentAuthors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notesMaster" Target="notesMasters/notesMaster1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5" Type="http://schemas.openxmlformats.org/officeDocument/2006/relationships/image" Target="../media/image46.wmf"/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3.wmf"/><Relationship Id="rId8" Type="http://schemas.openxmlformats.org/officeDocument/2006/relationships/image" Target="../media/image12.wmf"/><Relationship Id="rId7" Type="http://schemas.openxmlformats.org/officeDocument/2006/relationships/image" Target="../media/image11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0" Type="http://schemas.openxmlformats.org/officeDocument/2006/relationships/image" Target="../media/image14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56300" y="456300"/>
            <a:ext cx="8226900" cy="486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6300" y="1136700"/>
            <a:ext cx="8226900" cy="355266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7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19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6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9.wmf"/><Relationship Id="rId1" Type="http://schemas.openxmlformats.org/officeDocument/2006/relationships/oleObject" Target="../embeddings/oleObject22.bin"/></Relationships>
</file>

<file path=ppt/slides/_rels/slide26.xml.rels><?xml version="1.0" encoding="UTF-8" standalone="yes"?>
<Relationships xmlns="http://schemas.openxmlformats.org/package/2006/relationships"><Relationship Id="rId9" Type="http://schemas.openxmlformats.org/officeDocument/2006/relationships/image" Target="../media/image24.wmf"/><Relationship Id="rId8" Type="http://schemas.openxmlformats.org/officeDocument/2006/relationships/oleObject" Target="../embeddings/oleObject27.bin"/><Relationship Id="rId7" Type="http://schemas.openxmlformats.org/officeDocument/2006/relationships/image" Target="../media/image23.wmf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5.bin"/><Relationship Id="rId3" Type="http://schemas.openxmlformats.org/officeDocument/2006/relationships/oleObject" Target="../embeddings/oleObject24.bin"/><Relationship Id="rId2" Type="http://schemas.openxmlformats.org/officeDocument/2006/relationships/image" Target="../media/image21.wmf"/><Relationship Id="rId13" Type="http://schemas.openxmlformats.org/officeDocument/2006/relationships/vmlDrawing" Target="../drawings/vmlDrawing7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25.wmf"/><Relationship Id="rId10" Type="http://schemas.openxmlformats.org/officeDocument/2006/relationships/oleObject" Target="../embeddings/oleObject28.bin"/><Relationship Id="rId1" Type="http://schemas.openxmlformats.org/officeDocument/2006/relationships/oleObject" Target="../embeddings/oleObject23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8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26.wmf"/><Relationship Id="rId1" Type="http://schemas.openxmlformats.org/officeDocument/2006/relationships/oleObject" Target="../embeddings/oleObject29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0.wmf"/><Relationship Id="rId3" Type="http://schemas.openxmlformats.org/officeDocument/2006/relationships/oleObject" Target="../embeddings/oleObject33.bin"/><Relationship Id="rId2" Type="http://schemas.openxmlformats.org/officeDocument/2006/relationships/image" Target="../media/image29.wmf"/><Relationship Id="rId1" Type="http://schemas.openxmlformats.org/officeDocument/2006/relationships/oleObject" Target="../embeddings/oleObject32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8.bin"/><Relationship Id="rId8" Type="http://schemas.openxmlformats.org/officeDocument/2006/relationships/image" Target="../media/image34.wmf"/><Relationship Id="rId7" Type="http://schemas.openxmlformats.org/officeDocument/2006/relationships/oleObject" Target="../embeddings/oleObject37.bin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31.wmf"/><Relationship Id="rId14" Type="http://schemas.openxmlformats.org/officeDocument/2006/relationships/vmlDrawing" Target="../drawings/vmlDrawing10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36.wmf"/><Relationship Id="rId11" Type="http://schemas.openxmlformats.org/officeDocument/2006/relationships/oleObject" Target="../embeddings/oleObject39.bin"/><Relationship Id="rId10" Type="http://schemas.openxmlformats.org/officeDocument/2006/relationships/image" Target="../media/image35.wmf"/><Relationship Id="rId1" Type="http://schemas.openxmlformats.org/officeDocument/2006/relationships/oleObject" Target="../embeddings/oleObject34.bin"/></Relationships>
</file>

<file path=ppt/slides/_rels/slide3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image" Target="../media/image40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39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37.wmf"/><Relationship Id="rId12" Type="http://schemas.openxmlformats.org/officeDocument/2006/relationships/vmlDrawing" Target="../drawings/vmlDrawing11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41.wmf"/><Relationship Id="rId1" Type="http://schemas.openxmlformats.org/officeDocument/2006/relationships/oleObject" Target="../embeddings/oleObject40.bin"/></Relationships>
</file>

<file path=ppt/slides/_rels/slide3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9.bin"/><Relationship Id="rId8" Type="http://schemas.openxmlformats.org/officeDocument/2006/relationships/image" Target="../media/image45.wmf"/><Relationship Id="rId7" Type="http://schemas.openxmlformats.org/officeDocument/2006/relationships/oleObject" Target="../embeddings/oleObject48.bin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46.bin"/><Relationship Id="rId2" Type="http://schemas.openxmlformats.org/officeDocument/2006/relationships/image" Target="../media/image42.wmf"/><Relationship Id="rId12" Type="http://schemas.openxmlformats.org/officeDocument/2006/relationships/vmlDrawing" Target="../drawings/vmlDrawing12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46.wmf"/><Relationship Id="rId1" Type="http://schemas.openxmlformats.org/officeDocument/2006/relationships/oleObject" Target="../embeddings/oleObject45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.bin"/><Relationship Id="rId8" Type="http://schemas.openxmlformats.org/officeDocument/2006/relationships/image" Target="../media/image8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6.bin"/><Relationship Id="rId23" Type="http://schemas.openxmlformats.org/officeDocument/2006/relationships/vmlDrawing" Target="../drawings/vmlDrawing2.vml"/><Relationship Id="rId22" Type="http://schemas.openxmlformats.org/officeDocument/2006/relationships/slideLayout" Target="../slideLayouts/slideLayout1.xml"/><Relationship Id="rId21" Type="http://schemas.openxmlformats.org/officeDocument/2006/relationships/image" Target="../media/image14.wmf"/><Relationship Id="rId20" Type="http://schemas.openxmlformats.org/officeDocument/2006/relationships/oleObject" Target="../embeddings/oleObject15.bin"/><Relationship Id="rId2" Type="http://schemas.openxmlformats.org/officeDocument/2006/relationships/image" Target="../media/image5.wmf"/><Relationship Id="rId19" Type="http://schemas.openxmlformats.org/officeDocument/2006/relationships/image" Target="../media/image13.wmf"/><Relationship Id="rId18" Type="http://schemas.openxmlformats.org/officeDocument/2006/relationships/oleObject" Target="../embeddings/oleObject14.bin"/><Relationship Id="rId17" Type="http://schemas.openxmlformats.org/officeDocument/2006/relationships/image" Target="../media/image12.wmf"/><Relationship Id="rId16" Type="http://schemas.openxmlformats.org/officeDocument/2006/relationships/oleObject" Target="../embeddings/oleObject13.bin"/><Relationship Id="rId15" Type="http://schemas.openxmlformats.org/officeDocument/2006/relationships/image" Target="../media/image11.wmf"/><Relationship Id="rId14" Type="http://schemas.openxmlformats.org/officeDocument/2006/relationships/oleObject" Target="../embeddings/oleObject12.bin"/><Relationship Id="rId13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11" Type="http://schemas.openxmlformats.org/officeDocument/2006/relationships/oleObject" Target="../embeddings/oleObject10.bin"/><Relationship Id="rId10" Type="http://schemas.openxmlformats.org/officeDocument/2006/relationships/image" Target="../media/image9.wmf"/><Relationship Id="rId1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16.wmf"/><Relationship Id="rId1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11730" y="1635760"/>
            <a:ext cx="4495165" cy="14452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sz="8800">
                <a:gradFill>
                  <a:gsLst>
                    <a:gs pos="50000">
                      <a:srgbClr val="3474CB"/>
                    </a:gs>
                    <a:gs pos="0">
                      <a:srgbClr val="03BEC1"/>
                    </a:gs>
                    <a:gs pos="100000">
                      <a:srgbClr val="8E52DF"/>
                    </a:gs>
                  </a:gsLst>
                  <a:lin ang="5400000" scaled="0"/>
                </a:gradFill>
                <a:latin typeface="方正中雅宋简" panose="02000000000000000000" charset="-122"/>
                <a:ea typeface="方正中雅宋简" panose="02000000000000000000" charset="-122"/>
              </a:rPr>
              <a:t>数学题</a:t>
            </a:r>
            <a:endParaRPr lang="zh-CN" altLang="en-US" sz="8800">
              <a:gradFill>
                <a:gsLst>
                  <a:gs pos="50000">
                    <a:srgbClr val="3474CB"/>
                  </a:gs>
                  <a:gs pos="0">
                    <a:srgbClr val="03BEC1"/>
                  </a:gs>
                  <a:gs pos="100000">
                    <a:srgbClr val="8E52DF"/>
                  </a:gs>
                </a:gsLst>
                <a:lin ang="5400000" scaled="0"/>
              </a:gradFill>
              <a:latin typeface="方正中雅宋简" panose="02000000000000000000" charset="-122"/>
              <a:ea typeface="方正中雅宋简" panose="02000000000000000000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三、判断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因为1的倒数是1，所以0的倒数是0。（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10945" y="2706370"/>
            <a:ext cx="2023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没有倒数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892290" y="1503680"/>
            <a:ext cx="559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扇形的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面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积都比圆面积小。 （   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76250" y="2279650"/>
            <a:ext cx="802703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圆的面积大小由半径决定，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扇形的面积大小由圆心角与半径决定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不是同一个圆，不能说扇形的面积比圆的面积小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767705" y="1175385"/>
            <a:ext cx="559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、甲数除以乙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数就等于甲数乘乙数的倒数。 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790180" y="1175385"/>
            <a:ext cx="559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√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大圆的圆周率与小圆的圆周率相等。 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10335" y="2216785"/>
            <a:ext cx="10623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π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838315" y="744220"/>
            <a:ext cx="559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√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5.周长相等时，正方形与圆，圆的面积大（ 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37375" y="744220"/>
            <a:ext cx="559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√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6.甲</a:t>
            </a:r>
            <a:r>
              <a:rPr lang="zh-CN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除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乙数等于1.2，甲乙的比是 6∶5。（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46835" y="2201545"/>
            <a:ext cx="32943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乙数÷甲数＝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1.2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992620" y="805815"/>
            <a:ext cx="559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7、半圆的周长就是圆周长的一半。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02945" y="2216150"/>
            <a:ext cx="78016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半圆的周长＝圆周长的一半＋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条直径的长度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021705" y="744220"/>
            <a:ext cx="559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5880" y="1072515"/>
            <a:ext cx="883475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8、比的前项和后项同时乘或除以相同的数，比值不变。 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02055" y="2706370"/>
            <a:ext cx="11804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除外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5290" y="1503680"/>
            <a:ext cx="559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9、用4 个圆心角是 90°的扇形可以拼成一个圆。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（ 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10945" y="2706370"/>
            <a:ext cx="2023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半径相等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51510" y="1175385"/>
            <a:ext cx="559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10、圆的周长是它直径的2π倍。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10945" y="2706370"/>
            <a:ext cx="2023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πd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π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667375" y="744220"/>
            <a:ext cx="5594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×</a:t>
            </a:r>
            <a:endParaRPr 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0" y="727710"/>
            <a:ext cx="883475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二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、填空（每空1分，共 21分）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sz="28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  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</a:rPr>
              <a:t>圆有（   ）条对称轴，半圆有（   ）条对称轴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887220" y="1589405"/>
            <a:ext cx="9652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无数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044565" y="1589405"/>
            <a:ext cx="9652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一条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578" y="853291"/>
            <a:ext cx="8798737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四、选择。</a:t>
            </a:r>
            <a:endParaRPr 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一件衣服降价，这句话中（   ）是单位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“1”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、一件衣服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、原价 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、现价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342448" y="1217771"/>
            <a:ext cx="3365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578" y="853291"/>
            <a:ext cx="8798737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一根绳子分成两段，甲段长    ，乙段长    ，（   ）段长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、甲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、乙 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、无法确定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494270" y="1223010"/>
            <a:ext cx="3365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232910" y="1042988"/>
          <a:ext cx="617220" cy="797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" imgW="304800" imgH="393700" progId="Equation.KSEE3">
                  <p:embed/>
                </p:oleObj>
              </mc:Choice>
              <mc:Fallback>
                <p:oleObj name="" r:id="rId1" imgW="3048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232910" y="1042988"/>
                        <a:ext cx="617220" cy="797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298406" y="1042988"/>
          <a:ext cx="282893" cy="797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139700" imgH="393700" progId="Equation.KSEE3">
                  <p:embed/>
                </p:oleObj>
              </mc:Choice>
              <mc:Fallback>
                <p:oleObj name="" r:id="rId3" imgW="1397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98406" y="1042988"/>
                        <a:ext cx="282893" cy="797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椭圆 5"/>
          <p:cNvSpPr/>
          <p:nvPr/>
        </p:nvSpPr>
        <p:spPr>
          <a:xfrm>
            <a:off x="4850130" y="1166336"/>
            <a:ext cx="2199799" cy="59817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015"/>
          </a:p>
        </p:txBody>
      </p:sp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83154" y="1906429"/>
          <a:ext cx="1184434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" r:id="rId5" imgW="596900" imgH="393700" progId="Equation.KSEE3">
                  <p:embed/>
                </p:oleObj>
              </mc:Choice>
              <mc:Fallback>
                <p:oleObj name="" r:id="rId5" imgW="596900" imgH="393700" progId="Equation.KSEE3">
                  <p:embed/>
                  <p:pic>
                    <p:nvPicPr>
                      <p:cNvPr id="0" name="图片 409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83154" y="1906429"/>
                        <a:ext cx="1184434" cy="78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6" grpId="0" bldLvl="0" animBg="1"/>
      <p:bldP spid="6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578" y="853291"/>
            <a:ext cx="8798737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下列比中与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比值相同的是（   ）。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9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15376" y="1239203"/>
            <a:ext cx="3365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61035" y="2768441"/>
            <a:ext cx="64389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2:3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461635" y="2768441"/>
            <a:ext cx="64389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2:1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3" grpId="0"/>
      <p:bldP spid="3" grpId="1"/>
      <p:bldP spid="4" grpId="0"/>
      <p:bldP spid="4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578" y="853291"/>
            <a:ext cx="8798737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半径增加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㎝，周长增加（   ）。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㎝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㎝   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12.56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㎝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211955" y="1223010"/>
            <a:ext cx="3365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92166" y="2877979"/>
            <a:ext cx="2485390" cy="19380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2π(r+2)-2πr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 2πr+4π-2πr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 4π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 4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3.14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 12.56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（㎝）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3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578" y="853291"/>
            <a:ext cx="8798737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半圆周长的公式是（   ）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πr+2r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πr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πd+d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452336" y="1174433"/>
            <a:ext cx="3365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饼形 2"/>
          <p:cNvSpPr/>
          <p:nvPr/>
        </p:nvSpPr>
        <p:spPr>
          <a:xfrm rot="10800000">
            <a:off x="5171599" y="2579370"/>
            <a:ext cx="2430304" cy="2430304"/>
          </a:xfrm>
          <a:prstGeom prst="pie">
            <a:avLst>
              <a:gd name="adj1" fmla="val 0"/>
              <a:gd name="adj2" fmla="val 108077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015">
              <a:solidFill>
                <a:schemeClr val="tx1"/>
              </a:solidFill>
            </a:endParaRPr>
          </a:p>
        </p:txBody>
      </p:sp>
      <p:sp>
        <p:nvSpPr>
          <p:cNvPr id="4" name="饼形 3"/>
          <p:cNvSpPr/>
          <p:nvPr/>
        </p:nvSpPr>
        <p:spPr>
          <a:xfrm rot="10800000">
            <a:off x="5171599" y="2579370"/>
            <a:ext cx="2430304" cy="2430304"/>
          </a:xfrm>
          <a:prstGeom prst="pie">
            <a:avLst>
              <a:gd name="adj1" fmla="val 0"/>
              <a:gd name="adj2" fmla="val 10807788"/>
            </a:avLst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015">
              <a:solidFill>
                <a:schemeClr val="tx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94473" y="2627471"/>
            <a:ext cx="32448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圆周长的一半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+2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条半径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4" grpId="0" bldLvl="0" animBg="1"/>
      <p:bldP spid="4" grpId="1" animBg="1"/>
      <p:bldP spid="5" grpId="0"/>
      <p:bldP spid="5" grpId="1"/>
      <p:bldP spid="3" grpId="0" bldLvl="0" animBg="1"/>
      <p:bldP spid="3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578" y="853291"/>
            <a:ext cx="8798737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男生占全班的   ，女生与男生的比是（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2:5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2:8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2:3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031230" y="1153001"/>
            <a:ext cx="3365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C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473393" y="1153001"/>
            <a:ext cx="2837974" cy="541496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015"/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571274" y="1027271"/>
          <a:ext cx="282893" cy="797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71274" y="1027271"/>
                        <a:ext cx="282893" cy="797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1574483" y="3131820"/>
            <a:ext cx="32448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男生占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份，全班占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份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74483" y="3631406"/>
            <a:ext cx="15608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女生占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份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78293" y="4163378"/>
            <a:ext cx="248031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女生</a:t>
            </a:r>
            <a:r>
              <a:rPr 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：男生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=2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4" grpId="0" bldLvl="0" animBg="1"/>
      <p:bldP spid="4" grpId="1" animBg="1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578" y="853291"/>
            <a:ext cx="8798737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7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、一根绳子对折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次后，每段长   米，这根绳子长（   ）。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    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389019" y="1271588"/>
            <a:ext cx="3365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1772603" y="1134904"/>
            <a:ext cx="1454468" cy="50958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015"/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563428" y="1037749"/>
          <a:ext cx="308610" cy="797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63428" y="1037749"/>
                        <a:ext cx="308610" cy="797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1497806" y="2991326"/>
            <a:ext cx="24815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2=8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（段）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97806" y="3612356"/>
            <a:ext cx="29438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8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×    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    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（米）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60270" y="3432810"/>
          <a:ext cx="308610" cy="797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60270" y="3432810"/>
                        <a:ext cx="308610" cy="797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875121" y="3432810"/>
          <a:ext cx="411480" cy="797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4" imgW="203200" imgH="393700" progId="Equation.KSEE3">
                  <p:embed/>
                </p:oleObj>
              </mc:Choice>
              <mc:Fallback>
                <p:oleObj name="" r:id="rId4" imgW="2032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75121" y="3432810"/>
                        <a:ext cx="411480" cy="797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85800" y="1971199"/>
          <a:ext cx="411480" cy="797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6" imgW="203200" imgH="393700" progId="Equation.KSEE3">
                  <p:embed/>
                </p:oleObj>
              </mc:Choice>
              <mc:Fallback>
                <p:oleObj name="" r:id="rId6" imgW="2032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5800" y="1971199"/>
                        <a:ext cx="411480" cy="797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98909" y="1971199"/>
          <a:ext cx="282893" cy="797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8" imgW="139700" imgH="393700" progId="Equation.KSEE3">
                  <p:embed/>
                </p:oleObj>
              </mc:Choice>
              <mc:Fallback>
                <p:oleObj name="" r:id="rId8" imgW="1397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98909" y="1971199"/>
                        <a:ext cx="282893" cy="797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73955" y="1971199"/>
          <a:ext cx="308610" cy="797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0" imgW="152400" imgH="393700" progId="Equation.KSEE3">
                  <p:embed/>
                </p:oleObj>
              </mc:Choice>
              <mc:Fallback>
                <p:oleObj name="" r:id="rId10" imgW="152400" imgH="393700" progId="Equation.KSEE3">
                  <p:embed/>
                  <p:pic>
                    <p:nvPicPr>
                      <p:cNvPr id="0" name="图片 307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973955" y="1971199"/>
                        <a:ext cx="308610" cy="7972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7" grpId="0" bldLvl="0" animBg="1"/>
      <p:bldP spid="7" grpId="1" animBg="1"/>
      <p:bldP spid="5" grpId="0"/>
      <p:bldP spid="5" grpId="1"/>
      <p:bldP spid="6" grpId="0"/>
      <p:bldP spid="6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578" y="853291"/>
            <a:ext cx="8798737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8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最小合数的倒数与最小质数的和是（   ）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    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651183" y="1206818"/>
            <a:ext cx="3365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81564" y="2959418"/>
            <a:ext cx="2172970" cy="11988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最小的合数是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最小的质数是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 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90136" y="3790474"/>
          <a:ext cx="1438275" cy="796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711200" imgH="393700" progId="Equation.KSEE3">
                  <p:embed/>
                </p:oleObj>
              </mc:Choice>
              <mc:Fallback>
                <p:oleObj name="" r:id="rId1" imgW="7112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90136" y="3790474"/>
                        <a:ext cx="1438275" cy="796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直接连接符 4"/>
          <p:cNvCxnSpPr/>
          <p:nvPr/>
        </p:nvCxnSpPr>
        <p:spPr>
          <a:xfrm>
            <a:off x="528161" y="1644491"/>
            <a:ext cx="23040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3045143" y="1685925"/>
            <a:ext cx="23040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43865" y="2100739"/>
          <a:ext cx="488156" cy="796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3" imgW="241300" imgH="393700" progId="Equation.KSEE3">
                  <p:embed/>
                </p:oleObj>
              </mc:Choice>
              <mc:Fallback>
                <p:oleObj name="" r:id="rId3" imgW="2413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43865" y="2100739"/>
                        <a:ext cx="488156" cy="796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767501" y="2100739"/>
          <a:ext cx="488156" cy="796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5" imgW="241300" imgH="393700" progId="Equation.KSEE3">
                  <p:embed/>
                </p:oleObj>
              </mc:Choice>
              <mc:Fallback>
                <p:oleObj name="" r:id="rId5" imgW="2413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67501" y="2100739"/>
                        <a:ext cx="488156" cy="7962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3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578" y="853291"/>
            <a:ext cx="8798737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9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的前项增加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，要使比值不变，后项应（    ）。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、加上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、加上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25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 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、加上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endParaRPr lang="en-US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985159" y="1206818"/>
            <a:ext cx="3365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B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75736" y="2604135"/>
            <a:ext cx="8230076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比的基本性质：比的前项和后项同时乘或除以同一个相同的数（０除外），比值不变。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4+20=24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24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÷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4=6   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同时扩大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6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倍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6=30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30-5=25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1530191" y="1134428"/>
            <a:ext cx="3799999" cy="58245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015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3" grpId="1"/>
      <p:bldP spid="7" grpId="0" bldLvl="0" animBg="1"/>
      <p:bldP spid="7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578" y="853291"/>
            <a:ext cx="8798737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10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正方形中最大圆，圆的面积占正方形面积的（   ）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  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、原价          </a:t>
            </a: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、无法确定</a:t>
            </a:r>
            <a:endParaRPr lang="zh-CN" altLang="en-US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05340" y="2069307"/>
          <a:ext cx="305753" cy="78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05340" y="2069307"/>
                        <a:ext cx="305753" cy="789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602832" y="2080261"/>
          <a:ext cx="305753" cy="78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02832" y="2080261"/>
                        <a:ext cx="305753" cy="789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直接连接符 4"/>
          <p:cNvCxnSpPr/>
          <p:nvPr/>
        </p:nvCxnSpPr>
        <p:spPr>
          <a:xfrm>
            <a:off x="743426" y="1644491"/>
            <a:ext cx="23040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6138386" y="2841784"/>
            <a:ext cx="1350169" cy="1350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015"/>
          </a:p>
        </p:txBody>
      </p:sp>
      <p:sp>
        <p:nvSpPr>
          <p:cNvPr id="7" name="椭圆 6"/>
          <p:cNvSpPr/>
          <p:nvPr/>
        </p:nvSpPr>
        <p:spPr>
          <a:xfrm>
            <a:off x="6138386" y="2841784"/>
            <a:ext cx="1350169" cy="1350169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015"/>
          </a:p>
        </p:txBody>
      </p:sp>
      <p:sp>
        <p:nvSpPr>
          <p:cNvPr id="8" name="文本框 7"/>
          <p:cNvSpPr txBox="1"/>
          <p:nvPr/>
        </p:nvSpPr>
        <p:spPr>
          <a:xfrm>
            <a:off x="6985159" y="1206818"/>
            <a:ext cx="3365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A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35831" y="3104674"/>
            <a:ext cx="3247390" cy="8299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πr²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）：（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2r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×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2r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pPr algn="l"/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=π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：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</a:t>
            </a:r>
            <a:endParaRPr lang="en-US" altLang="zh-CN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 bldLvl="0" animBg="1"/>
      <p:bldP spid="6" grpId="1" animBg="1"/>
      <p:bldP spid="7" grpId="1" animBg="1"/>
      <p:bldP spid="8" grpId="0"/>
      <p:bldP spid="8" grpId="1"/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 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的倒数是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），1.8的倒数是（  ）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35000" y="1010920"/>
          <a:ext cx="313055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35000" y="1010920"/>
                        <a:ext cx="313055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768283" y="1010920"/>
          <a:ext cx="313690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68283" y="1010920"/>
                        <a:ext cx="313690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35000" y="2484120"/>
          <a:ext cx="1934845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5" imgW="457200" imgH="393700" progId="Equation.KSEE3">
                  <p:embed/>
                </p:oleObj>
              </mc:Choice>
              <mc:Fallback>
                <p:oleObj name="" r:id="rId5" imgW="457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5000" y="2484120"/>
                        <a:ext cx="1934845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227763" y="1010920"/>
          <a:ext cx="287020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7" imgW="139700" imgH="393700" progId="Equation.KSEE3">
                  <p:embed/>
                </p:oleObj>
              </mc:Choice>
              <mc:Fallback>
                <p:oleObj name="" r:id="rId7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27763" y="1010920"/>
                        <a:ext cx="287020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578" y="853291"/>
            <a:ext cx="8798737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五、计算</a:t>
            </a:r>
            <a:endParaRPr 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sz="24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877503" y="872967"/>
          <a:ext cx="1323023" cy="78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1" imgW="660400" imgH="393700" progId="Equation.KSEE3">
                  <p:embed/>
                </p:oleObj>
              </mc:Choice>
              <mc:Fallback>
                <p:oleObj name="" r:id="rId1" imgW="660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877503" y="872967"/>
                        <a:ext cx="1323023" cy="789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20805" y="1608773"/>
          <a:ext cx="2061210" cy="78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1028700" imgH="393700" progId="Equation.KSEE3">
                  <p:embed/>
                </p:oleObj>
              </mc:Choice>
              <mc:Fallback>
                <p:oleObj name="" r:id="rId3" imgW="1028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20805" y="1608773"/>
                        <a:ext cx="2061210" cy="789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20805" y="2398396"/>
          <a:ext cx="2366963" cy="78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5" imgW="1181100" imgH="393700" progId="Equation.KSEE3">
                  <p:embed/>
                </p:oleObj>
              </mc:Choice>
              <mc:Fallback>
                <p:oleObj name="" r:id="rId5" imgW="11811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20805" y="2398396"/>
                        <a:ext cx="2366963" cy="789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571036" y="3133250"/>
          <a:ext cx="1629251" cy="78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812800" imgH="393700" progId="Equation.KSEE3">
                  <p:embed/>
                </p:oleObj>
              </mc:Choice>
              <mc:Fallback>
                <p:oleObj name="" r:id="rId7" imgW="8128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71036" y="3133250"/>
                        <a:ext cx="1629251" cy="789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20805" y="3824765"/>
          <a:ext cx="1043940" cy="78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9" imgW="520700" imgH="393700" progId="Equation.KSEE3">
                  <p:embed/>
                </p:oleObj>
              </mc:Choice>
              <mc:Fallback>
                <p:oleObj name="" r:id="rId9" imgW="520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20805" y="3824765"/>
                        <a:ext cx="1043940" cy="789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571275" y="4402456"/>
          <a:ext cx="814388" cy="789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11" imgW="405765" imgH="393700" progId="Equation.KSEE3">
                  <p:embed/>
                </p:oleObj>
              </mc:Choice>
              <mc:Fallback>
                <p:oleObj name="" r:id="rId11" imgW="405765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571275" y="4402456"/>
                        <a:ext cx="814388" cy="789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484359" y="855822"/>
          <a:ext cx="2212181" cy="788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1" imgW="1104900" imgH="393700" progId="Equation.KSEE3">
                  <p:embed/>
                </p:oleObj>
              </mc:Choice>
              <mc:Fallback>
                <p:oleObj name="" r:id="rId1" imgW="1104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84359" y="855822"/>
                        <a:ext cx="2212181" cy="788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203371" y="1672591"/>
          <a:ext cx="2390299" cy="788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1193800" imgH="393700" progId="Equation.KSEE3">
                  <p:embed/>
                </p:oleObj>
              </mc:Choice>
              <mc:Fallback>
                <p:oleObj name="" r:id="rId3" imgW="11938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03371" y="1672591"/>
                        <a:ext cx="2390299" cy="788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204086" y="2461261"/>
          <a:ext cx="3204210" cy="788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5" imgW="1600200" imgH="393700" progId="Equation.KSEE3">
                  <p:embed/>
                </p:oleObj>
              </mc:Choice>
              <mc:Fallback>
                <p:oleObj name="" r:id="rId5" imgW="1600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04086" y="2461261"/>
                        <a:ext cx="3204210" cy="788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203847" y="3500915"/>
          <a:ext cx="1754981" cy="355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7" imgW="876300" imgH="177165" progId="Equation.KSEE3">
                  <p:embed/>
                </p:oleObj>
              </mc:Choice>
              <mc:Fallback>
                <p:oleObj name="" r:id="rId7" imgW="8763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03847" y="3500915"/>
                        <a:ext cx="1754981" cy="3552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203371" y="4351497"/>
          <a:ext cx="634841" cy="331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9" imgW="316865" imgH="165100" progId="Equation.KSEE3">
                  <p:embed/>
                </p:oleObj>
              </mc:Choice>
              <mc:Fallback>
                <p:oleObj name="" r:id="rId9" imgW="316865" imgH="1651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203371" y="4351497"/>
                        <a:ext cx="634841" cy="3314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797016" y="806768"/>
          <a:ext cx="1854518" cy="787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927100" imgH="393700" progId="Equation.KSEE3">
                  <p:embed/>
                </p:oleObj>
              </mc:Choice>
              <mc:Fallback>
                <p:oleObj name="" r:id="rId1" imgW="9271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797016" y="806768"/>
                        <a:ext cx="1854518" cy="787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484596" y="1680449"/>
          <a:ext cx="2005965" cy="788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1002665" imgH="393700" progId="Equation.KSEE3">
                  <p:embed/>
                </p:oleObj>
              </mc:Choice>
              <mc:Fallback>
                <p:oleObj name="" r:id="rId3" imgW="1002665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84596" y="1680449"/>
                        <a:ext cx="2005965" cy="7881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484596" y="2468642"/>
          <a:ext cx="1905953" cy="788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5" imgW="952500" imgH="393700" progId="Equation.KSEE3">
                  <p:embed/>
                </p:oleObj>
              </mc:Choice>
              <mc:Fallback>
                <p:oleObj name="" r:id="rId5" imgW="9525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84596" y="2468642"/>
                        <a:ext cx="1905953" cy="7881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538175" y="3418285"/>
          <a:ext cx="812006" cy="354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7" imgW="405765" imgH="177165" progId="Equation.KSEE3">
                  <p:embed/>
                </p:oleObj>
              </mc:Choice>
              <mc:Fallback>
                <p:oleObj name="" r:id="rId7" imgW="405765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38175" y="3418285"/>
                        <a:ext cx="812006" cy="3548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592230" y="4015502"/>
          <a:ext cx="482918" cy="354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9" imgW="241300" imgH="177165" progId="Equation.KSEE3">
                  <p:embed/>
                </p:oleObj>
              </mc:Choice>
              <mc:Fallback>
                <p:oleObj name="" r:id="rId9" imgW="241300" imgH="177165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92230" y="4015502"/>
                        <a:ext cx="482918" cy="3548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0" y="871220"/>
            <a:ext cx="883475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3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、（    ）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比20米多  米  （    ）比30米少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   ）的  是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60吨    70千克比（    ）多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endParaRPr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  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   ）是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的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556818" y="638810"/>
          <a:ext cx="287020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556818" y="638810"/>
                        <a:ext cx="287020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530600" y="638810"/>
          <a:ext cx="313055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30600" y="638810"/>
                        <a:ext cx="313055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519363" y="1569720"/>
          <a:ext cx="287020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5" imgW="139700" imgH="393700" progId="Equation.KSEE3">
                  <p:embed/>
                </p:oleObj>
              </mc:Choice>
              <mc:Fallback>
                <p:oleObj name="" r:id="rId5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19363" y="1569720"/>
                        <a:ext cx="287020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717790" y="1515745"/>
          <a:ext cx="368300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7" imgW="152400" imgH="393700" progId="Equation.KSEE3">
                  <p:embed/>
                </p:oleObj>
              </mc:Choice>
              <mc:Fallback>
                <p:oleObj name="" r:id="rId7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717790" y="1515745"/>
                        <a:ext cx="368300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71128" y="2378710"/>
          <a:ext cx="287020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9" imgW="139700" imgH="393700" progId="Equation.KSEE3">
                  <p:embed/>
                </p:oleObj>
              </mc:Choice>
              <mc:Fallback>
                <p:oleObj name="" r:id="rId9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671128" y="2378710"/>
                        <a:ext cx="287020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352800" y="2378710"/>
          <a:ext cx="313055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11" imgW="152400" imgH="393700" progId="Equation.KSEE3">
                  <p:embed/>
                </p:oleObj>
              </mc:Choice>
              <mc:Fallback>
                <p:oleObj name="" r:id="rId1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52800" y="2378710"/>
                        <a:ext cx="313055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74090" y="706755"/>
          <a:ext cx="604520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2" imgW="316865" imgH="393700" progId="Equation.KSEE3">
                  <p:embed/>
                </p:oleObj>
              </mc:Choice>
              <mc:Fallback>
                <p:oleObj name="" r:id="rId12" imgW="316865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74090" y="706755"/>
                        <a:ext cx="604520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804410" y="766445"/>
          <a:ext cx="1046480" cy="554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4" imgW="355600" imgH="203200" progId="Equation.KSEE3">
                  <p:embed/>
                </p:oleObj>
              </mc:Choice>
              <mc:Fallback>
                <p:oleObj name="" r:id="rId14" imgW="3556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804410" y="766445"/>
                        <a:ext cx="1046480" cy="5543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54075" y="1735455"/>
          <a:ext cx="1075690" cy="476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6" imgW="405765" imgH="190500" progId="Equation.KSEE3">
                  <p:embed/>
                </p:oleObj>
              </mc:Choice>
              <mc:Fallback>
                <p:oleObj name="" r:id="rId16" imgW="405765" imgH="1905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54075" y="1735455"/>
                        <a:ext cx="1075690" cy="4768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256338" y="1764665"/>
          <a:ext cx="945515" cy="417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18" imgW="495300" imgH="203200" progId="Equation.KSEE3">
                  <p:embed/>
                </p:oleObj>
              </mc:Choice>
              <mc:Fallback>
                <p:oleObj name="" r:id="rId18" imgW="495300" imgH="2032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256338" y="1764665"/>
                        <a:ext cx="945515" cy="4178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45248" y="2378710"/>
          <a:ext cx="387985" cy="80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20" imgW="203200" imgH="393700" progId="Equation.KSEE3">
                  <p:embed/>
                </p:oleObj>
              </mc:Choice>
              <mc:Fallback>
                <p:oleObj name="" r:id="rId20" imgW="203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345248" y="2378710"/>
                        <a:ext cx="387985" cy="8089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文本框 23"/>
          <p:cNvSpPr txBox="1"/>
          <p:nvPr/>
        </p:nvSpPr>
        <p:spPr>
          <a:xfrm>
            <a:off x="125730" y="3324860"/>
            <a:ext cx="858329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考察知识点：知道单位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“1”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是多少，求单位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“1”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的几分之几用乘法。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不知道单位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“1”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是多少，求单位</a:t>
            </a:r>
            <a:r>
              <a:rPr lang="en-US" altLang="zh-CN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“1”</a:t>
            </a:r>
            <a:r>
              <a:rPr lang="zh-CN" altLang="en-US"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用除法。</a:t>
            </a:r>
            <a:endParaRPr lang="zh-CN" altLang="en-US" sz="24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0" y="812165"/>
            <a:ext cx="914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甲数是乙数的2.4倍，甲乙两数的比是（   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）：（ 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90930" y="1953895"/>
            <a:ext cx="529018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乙数看做单位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“1”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甲数是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2.4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甲数：乙数＝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2.4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最简整数比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849110" y="812165"/>
            <a:ext cx="7366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12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534400" y="812165"/>
            <a:ext cx="508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01675"/>
            <a:ext cx="883475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2克糖放入18克水中，糖与水的比是（   ），糖占水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endParaRPr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的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  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122680" y="1681163"/>
          <a:ext cx="348615" cy="979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22680" y="1681163"/>
                        <a:ext cx="348615" cy="9798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6129020" y="1159510"/>
            <a:ext cx="12947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9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6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把3米长的绳子平均分成5段，每段长（   ），每段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endParaRPr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占全长的（   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580188" y="969328"/>
          <a:ext cx="760730" cy="979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304800" imgH="393700" progId="Equation.KSEE3">
                  <p:embed/>
                </p:oleObj>
              </mc:Choice>
              <mc:Fallback>
                <p:oleObj name="" r:id="rId1" imgW="3048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580188" y="969328"/>
                        <a:ext cx="760730" cy="9798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028825" y="1706563"/>
          <a:ext cx="348615" cy="979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139700" imgH="393700" progId="Equation.KSEE3">
                  <p:embed/>
                </p:oleObj>
              </mc:Choice>
              <mc:Fallback>
                <p:oleObj name="" r:id="rId3" imgW="139700" imgH="393700" progId="Equation.KSEE3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28825" y="1706563"/>
                        <a:ext cx="348615" cy="9798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0485" y="660400"/>
            <a:ext cx="8850630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7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两个圆的半径比是 2∶3，直径比（   ），周长比（   ），面积比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   ）。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875020" y="1090930"/>
            <a:ext cx="9652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88620" y="1522095"/>
            <a:ext cx="9652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064510" y="1522095"/>
            <a:ext cx="9652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0965" y="744220"/>
            <a:ext cx="883475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8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</a:t>
            </a:r>
            <a:endParaRPr lang="zh-CN"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在长10cm，宽 8cm的长方形中画一个最大半圆，半圆半径（  ），周长</a:t>
            </a:r>
            <a:r>
              <a:rPr lang="zh-CN"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    ），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面积（    ）。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219200" y="1605915"/>
            <a:ext cx="5924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19200" y="2799715"/>
            <a:ext cx="3683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半圆周长＝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Πr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2r</a:t>
            </a:r>
            <a:endParaRPr lang="en-US" altLang="zh-CN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310255" y="1605915"/>
            <a:ext cx="10585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25.7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774055" y="1605915"/>
            <a:ext cx="12439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39.25</a:t>
            </a:r>
            <a:endParaRPr 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1665</Words>
  <Application>WPS 演示</Application>
  <PresentationFormat>全屏显示</PresentationFormat>
  <Paragraphs>232</Paragraphs>
  <Slides>32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49</vt:i4>
      </vt:variant>
      <vt:variant>
        <vt:lpstr>幻灯片标题</vt:lpstr>
      </vt:variant>
      <vt:variant>
        <vt:i4>32</vt:i4>
      </vt:variant>
    </vt:vector>
  </HeadingPairs>
  <TitlesOfParts>
    <vt:vector size="89" baseType="lpstr">
      <vt:lpstr>Arial</vt:lpstr>
      <vt:lpstr>宋体</vt:lpstr>
      <vt:lpstr>Wingdings</vt:lpstr>
      <vt:lpstr>微软雅黑</vt:lpstr>
      <vt:lpstr>Arial Unicode MS</vt:lpstr>
      <vt:lpstr>Calibri</vt:lpstr>
      <vt:lpstr>方正中雅宋简</vt:lpstr>
      <vt:lpstr>自定义设计方案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user</dc:creator>
  <cp:lastModifiedBy>偏执</cp:lastModifiedBy>
  <cp:revision>37</cp:revision>
  <dcterms:created xsi:type="dcterms:W3CDTF">2020-02-07T09:42:00Z</dcterms:created>
  <dcterms:modified xsi:type="dcterms:W3CDTF">2026-03-22T02:33:27Z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546BD0B2B1D14C718613F633C72D16C0_13</vt:lpwstr>
  </property>
</Properties>
</file>