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handoutMasterIdLst>
    <p:handoutMasterId r:id="rId8"/>
  </p:handoutMasterIdLst>
  <p:sldIdLst>
    <p:sldId id="260" r:id="rId3"/>
    <p:sldId id="256" r:id="rId4"/>
    <p:sldId id="257" r:id="rId6"/>
    <p:sldId id="259" r:id="rId7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96" userDrawn="1">
          <p15:clr>
            <a:srgbClr val="A4A3A4"/>
          </p15:clr>
        </p15:guide>
        <p15:guide id="2" pos="382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CDCDC"/>
    <a:srgbClr val="F0F0F0"/>
    <a:srgbClr val="E6E6E6"/>
    <a:srgbClr val="C8C8C8"/>
    <a:srgbClr val="FFFFFF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>
      <p:cViewPr varScale="1">
        <p:scale>
          <a:sx n="78" d="100"/>
          <a:sy n="78" d="100"/>
        </p:scale>
        <p:origin x="654" y="54"/>
      </p:cViewPr>
      <p:guideLst>
        <p:guide orient="horz" pos="2196"/>
        <p:guide pos="3821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handoutMaster" Target="handoutMasters/handoutMaster1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>
                <a:latin typeface="微软雅黑" panose="020B0503020204020204" charset="-122"/>
                <a:ea typeface="微软雅黑" panose="020B0503020204020204" charset="-122"/>
              </a:rPr>
            </a:fld>
            <a:endParaRPr lang="zh-CN" altLang="en-US" smtClean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>
                <a:latin typeface="微软雅黑" panose="020B0503020204020204" charset="-122"/>
                <a:ea typeface="微软雅黑" panose="020B0503020204020204" charset="-122"/>
              </a:rPr>
            </a:fld>
            <a:endParaRPr lang="zh-CN" altLang="en-US" smtClean="0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1AC49D05-6128-4D0D-A32A-06A5E73B386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微软雅黑" panose="020B0503020204020204" charset="-122"/>
                <a:ea typeface="微软雅黑" panose="020B0503020204020204" charset="-122"/>
              </a:defRPr>
            </a:lvl1pPr>
          </a:lstStyle>
          <a:p>
            <a:fld id="{5849F42C-2DAE-424C-A4B8-3140182C3E9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6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微软雅黑" panose="020B0503020204020204" charset="-122"/>
        <a:ea typeface="微软雅黑" panose="020B0503020204020204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2"/>
            </p:custDataLst>
          </p:nvPr>
        </p:nvSpPr>
        <p:spPr>
          <a:xfrm>
            <a:off x="669882" y="2588281"/>
            <a:ext cx="10852237" cy="899167"/>
          </a:xfrm>
        </p:spPr>
        <p:txBody>
          <a:bodyPr lIns="101600" tIns="38100" rIns="25400" bIns="38100" anchor="t" anchorCtr="0">
            <a:noAutofit/>
          </a:bodyPr>
          <a:lstStyle>
            <a:lvl1pPr algn="ctr">
              <a:defRPr sz="5400" b="0" spc="6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3"/>
            </p:custDataLst>
          </p:nvPr>
        </p:nvSpPr>
        <p:spPr>
          <a:xfrm>
            <a:off x="669882" y="3566160"/>
            <a:ext cx="10852237" cy="950984"/>
          </a:xfrm>
        </p:spPr>
        <p:txBody>
          <a:bodyPr lIns="101600" tIns="38100" rIns="76200" bIns="38100">
            <a:noAutofit/>
          </a:bodyPr>
          <a:lstStyle>
            <a:lvl1pPr marL="0" indent="0" algn="ctr" eaLnBrk="1" fontAlgn="auto" latinLnBrk="0" hangingPunct="1">
              <a:lnSpc>
                <a:spcPct val="100000"/>
              </a:lnSpc>
              <a:buNone/>
              <a:defRPr sz="2400" u="none" strike="noStrike" kern="1200" cap="none" spc="200" normalizeH="0" baseline="0">
                <a:solidFill>
                  <a:schemeClr val="tx1"/>
                </a:solidFill>
                <a:uFillTx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69930" y="952508"/>
            <a:ext cx="10852237" cy="50400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669882" y="2588281"/>
            <a:ext cx="10852237" cy="899167"/>
          </a:xfrm>
        </p:spPr>
        <p:txBody>
          <a:bodyPr vert="horz" lIns="101600" tIns="38100" rIns="25400" bIns="38100" rtlCol="0" anchor="t" anchorCtr="0">
            <a:noAutofit/>
          </a:bodyPr>
          <a:lstStyle>
            <a:lvl1pPr marL="0" marR="0" algn="ctr" defTabSz="914400" rtl="0" eaLnBrk="1" fontAlgn="auto" latinLnBrk="0" hangingPunct="1">
              <a:lnSpc>
                <a:spcPct val="100000"/>
              </a:lnSpc>
              <a:buNone/>
              <a:defRPr kumimoji="0" lang="zh-CN" altLang="en-US" sz="5400" b="0" i="0" u="none" strike="noStrike" kern="1200" cap="none" spc="600" normalizeH="0" baseline="0" noProof="1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单击此处编辑标题</a:t>
            </a:r>
            <a:endParaRPr>
              <a:sym typeface="+mn-ea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32000"/>
            <a:ext cx="10852237" cy="648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69882" y="1296000"/>
            <a:ext cx="10852237" cy="5041355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930" y="3808730"/>
            <a:ext cx="10852237" cy="624845"/>
          </a:xfrm>
        </p:spPr>
        <p:txBody>
          <a:bodyPr lIns="101600" tIns="38100" rIns="63500" bIns="38100" anchor="t" anchorCtr="0">
            <a:noAutofit/>
          </a:bodyPr>
          <a:lstStyle>
            <a:lvl1pPr>
              <a:defRPr sz="3600" b="0" u="none" strike="noStrike" kern="1200" cap="none" spc="300" normalizeH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FillTx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3"/>
            </p:custDataLst>
          </p:nvPr>
        </p:nvSpPr>
        <p:spPr>
          <a:xfrm>
            <a:off x="669925" y="4511675"/>
            <a:ext cx="10852237" cy="1077985"/>
          </a:xfrm>
        </p:spPr>
        <p:txBody>
          <a:bodyPr lIns="101600" tIns="38100" rIns="76200" bIns="38100">
            <a:noAutofit/>
          </a:bodyPr>
          <a:lstStyle>
            <a:lvl1pPr marL="0" indent="0" eaLnBrk="1" fontAlgn="auto" latinLnBrk="0" hangingPunct="1">
              <a:buNone/>
              <a:defRPr kumimoji="0" lang="zh-CN" altLang="en-US" sz="1600" b="0" i="0" u="none" strike="noStrike" kern="1200" cap="none" spc="150" normalizeH="0" baseline="0" noProof="1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32000"/>
            <a:ext cx="10852237" cy="648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69930" y="1296000"/>
            <a:ext cx="5283242" cy="5040000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238877" y="1296000"/>
            <a:ext cx="5283242" cy="5040000"/>
          </a:xfrm>
        </p:spPr>
        <p:txBody>
          <a:bodyPr>
            <a:noAutofit/>
          </a:bodyPr>
          <a:lstStyle>
            <a:lvl1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32000"/>
            <a:ext cx="10852237" cy="648000"/>
          </a:xfrm>
        </p:spPr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69930" y="1296000"/>
            <a:ext cx="5283242" cy="381003"/>
          </a:xfrm>
        </p:spPr>
        <p:txBody>
          <a:bodyPr lIns="101600" tIns="38100" rIns="76200" bIns="38100" anchor="t" anchorCtr="0">
            <a:no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1" u="none" strike="noStrike" kern="1200" cap="none" spc="200" normalizeH="0" baseline="0">
                <a:solidFill>
                  <a:schemeClr val="tx1"/>
                </a:solidFill>
                <a:uFillTx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69925" y="1789043"/>
            <a:ext cx="5283200" cy="4552234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296000"/>
            <a:ext cx="5283242" cy="381003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CN" altLang="en-US" sz="20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789043"/>
            <a:ext cx="5283242" cy="4552234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 vert="horz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8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69930" y="1296000"/>
            <a:ext cx="5283242" cy="5040000"/>
          </a:xfrm>
        </p:spPr>
        <p:txBody>
          <a:bodyPr vert="horz" lIns="101600" tIns="0" rIns="82550" bIns="0" rtlCol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238925" y="1296000"/>
            <a:ext cx="5283242" cy="5040000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+mn-lt"/>
                <a:ea typeface="+mn-ea"/>
                <a:cs typeface="+mn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  <p:custDataLst>
              <p:tags r:id="rId2"/>
            </p:custDataLst>
          </p:nvPr>
        </p:nvSpPr>
        <p:spPr>
          <a:xfrm>
            <a:off x="10571135" y="952508"/>
            <a:ext cx="950984" cy="5388907"/>
          </a:xfrm>
        </p:spPr>
        <p:txBody>
          <a:bodyPr vert="eaVert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+mj-lt"/>
                <a:ea typeface="+mj-ea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669925" y="952500"/>
            <a:ext cx="9828101" cy="5388907"/>
          </a:xfrm>
        </p:spPr>
        <p:txBody>
          <a:bodyPr vert="eaVert"/>
          <a:lstStyle>
            <a:lvl1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 indent="0" eaLnBrk="1" fontAlgn="auto" latinLnBrk="0" hangingPunct="1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1.xml"/><Relationship Id="rId16" Type="http://schemas.openxmlformats.org/officeDocument/2006/relationships/tags" Target="../tags/tag60.xml"/><Relationship Id="rId15" Type="http://schemas.openxmlformats.org/officeDocument/2006/relationships/tags" Target="../tags/tag59.xml"/><Relationship Id="rId14" Type="http://schemas.openxmlformats.org/officeDocument/2006/relationships/tags" Target="../tags/tag58.xml"/><Relationship Id="rId13" Type="http://schemas.openxmlformats.org/officeDocument/2006/relationships/tags" Target="../tags/tag57.xml"/><Relationship Id="rId12" Type="http://schemas.openxmlformats.org/officeDocument/2006/relationships/tags" Target="../tags/tag56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FF"/>
            </a:gs>
            <a:gs pos="100000">
              <a:srgbClr val="DCDCDC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69882" y="432000"/>
            <a:ext cx="10852237" cy="648000"/>
          </a:xfrm>
          <a:prstGeom prst="rect">
            <a:avLst/>
          </a:prstGeom>
        </p:spPr>
        <p:txBody>
          <a:bodyPr vert="horz" lIns="101600" tIns="38100" rIns="76200" bIns="38100" rtlCol="0" anchor="ctr" anchorCtr="0">
            <a:no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69882" y="1296000"/>
            <a:ext cx="10852237" cy="5040000"/>
          </a:xfrm>
          <a:prstGeom prst="rect">
            <a:avLst/>
          </a:prstGeo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879742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49833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610600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KSO_TEMPLATE" hidden="1"/>
          <p:cNvSpPr/>
          <p:nvPr>
            <p:custDataLst>
              <p:tags r:id="rId17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2800" b="1" u="none" strike="noStrike" kern="1200" cap="none" spc="200" normalizeH="0">
          <a:solidFill>
            <a:schemeClr val="tx1"/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tabLst>
          <a:tab pos="1609725" algn="l"/>
        </a:tabLst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2.xml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1.xml"/><Relationship Id="rId2" Type="http://schemas.openxmlformats.org/officeDocument/2006/relationships/tags" Target="../tags/tag64.xml"/><Relationship Id="rId1" Type="http://schemas.openxmlformats.org/officeDocument/2006/relationships/tags" Target="../tags/tag63.xml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2.xml"/><Relationship Id="rId3" Type="http://schemas.openxmlformats.org/officeDocument/2006/relationships/slideLayout" Target="../slideLayouts/slideLayout1.xml"/><Relationship Id="rId2" Type="http://schemas.openxmlformats.org/officeDocument/2006/relationships/tags" Target="../tags/tag66.xml"/><Relationship Id="rId1" Type="http://schemas.openxmlformats.org/officeDocument/2006/relationships/tags" Target="../tags/tag6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5" name="文本框 4"/>
          <p:cNvSpPr txBox="1"/>
          <p:nvPr/>
        </p:nvSpPr>
        <p:spPr>
          <a:xfrm>
            <a:off x="4293235" y="1957705"/>
            <a:ext cx="4064000" cy="14452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8800">
                <a:gradFill>
                  <a:gsLst>
                    <a:gs pos="50000">
                      <a:srgbClr val="3474CB">
                        <a:lumMod val="0"/>
                      </a:srgbClr>
                    </a:gs>
                    <a:gs pos="0">
                      <a:srgbClr val="03BEC1"/>
                    </a:gs>
                    <a:gs pos="100000">
                      <a:srgbClr val="8E52DF"/>
                    </a:gs>
                  </a:gsLst>
                  <a:lin ang="5400000" scaled="1"/>
                </a:gradFill>
                <a:latin typeface="方正中雅宋简" panose="02000000000000000000" charset="-122"/>
                <a:ea typeface="方正中雅宋简" panose="02000000000000000000" charset="-122"/>
              </a:rPr>
              <a:t>数学题</a:t>
            </a:r>
            <a:endParaRPr lang="zh-CN" altLang="en-US" sz="8800">
              <a:gradFill>
                <a:gsLst>
                  <a:gs pos="50000">
                    <a:srgbClr val="3474CB">
                      <a:lumMod val="0"/>
                    </a:srgbClr>
                  </a:gs>
                  <a:gs pos="0">
                    <a:srgbClr val="03BEC1"/>
                  </a:gs>
                  <a:gs pos="100000">
                    <a:srgbClr val="8E52DF"/>
                  </a:gs>
                </a:gsLst>
                <a:lin ang="5400000" scaled="1"/>
              </a:gradFill>
              <a:latin typeface="方正中雅宋简" panose="02000000000000000000" charset="-122"/>
              <a:ea typeface="方正中雅宋简" panose="02000000000000000000" charset="-122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37000">
              <a:schemeClr val="accent6">
                <a:lumMod val="20000"/>
                <a:lumOff val="80000"/>
              </a:schemeClr>
            </a:gs>
            <a:gs pos="0">
              <a:schemeClr val="accent1">
                <a:lumMod val="20000"/>
                <a:lumOff val="80000"/>
              </a:schemeClr>
            </a:gs>
            <a:gs pos="100000">
              <a:schemeClr val="accent6">
                <a:lumMod val="20000"/>
                <a:lumOff val="8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1"/>
            </p:custDataLst>
          </p:nvPr>
        </p:nvSpPr>
        <p:spPr>
          <a:xfrm>
            <a:off x="143510" y="645160"/>
            <a:ext cx="12049125" cy="1510665"/>
          </a:xfrm>
        </p:spPr>
        <p:txBody>
          <a:bodyPr/>
          <a:lstStyle/>
          <a:p>
            <a:pPr algn="l">
              <a:lnSpc>
                <a:spcPct val="150000"/>
              </a:lnSpc>
            </a:pP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商店里有甲、乙两件商品，都以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495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元卖出，甲赚了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10</a:t>
            </a:r>
            <a:r>
              <a:rPr lang="zh-CN" altLang="en-US" sz="2800" b="1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%</a:t>
            </a:r>
            <a:r>
              <a:rPr lang="zh-CN" altLang="en-US" sz="2800" b="1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</a:rPr>
              <a:t>，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乙亏了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10</a:t>
            </a:r>
            <a:r>
              <a:rPr lang="zh-CN" altLang="en-US" sz="2800" b="1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%</a:t>
            </a:r>
            <a:r>
              <a:rPr lang="zh-CN" altLang="en-US" sz="2800" b="1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，两件商品卖出后是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赚了还是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亏了？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赚或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亏了多少元？</a:t>
            </a:r>
            <a:endParaRPr lang="zh-CN" altLang="en-US" sz="2800" b="1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572770" y="2408555"/>
            <a:ext cx="1161859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赚或亏都要与成本比较，所以成本是单位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，本题求成本用</a:t>
            </a:r>
            <a:r>
              <a:rPr lang="zh-CN" altLang="en-US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除法</a:t>
            </a:r>
            <a:endParaRPr lang="zh-CN" altLang="en-US" sz="2800" b="1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572770" y="3030855"/>
            <a:ext cx="1024318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甲商品成本：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495</a:t>
            </a:r>
            <a:r>
              <a:rPr lang="en-US" altLang="zh-CN" sz="2800" b="1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÷</a:t>
            </a:r>
            <a:r>
              <a:rPr lang="zh-CN" altLang="en-US" sz="2800" b="1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（</a:t>
            </a:r>
            <a:r>
              <a:rPr lang="en-US" altLang="zh-CN" sz="2800" b="1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1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＋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10</a:t>
            </a:r>
            <a:r>
              <a:rPr lang="zh-CN" altLang="en-US" sz="2800" b="1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%）</a:t>
            </a:r>
            <a:r>
              <a:rPr lang="en-US" altLang="zh-CN" sz="280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=450</a:t>
            </a:r>
            <a:r>
              <a:rPr lang="zh-CN" altLang="en-US"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（元）</a:t>
            </a:r>
            <a:endParaRPr lang="zh-CN" altLang="en-US" sz="2800" b="1">
              <a:solidFill>
                <a:schemeClr val="tx1"/>
              </a:solidFill>
              <a:latin typeface="Arial" panose="020B0604020202020204" pitchFamily="34" charset="0"/>
              <a:ea typeface="宋体" panose="02010600030101010101" pitchFamily="2" charset="-122"/>
              <a:cs typeface="Arial" panose="020B0604020202020204" pitchFamily="3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608965" y="3552825"/>
            <a:ext cx="703707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乙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商品成本：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495</a:t>
            </a:r>
            <a:r>
              <a:rPr lang="en-US" altLang="zh-CN" sz="2800" b="1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÷</a:t>
            </a:r>
            <a:r>
              <a:rPr lang="zh-CN" altLang="en-US" sz="2800" b="1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（</a:t>
            </a:r>
            <a:r>
              <a:rPr lang="en-US" altLang="zh-CN" sz="2800" b="1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1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－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10</a:t>
            </a:r>
            <a:r>
              <a:rPr lang="zh-CN" altLang="en-US" sz="2800" b="1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%）</a:t>
            </a:r>
            <a:r>
              <a:rPr lang="en-US" altLang="zh-CN" sz="280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=550</a:t>
            </a:r>
            <a:r>
              <a:rPr lang="zh-CN" altLang="en-US" sz="280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（元）</a:t>
            </a:r>
            <a:endParaRPr lang="zh-CN" altLang="en-US" sz="2800" b="1">
              <a:solidFill>
                <a:schemeClr val="tx1"/>
              </a:solidFill>
              <a:latin typeface="Arial" panose="020B0604020202020204" pitchFamily="34" charset="0"/>
              <a:ea typeface="宋体" panose="02010600030101010101" pitchFamily="2" charset="-122"/>
              <a:cs typeface="Arial" panose="020B0604020202020204" pitchFamily="34" charset="0"/>
              <a:sym typeface="+mn-ea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608965" y="4074795"/>
            <a:ext cx="1048321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甲乙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成本：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450+550</a:t>
            </a:r>
            <a:r>
              <a:rPr lang="en-US" altLang="zh-CN" sz="280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=1000</a:t>
            </a:r>
            <a:r>
              <a:rPr lang="zh-CN" altLang="en-US" sz="280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（元）</a:t>
            </a:r>
            <a:endParaRPr lang="zh-CN" altLang="en-US" sz="2800" b="1">
              <a:solidFill>
                <a:schemeClr val="tx1"/>
              </a:solidFill>
              <a:latin typeface="Arial" panose="020B0604020202020204" pitchFamily="34" charset="0"/>
              <a:ea typeface="宋体" panose="02010600030101010101" pitchFamily="2" charset="-122"/>
              <a:cs typeface="Arial" panose="020B0604020202020204" pitchFamily="34" charset="0"/>
              <a:sym typeface="+mn-ea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643890" y="4573905"/>
            <a:ext cx="1079944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甲乙售价：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495+495</a:t>
            </a:r>
            <a:r>
              <a:rPr lang="en-US" altLang="zh-CN" sz="280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=990</a:t>
            </a:r>
            <a:r>
              <a:rPr lang="zh-CN" altLang="en-US" sz="280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（元）</a:t>
            </a:r>
            <a:endParaRPr lang="zh-CN" altLang="en-US" sz="2800" b="1">
              <a:solidFill>
                <a:schemeClr val="tx1"/>
              </a:solidFill>
              <a:latin typeface="Arial" panose="020B0604020202020204" pitchFamily="34" charset="0"/>
              <a:ea typeface="宋体" panose="02010600030101010101" pitchFamily="2" charset="-122"/>
              <a:cs typeface="Arial" panose="020B0604020202020204" pitchFamily="34" charset="0"/>
              <a:sym typeface="+mn-ea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614045" y="5026025"/>
            <a:ext cx="1029843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sz="2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成本大于售价：亏</a:t>
            </a:r>
            <a:r>
              <a:rPr lang="en-US" altLang="zh-CN" sz="2800" b="1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1000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－990</a:t>
            </a:r>
            <a:r>
              <a:rPr lang="en-US" altLang="zh-CN" sz="280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=10</a:t>
            </a:r>
            <a:r>
              <a:rPr lang="zh-CN" altLang="en-US" sz="280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（元）</a:t>
            </a:r>
            <a:endParaRPr lang="zh-CN" altLang="en-US" sz="2800" b="1">
              <a:solidFill>
                <a:schemeClr val="tx1"/>
              </a:solidFill>
              <a:latin typeface="Arial" panose="020B0604020202020204" pitchFamily="34" charset="0"/>
              <a:ea typeface="宋体" panose="02010600030101010101" pitchFamily="2" charset="-122"/>
              <a:cs typeface="Arial" panose="020B0604020202020204" pitchFamily="34" charset="0"/>
              <a:sym typeface="+mn-ea"/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6" grpId="0"/>
      <p:bldP spid="8" grpId="0"/>
      <p:bldP spid="10" grpId="0"/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37000">
              <a:schemeClr val="accent6">
                <a:lumMod val="20000"/>
                <a:lumOff val="80000"/>
              </a:schemeClr>
            </a:gs>
            <a:gs pos="0">
              <a:schemeClr val="accent1">
                <a:lumMod val="20000"/>
                <a:lumOff val="80000"/>
              </a:schemeClr>
            </a:gs>
            <a:gs pos="100000">
              <a:schemeClr val="accent6">
                <a:lumMod val="20000"/>
                <a:lumOff val="8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1"/>
            </p:custDataLst>
          </p:nvPr>
        </p:nvSpPr>
        <p:spPr>
          <a:xfrm>
            <a:off x="226060" y="612775"/>
            <a:ext cx="11581765" cy="1671955"/>
          </a:xfrm>
        </p:spPr>
        <p:txBody>
          <a:bodyPr/>
          <a:lstStyle/>
          <a:p>
            <a:pPr algn="l">
              <a:lnSpc>
                <a:spcPct val="150000"/>
              </a:lnSpc>
            </a:pPr>
            <a:r>
              <a:rPr lang="en-US" altLang="zh-CN" sz="32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</a:t>
            </a:r>
            <a:r>
              <a:rPr lang="en-US" altLang="zh-CN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学校原有科技书、文艺书共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630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本，其中科技书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20</a:t>
            </a:r>
            <a:r>
              <a:rPr lang="zh-CN" altLang="en-US" sz="2800" b="1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%</a:t>
            </a:r>
            <a:r>
              <a:rPr lang="zh-CN" altLang="en-US" sz="2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，后来又买进一些科技书，这时科技书占总数的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40</a:t>
            </a:r>
            <a:r>
              <a:rPr lang="zh-CN" altLang="en-US" sz="2800" b="1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%</a:t>
            </a:r>
            <a:r>
              <a:rPr lang="zh-CN" altLang="en-US" sz="2800" b="1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。又买来多少科技书？</a:t>
            </a:r>
            <a:endParaRPr lang="zh-CN" altLang="en-US" sz="2800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宋体" panose="02010600030101010101" pitchFamily="2" charset="-122"/>
              <a:cs typeface="Arial" panose="020B0604020202020204" pitchFamily="34" charset="0"/>
              <a:sym typeface="+mn-ea"/>
            </a:endParaRPr>
          </a:p>
          <a:p>
            <a:pPr>
              <a:lnSpc>
                <a:spcPct val="150000"/>
              </a:lnSpc>
            </a:pPr>
            <a:endParaRPr lang="zh-CN" altLang="en-US" sz="2800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宋体" panose="02010600030101010101" pitchFamily="2" charset="-122"/>
              <a:cs typeface="Arial" panose="020B0604020202020204" pitchFamily="34" charset="0"/>
              <a:sym typeface="+mn-ea"/>
            </a:endParaRPr>
          </a:p>
        </p:txBody>
      </p:sp>
    </p:spTree>
    <p:custDataLst>
      <p:tags r:id="rId2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37000">
              <a:schemeClr val="accent6">
                <a:lumMod val="20000"/>
                <a:lumOff val="80000"/>
              </a:schemeClr>
            </a:gs>
            <a:gs pos="0">
              <a:schemeClr val="accent1">
                <a:lumMod val="20000"/>
                <a:lumOff val="80000"/>
              </a:schemeClr>
            </a:gs>
            <a:gs pos="100000">
              <a:schemeClr val="accent6">
                <a:lumMod val="20000"/>
                <a:lumOff val="8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/>
          <p:nvPr>
            <p:ph type="subTitle" idx="1"/>
          </p:nvPr>
        </p:nvSpPr>
        <p:spPr>
          <a:xfrm>
            <a:off x="588010" y="690245"/>
            <a:ext cx="11296650" cy="1502410"/>
          </a:xfrm>
        </p:spPr>
        <p:txBody>
          <a:bodyPr/>
          <a:p>
            <a:pPr algn="l">
              <a:lnSpc>
                <a:spcPct val="150000"/>
              </a:lnSpc>
            </a:pPr>
            <a:r>
              <a:rPr lang="en-US" altLang="zh-CN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   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甲、乙两人各有若干块糖，甲拿出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20</a:t>
            </a:r>
            <a:r>
              <a:rPr lang="zh-CN" altLang="en-US" sz="2800" b="1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%</a:t>
            </a:r>
            <a:r>
              <a:rPr lang="zh-CN" altLang="en-US" sz="2800" b="1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给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乙后</a:t>
            </a:r>
            <a:r>
              <a:rPr lang="zh-CN" altLang="en-US" sz="2800" b="1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，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乙又取出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25</a:t>
            </a:r>
            <a:r>
              <a:rPr lang="zh-CN" altLang="en-US" sz="2800" b="1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%</a:t>
            </a:r>
            <a:r>
              <a:rPr lang="zh-CN" altLang="en-US" sz="2800" b="1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给甲，</a:t>
            </a:r>
            <a:r>
              <a:rPr lang="zh-CN" altLang="en-US" sz="2800" b="1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这时甲、乙各有</a:t>
            </a:r>
            <a:r>
              <a:rPr lang="en-US" altLang="zh-CN" sz="2800" b="1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18</a:t>
            </a:r>
            <a:r>
              <a:rPr lang="zh-CN" altLang="en-US" sz="2800" b="1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块糖。问甲乙两人原来各有多少块糖？</a:t>
            </a:r>
            <a:endParaRPr lang="zh-CN" altLang="en-US" sz="2800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宋体" panose="02010600030101010101" pitchFamily="2" charset="-122"/>
              <a:cs typeface="Arial" panose="020B0604020202020204" pitchFamily="34" charset="0"/>
              <a:sym typeface="+mn-ea"/>
            </a:endParaRPr>
          </a:p>
          <a:p>
            <a:endParaRPr lang="zh-CN" altLang="en-US" sz="2800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宋体" panose="02010600030101010101" pitchFamily="2" charset="-122"/>
              <a:cs typeface="Arial" panose="020B0604020202020204" pitchFamily="34" charset="0"/>
              <a:sym typeface="+mn-ea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320800" y="2271395"/>
            <a:ext cx="805624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sz="2800" b="1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甲      给乙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20</a:t>
            </a:r>
            <a:r>
              <a:rPr lang="zh-CN" altLang="en-US" sz="2800" b="1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%        </a:t>
            </a:r>
            <a:r>
              <a:rPr lang="zh-CN" altLang="en-US" sz="2800" b="1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又得乙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25</a:t>
            </a:r>
            <a:r>
              <a:rPr lang="zh-CN" altLang="en-US" sz="2800" b="1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%        </a:t>
            </a:r>
            <a:r>
              <a:rPr lang="zh-CN" altLang="en-US" sz="2800" b="1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甲最后</a:t>
            </a:r>
            <a:r>
              <a:rPr lang="en-US" altLang="zh-CN" sz="2800" b="1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18</a:t>
            </a:r>
            <a:r>
              <a:rPr lang="zh-CN" altLang="en-US" sz="2800" b="1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块</a:t>
            </a:r>
            <a:endParaRPr lang="zh-CN" altLang="en-US" sz="2800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宋体" panose="02010600030101010101" pitchFamily="2" charset="-122"/>
              <a:cs typeface="Arial" panose="020B0604020202020204" pitchFamily="34" charset="0"/>
              <a:sym typeface="+mn-ea"/>
            </a:endParaRPr>
          </a:p>
        </p:txBody>
      </p:sp>
      <p:cxnSp>
        <p:nvCxnSpPr>
          <p:cNvPr id="7" name="直接箭头连接符 6"/>
          <p:cNvCxnSpPr/>
          <p:nvPr/>
        </p:nvCxnSpPr>
        <p:spPr>
          <a:xfrm>
            <a:off x="1811655" y="2517140"/>
            <a:ext cx="432435" cy="0"/>
          </a:xfrm>
          <a:prstGeom prst="straightConnector1">
            <a:avLst/>
          </a:prstGeom>
          <a:ln>
            <a:solidFill>
              <a:srgbClr val="FF0000"/>
            </a:solidFill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直接箭头连接符 7"/>
          <p:cNvCxnSpPr/>
          <p:nvPr/>
        </p:nvCxnSpPr>
        <p:spPr>
          <a:xfrm>
            <a:off x="3938905" y="2532380"/>
            <a:ext cx="432435" cy="0"/>
          </a:xfrm>
          <a:prstGeom prst="straightConnector1">
            <a:avLst/>
          </a:prstGeom>
          <a:ln>
            <a:solidFill>
              <a:srgbClr val="FF0000"/>
            </a:solidFill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直接箭头连接符 8"/>
          <p:cNvCxnSpPr/>
          <p:nvPr/>
        </p:nvCxnSpPr>
        <p:spPr>
          <a:xfrm>
            <a:off x="6443980" y="2532380"/>
            <a:ext cx="432435" cy="0"/>
          </a:xfrm>
          <a:prstGeom prst="straightConnector1">
            <a:avLst/>
          </a:prstGeom>
          <a:ln>
            <a:solidFill>
              <a:srgbClr val="FF0000"/>
            </a:solidFill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文本框 9"/>
          <p:cNvSpPr txBox="1"/>
          <p:nvPr/>
        </p:nvSpPr>
        <p:spPr>
          <a:xfrm>
            <a:off x="1337310" y="2855595"/>
            <a:ext cx="8023225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sz="2800" b="1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乙      得甲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20</a:t>
            </a:r>
            <a:r>
              <a:rPr lang="zh-CN" altLang="en-US" sz="2800" b="1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%        </a:t>
            </a:r>
            <a:r>
              <a:rPr lang="zh-CN" altLang="en-US" sz="2800" b="1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又给甲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25</a:t>
            </a:r>
            <a:r>
              <a:rPr lang="zh-CN" altLang="en-US" sz="2800" b="1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%       </a:t>
            </a:r>
            <a:r>
              <a:rPr lang="zh-CN" altLang="en-US" sz="2800" b="1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乙</a:t>
            </a:r>
            <a:r>
              <a:rPr lang="zh-CN" altLang="en-US" sz="2800" b="1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最后</a:t>
            </a:r>
            <a:r>
              <a:rPr lang="en-US" altLang="zh-CN" sz="2800" b="1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18</a:t>
            </a:r>
            <a:r>
              <a:rPr lang="zh-CN" altLang="en-US" sz="2800" b="1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块</a:t>
            </a:r>
            <a:endParaRPr lang="zh-CN" altLang="en-US" sz="2800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宋体" panose="02010600030101010101" pitchFamily="2" charset="-122"/>
              <a:cs typeface="Arial" panose="020B0604020202020204" pitchFamily="34" charset="0"/>
              <a:sym typeface="+mn-ea"/>
            </a:endParaRPr>
          </a:p>
        </p:txBody>
      </p:sp>
      <p:cxnSp>
        <p:nvCxnSpPr>
          <p:cNvPr id="11" name="直接箭头连接符 10"/>
          <p:cNvCxnSpPr/>
          <p:nvPr/>
        </p:nvCxnSpPr>
        <p:spPr>
          <a:xfrm>
            <a:off x="1837690" y="3116580"/>
            <a:ext cx="432435" cy="0"/>
          </a:xfrm>
          <a:prstGeom prst="straightConnector1">
            <a:avLst/>
          </a:prstGeom>
          <a:ln>
            <a:solidFill>
              <a:srgbClr val="FF0000"/>
            </a:solidFill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直接箭头连接符 11"/>
          <p:cNvCxnSpPr/>
          <p:nvPr/>
        </p:nvCxnSpPr>
        <p:spPr>
          <a:xfrm flipV="1">
            <a:off x="3938905" y="3113405"/>
            <a:ext cx="537845" cy="15240"/>
          </a:xfrm>
          <a:prstGeom prst="straightConnector1">
            <a:avLst/>
          </a:prstGeom>
          <a:ln>
            <a:solidFill>
              <a:srgbClr val="FF0000"/>
            </a:solidFill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直接箭头连接符 12"/>
          <p:cNvCxnSpPr/>
          <p:nvPr/>
        </p:nvCxnSpPr>
        <p:spPr>
          <a:xfrm flipV="1">
            <a:off x="6375400" y="3112770"/>
            <a:ext cx="509270" cy="15240"/>
          </a:xfrm>
          <a:prstGeom prst="straightConnector1">
            <a:avLst/>
          </a:prstGeom>
          <a:ln>
            <a:solidFill>
              <a:srgbClr val="FF0000"/>
            </a:solidFill>
            <a:tailEnd type="arrow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" name="文本框 13"/>
          <p:cNvSpPr txBox="1"/>
          <p:nvPr/>
        </p:nvSpPr>
        <p:spPr>
          <a:xfrm>
            <a:off x="889635" y="3568700"/>
            <a:ext cx="11189970" cy="22453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/>
            <a:r>
              <a:rPr lang="zh-CN" altLang="en-US" sz="2800" b="1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 </a:t>
            </a:r>
            <a:r>
              <a:rPr lang="zh-CN" altLang="en-US" sz="2800" b="1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乙没有给甲前有：</a:t>
            </a:r>
            <a:r>
              <a:rPr lang="en-US" altLang="zh-CN" sz="2800" b="1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18÷</a:t>
            </a:r>
            <a:r>
              <a:rPr lang="zh-CN" altLang="en-US" sz="2800" b="1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（</a:t>
            </a:r>
            <a:r>
              <a:rPr lang="en-US" altLang="zh-CN" sz="2800" b="1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1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－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25</a:t>
            </a:r>
            <a:r>
              <a:rPr lang="zh-CN" altLang="en-US" sz="2800" b="1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%</a:t>
            </a:r>
            <a:r>
              <a:rPr lang="zh-CN" altLang="en-US" sz="2800" b="1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）</a:t>
            </a:r>
            <a:r>
              <a:rPr lang="en-US" altLang="zh-CN" sz="280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=24</a:t>
            </a:r>
            <a:r>
              <a:rPr lang="zh-CN" altLang="en-US" sz="280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（块）</a:t>
            </a:r>
            <a:endParaRPr lang="zh-CN" altLang="en-US" sz="2800">
              <a:solidFill>
                <a:schemeClr val="tx1"/>
              </a:solidFill>
              <a:latin typeface="Arial" panose="020B0604020202020204" pitchFamily="34" charset="0"/>
              <a:ea typeface="宋体" panose="02010600030101010101" pitchFamily="2" charset="-122"/>
              <a:cs typeface="Arial" panose="020B0604020202020204" pitchFamily="34" charset="0"/>
              <a:sym typeface="+mn-ea"/>
            </a:endParaRPr>
          </a:p>
          <a:p>
            <a:pPr algn="l"/>
            <a:r>
              <a:rPr lang="zh-CN" altLang="en-US" sz="280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算出给甲：</a:t>
            </a:r>
            <a:r>
              <a:rPr lang="en-US" altLang="zh-CN" sz="2800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24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－18</a:t>
            </a:r>
            <a:r>
              <a:rPr lang="en-US" altLang="zh-CN" sz="280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= 6</a:t>
            </a:r>
            <a:r>
              <a:rPr lang="zh-CN" altLang="en-US" sz="280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（块）</a:t>
            </a:r>
            <a:endParaRPr lang="zh-CN" altLang="en-US" sz="2800">
              <a:latin typeface="Arial" panose="020B0604020202020204" pitchFamily="34" charset="0"/>
              <a:ea typeface="宋体" panose="02010600030101010101" pitchFamily="2" charset="-122"/>
              <a:cs typeface="Arial" panose="020B0604020202020204" pitchFamily="34" charset="0"/>
              <a:sym typeface="+mn-ea"/>
            </a:endParaRPr>
          </a:p>
          <a:p>
            <a:pPr algn="l"/>
            <a:r>
              <a:rPr lang="zh-CN" altLang="en-US" sz="280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甲没给</a:t>
            </a:r>
            <a:r>
              <a:rPr lang="zh-CN" altLang="en-US" sz="2800" b="1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乙前有</a:t>
            </a:r>
            <a:r>
              <a:rPr lang="en-US" altLang="zh-CN" sz="2800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18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－6</a:t>
            </a:r>
            <a:r>
              <a:rPr lang="en-US" altLang="zh-CN" sz="280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= 12</a:t>
            </a:r>
            <a:r>
              <a:rPr lang="zh-CN" altLang="en-US" sz="280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（块）</a:t>
            </a:r>
            <a:endParaRPr lang="zh-CN" altLang="en-US" sz="2800">
              <a:latin typeface="Arial" panose="020B0604020202020204" pitchFamily="34" charset="0"/>
              <a:ea typeface="宋体" panose="02010600030101010101" pitchFamily="2" charset="-122"/>
              <a:cs typeface="Arial" panose="020B0604020202020204" pitchFamily="34" charset="0"/>
              <a:sym typeface="+mn-ea"/>
            </a:endParaRPr>
          </a:p>
          <a:p>
            <a:pPr algn="l"/>
            <a:r>
              <a:rPr lang="zh-CN" altLang="en-US" sz="280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甲原来有</a:t>
            </a:r>
            <a:r>
              <a:rPr lang="en-US" altLang="zh-CN" sz="2800" b="1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12÷</a:t>
            </a:r>
            <a:r>
              <a:rPr lang="zh-CN" altLang="en-US" sz="2800" b="1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（</a:t>
            </a:r>
            <a:r>
              <a:rPr lang="en-US" altLang="zh-CN" sz="2800" b="1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1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－</a:t>
            </a:r>
            <a:r>
              <a:rPr lang="en-US" altLang="zh-CN" sz="2800" b="1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20</a:t>
            </a:r>
            <a:r>
              <a:rPr lang="zh-CN" altLang="en-US" sz="2800" b="1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%）</a:t>
            </a:r>
            <a:r>
              <a:rPr lang="en-US" altLang="zh-CN" sz="280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=15</a:t>
            </a:r>
            <a:r>
              <a:rPr lang="zh-CN" altLang="en-US" sz="280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（块）</a:t>
            </a:r>
            <a:endParaRPr lang="zh-CN" altLang="en-US" sz="2800">
              <a:latin typeface="Arial" panose="020B0604020202020204" pitchFamily="34" charset="0"/>
              <a:ea typeface="宋体" panose="02010600030101010101" pitchFamily="2" charset="-122"/>
              <a:cs typeface="Arial" panose="020B0604020202020204" pitchFamily="34" charset="0"/>
              <a:sym typeface="+mn-ea"/>
            </a:endParaRPr>
          </a:p>
          <a:p>
            <a:pPr algn="l"/>
            <a:r>
              <a:rPr lang="zh-CN" altLang="en-US" sz="280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甲乙共有</a:t>
            </a:r>
            <a:r>
              <a:rPr lang="en-US" altLang="zh-CN" sz="280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—</a:t>
            </a:r>
            <a:r>
              <a:rPr lang="zh-CN" altLang="en-US" sz="2800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甲</a:t>
            </a:r>
            <a:r>
              <a:rPr lang="en-US" altLang="zh-CN" sz="2800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=</a:t>
            </a:r>
            <a:r>
              <a:rPr lang="zh-CN" altLang="en-US" sz="2800" b="1"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乙即</a:t>
            </a:r>
            <a:r>
              <a:rPr lang="en-US" altLang="zh-CN" sz="2800" b="1">
                <a:solidFill>
                  <a:srgbClr val="FF0000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18×2—15=21</a:t>
            </a:r>
            <a:r>
              <a:rPr lang="en-US" altLang="zh-CN" sz="2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(</a:t>
            </a:r>
            <a:r>
              <a:rPr lang="zh-CN" altLang="zh-CN" sz="2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块</a:t>
            </a:r>
            <a:r>
              <a:rPr lang="en-US" altLang="zh-CN" sz="2800" b="1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)</a:t>
            </a:r>
            <a:endParaRPr lang="en-US" altLang="zh-CN" sz="2800" b="1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ea typeface="宋体" panose="02010600030101010101" pitchFamily="2" charset="-122"/>
              <a:cs typeface="Arial" panose="020B0604020202020204" pitchFamily="34" charset="0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1" build="p"/>
      <p:bldP spid="5" grpId="2" build="p"/>
      <p:bldP spid="6" grpId="0"/>
      <p:bldP spid="10" grpId="0"/>
      <p:bldP spid="14" grpId="0"/>
    </p:bldLst>
  </p:timing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187308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187308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TEMPLATE_THUMBS_INDEX" val="1"/>
  <p:tag name="KSO_WM_TEMPLATE_SUBCATEGORY" val="0"/>
  <p:tag name="KSO_WM_TAG_VERSION" val="1.0"/>
  <p:tag name="KSO_WM_BEAUTIFY_FLAG" val="#wm#"/>
  <p:tag name="KSO_WM_TEMPLATE_CATEGORY" val="custom"/>
  <p:tag name="KSO_WM_TEMPLATE_INDEX" val="20187308"/>
</p:tagLst>
</file>

<file path=ppt/tags/tag62.xml><?xml version="1.0" encoding="utf-8"?>
<p:tagLst xmlns:p="http://schemas.openxmlformats.org/presentationml/2006/main">
  <p:tag name="KSO_WM_BEAUTIFY_FLAG" val="#wm#"/>
  <p:tag name="KSO_WM_TEMPLATE_CATEGORY" val="custom"/>
  <p:tag name="KSO_WM_TEMPLATE_INDEX" val="20187308"/>
</p:tagLst>
</file>

<file path=ppt/tags/tag63.xml><?xml version="1.0" encoding="utf-8"?>
<p:tagLst xmlns:p="http://schemas.openxmlformats.org/presentationml/2006/main">
  <p:tag name="KSO_WM_UNIT_ISCONTENTSTITLE" val="0"/>
  <p:tag name="KSO_WM_UNIT_PRESET_TEXT" val="在此输入您的封面副标题"/>
  <p:tag name="KSO_WM_UNIT_NOCLEAR" val="0"/>
  <p:tag name="KSO_WM_UNIT_VALUE" val="156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187308_1*b*1"/>
  <p:tag name="KSO_WM_TEMPLATE_CATEGORY" val="custom"/>
  <p:tag name="KSO_WM_TEMPLATE_INDEX" val="20187308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TEMPLATE_THUMBS_INDEX" val="1"/>
  <p:tag name="KSO_WM_SLIDE_ID" val="custom20187308_1"/>
  <p:tag name="KSO_WM_TEMPLATE_SUBCATEGORY" val="0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</p:tagLst>
</file>

<file path=ppt/tags/tag65.xml><?xml version="1.0" encoding="utf-8"?>
<p:tagLst xmlns:p="http://schemas.openxmlformats.org/presentationml/2006/main">
  <p:tag name="KSO_WM_UNIT_ISCONTENTSTITLE" val="0"/>
  <p:tag name="KSO_WM_UNIT_PRESET_TEXT" val="在此输入您的封面副标题"/>
  <p:tag name="KSO_WM_UNIT_NOCLEAR" val="0"/>
  <p:tag name="KSO_WM_UNIT_VALUE" val="156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187308_1*b*1"/>
  <p:tag name="KSO_WM_TEMPLATE_CATEGORY" val="custom"/>
  <p:tag name="KSO_WM_TEMPLATE_INDEX" val="20187308"/>
  <p:tag name="KSO_WM_UNIT_LAYERLEVEL" val="1"/>
  <p:tag name="KSO_WM_TAG_VERSION" val="1.0"/>
  <p:tag name="KSO_WM_BEAUTIFY_FLAG" val="#wm#"/>
</p:tagLst>
</file>

<file path=ppt/tags/tag66.xml><?xml version="1.0" encoding="utf-8"?>
<p:tagLst xmlns:p="http://schemas.openxmlformats.org/presentationml/2006/main">
  <p:tag name="KSO_WM_TEMPLATE_THUMBS_INDEX" val="1"/>
  <p:tag name="KSO_WM_SLIDE_ID" val="custom20187308_1"/>
  <p:tag name="KSO_WM_TEMPLATE_SUBCATEGORY" val="0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</p:tagLst>
</file>

<file path=ppt/tags/tag67.xml><?xml version="1.0" encoding="utf-8"?>
<p:tagLst xmlns:p="http://schemas.openxmlformats.org/presentationml/2006/main">
  <p:tag name="KSO_WM_TEMPLATE_THUMBS_INDEX" val="1"/>
  <p:tag name="KSO_WM_SLIDE_ID" val="custom20187308_1"/>
  <p:tag name="KSO_WM_TEMPLATE_SUBCATEGORY" val="0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187308"/>
  <p:tag name="KSO_WM_SLIDE_LAYOUT" val="a_b"/>
  <p:tag name="KSO_WM_SLIDE_LAYOUT_CNT" val="1_1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>
          <a:tailEnd type="arrow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504</Words>
  <Application>WPS 演示</Application>
  <PresentationFormat>宽屏</PresentationFormat>
  <Paragraphs>32</Paragraphs>
  <Slides>4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1" baseType="lpstr">
      <vt:lpstr>Arial</vt:lpstr>
      <vt:lpstr>宋体</vt:lpstr>
      <vt:lpstr>Wingdings</vt:lpstr>
      <vt:lpstr>微软雅黑</vt:lpstr>
      <vt:lpstr>Arial Unicode MS</vt:lpstr>
      <vt:lpstr>方正中雅宋简</vt:lpstr>
      <vt:lpstr>Office 主题​​</vt:lpstr>
      <vt:lpstr>PowerPoint 演示文稿</vt:lpstr>
      <vt:lpstr>13页28题</vt:lpstr>
      <vt:lpstr>14页36题</vt:lpstr>
      <vt:lpstr>11页18题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偏执</cp:lastModifiedBy>
  <cp:revision>28</cp:revision>
  <dcterms:created xsi:type="dcterms:W3CDTF">2019-06-19T02:08:00Z</dcterms:created>
  <dcterms:modified xsi:type="dcterms:W3CDTF">2026-03-22T07:11:57Z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2052-12.1.0.25225</vt:lpwstr>
  </property>
  <property fmtid="{D5CDD505-2E9C-101B-9397-08002B2CF9AE}" pid="3" name="ICV">
    <vt:lpwstr>4C0FE6AACC2B4B6E83C3E04D30E0FD0E_13</vt:lpwstr>
  </property>
</Properties>
</file>