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80" r:id="rId5"/>
    <p:sldId id="264" r:id="rId6"/>
    <p:sldId id="281" r:id="rId7"/>
    <p:sldId id="283" r:id="rId8"/>
    <p:sldId id="284" r:id="rId9"/>
    <p:sldId id="285" r:id="rId10"/>
  </p:sldIdLst>
  <p:sldSz cx="12192000" cy="6858000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3E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84" autoAdjust="0"/>
  </p:normalViewPr>
  <p:slideViewPr>
    <p:cSldViewPr>
      <p:cViewPr>
        <p:scale>
          <a:sx n="100" d="100"/>
          <a:sy n="100" d="100"/>
        </p:scale>
        <p:origin x="-66" y="-18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gs" Target="tags/tag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36416-3E55-4A06-B4BE-D03809D9628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E6FAA3-9D4A-41D6-82F5-54288C6A5A2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E6FAA3-9D4A-41D6-82F5-54288C6A5A2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E6FAA3-9D4A-41D6-82F5-54288C6A5A2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E6FAA3-9D4A-41D6-82F5-54288C6A5A2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E6FAA3-9D4A-41D6-82F5-54288C6A5A2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E6FAA3-9D4A-41D6-82F5-54288C6A5A2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E6FAA3-9D4A-41D6-82F5-54288C6A5A2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E6FAA3-9D4A-41D6-82F5-54288C6A5A2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2000" advClick="0" advTm="2000">
        <p15:prstTrans prst="wind"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D7F0FC"/>
            </a:gs>
            <a:gs pos="52000">
              <a:srgbClr val="FFEFDE"/>
            </a:gs>
            <a:gs pos="100000">
              <a:srgbClr val="FFDCF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2000" advClick="0" advTm="2000">
        <p15:prstTrans prst="wind"/>
      </p:transition>
    </mc:Choice>
    <mc:Fallback>
      <p:transition spd="slow" advClick="0" advTm="2000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.x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.xml"/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1861" y="4052733"/>
            <a:ext cx="3276600" cy="1404257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704" t="40025" b="46221"/>
          <a:stretch>
            <a:fillRect/>
          </a:stretch>
        </p:blipFill>
        <p:spPr>
          <a:xfrm>
            <a:off x="5836920" y="4201846"/>
            <a:ext cx="1529573" cy="1670314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82991">
            <a:off x="808713" y="3803999"/>
            <a:ext cx="2446316" cy="2466345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9334" y="324511"/>
            <a:ext cx="866052" cy="1549099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704502">
            <a:off x="374241" y="572278"/>
            <a:ext cx="2591655" cy="2732506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3616960" y="2252345"/>
            <a:ext cx="6470650" cy="110680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6600" b="0" cap="none" spc="0" dirty="0">
                <a:ln w="0"/>
                <a:gradFill>
                  <a:gsLst>
                    <a:gs pos="50000">
                      <a:srgbClr val="000000">
                        <a:lumMod val="0"/>
                      </a:srgbClr>
                    </a:gs>
                    <a:gs pos="50000">
                      <a:srgbClr val="000000">
                        <a:lumMod val="0"/>
                      </a:srgbClr>
                    </a:gs>
                    <a:gs pos="50000">
                      <a:srgbClr val="000000">
                        <a:lumMod val="0"/>
                      </a:srgbClr>
                    </a:gs>
                    <a:gs pos="0">
                      <a:srgbClr val="03BEC1"/>
                    </a:gs>
                    <a:gs pos="0">
                      <a:srgbClr val="03BEC1"/>
                    </a:gs>
                    <a:gs pos="0">
                      <a:srgbClr val="03BEC1"/>
                    </a:gs>
                    <a:gs pos="100000">
                      <a:srgbClr val="8E52DF"/>
                    </a:gs>
                    <a:gs pos="100000">
                      <a:srgbClr val="8E52DF"/>
                    </a:gs>
                    <a:gs pos="100000">
                      <a:srgbClr val="8E52DF"/>
                    </a:gs>
                  </a:gsLst>
                  <a:lin ang="5400000" scaled="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新魏" panose="02010800040101010101" pitchFamily="2" charset="-122"/>
                <a:ea typeface="华文新魏" panose="02010800040101010101" pitchFamily="2" charset="-122"/>
              </a:rPr>
              <a:t>六年级第一单元</a:t>
            </a:r>
            <a:endParaRPr lang="zh-CN" altLang="en-US" sz="6600" b="0" cap="none" spc="0" dirty="0">
              <a:ln w="0"/>
              <a:gradFill>
                <a:gsLst>
                  <a:gs pos="50000">
                    <a:srgbClr val="000000">
                      <a:lumMod val="0"/>
                    </a:srgbClr>
                  </a:gs>
                  <a:gs pos="50000">
                    <a:srgbClr val="000000">
                      <a:lumMod val="0"/>
                    </a:srgbClr>
                  </a:gs>
                  <a:gs pos="50000">
                    <a:srgbClr val="000000">
                      <a:lumMod val="0"/>
                    </a:srgbClr>
                  </a:gs>
                  <a:gs pos="0">
                    <a:srgbClr val="03BEC1"/>
                  </a:gs>
                  <a:gs pos="0">
                    <a:srgbClr val="03BEC1"/>
                  </a:gs>
                  <a:gs pos="0">
                    <a:srgbClr val="03BEC1"/>
                  </a:gs>
                  <a:gs pos="100000">
                    <a:srgbClr val="8E52DF"/>
                  </a:gs>
                  <a:gs pos="100000">
                    <a:srgbClr val="8E52DF"/>
                  </a:gs>
                  <a:gs pos="100000">
                    <a:srgbClr val="8E52DF"/>
                  </a:gs>
                </a:gsLst>
                <a:lin ang="5400000" scaled="0"/>
              </a:gra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1861" y="4052733"/>
            <a:ext cx="3276600" cy="1404257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704" t="40025" b="46221"/>
          <a:stretch>
            <a:fillRect/>
          </a:stretch>
        </p:blipFill>
        <p:spPr>
          <a:xfrm>
            <a:off x="5836920" y="4201846"/>
            <a:ext cx="1529573" cy="1670314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82991">
            <a:off x="808713" y="3803999"/>
            <a:ext cx="2446316" cy="2466345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9334" y="324511"/>
            <a:ext cx="866052" cy="1549099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704502">
            <a:off x="374241" y="572278"/>
            <a:ext cx="2591655" cy="2732506"/>
          </a:xfrm>
          <a:prstGeom prst="rect">
            <a:avLst/>
          </a:prstGeom>
        </p:spPr>
      </p:pic>
      <p:grpSp>
        <p:nvGrpSpPr>
          <p:cNvPr id="61" name="组合 60"/>
          <p:cNvGrpSpPr>
            <a:grpSpLocks noChangeAspect="1"/>
          </p:cNvGrpSpPr>
          <p:nvPr/>
        </p:nvGrpSpPr>
        <p:grpSpPr>
          <a:xfrm>
            <a:off x="4108598" y="1743694"/>
            <a:ext cx="1813499" cy="1938021"/>
            <a:chOff x="4267200" y="567416"/>
            <a:chExt cx="1219200" cy="1302916"/>
          </a:xfrm>
        </p:grpSpPr>
        <p:pic>
          <p:nvPicPr>
            <p:cNvPr id="62" name="图片 61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67200" y="609600"/>
              <a:ext cx="1219200" cy="1219200"/>
            </a:xfrm>
            <a:prstGeom prst="rect">
              <a:avLst/>
            </a:prstGeom>
          </p:spPr>
        </p:pic>
        <p:sp>
          <p:nvSpPr>
            <p:cNvPr id="63" name="矩形 62"/>
            <p:cNvSpPr/>
            <p:nvPr/>
          </p:nvSpPr>
          <p:spPr>
            <a:xfrm>
              <a:off x="4333276" y="567416"/>
              <a:ext cx="1147521" cy="130291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zh-CN" altLang="en-US" sz="12000" b="0" cap="none" spc="0" dirty="0">
                  <a:ln w="0"/>
                  <a:gradFill>
                    <a:gsLst>
                      <a:gs pos="50000">
                        <a:srgbClr val="000000">
                          <a:lumMod val="0"/>
                        </a:srgbClr>
                      </a:gs>
                      <a:gs pos="50000">
                        <a:srgbClr val="000000">
                          <a:lumMod val="0"/>
                        </a:srgbClr>
                      </a:gs>
                      <a:gs pos="50000">
                        <a:srgbClr val="000000">
                          <a:lumMod val="0"/>
                        </a:srgbClr>
                      </a:gs>
                      <a:gs pos="0">
                        <a:srgbClr val="03BEC1"/>
                      </a:gs>
                      <a:gs pos="0">
                        <a:srgbClr val="03BEC1"/>
                      </a:gs>
                      <a:gs pos="0">
                        <a:srgbClr val="03BEC1"/>
                      </a:gs>
                      <a:gs pos="100000">
                        <a:srgbClr val="8E52DF"/>
                      </a:gs>
                      <a:gs pos="100000">
                        <a:srgbClr val="8E52DF"/>
                      </a:gs>
                      <a:gs pos="100000">
                        <a:srgbClr val="8E52DF"/>
                      </a:gs>
                    </a:gsLst>
                    <a:lin ang="5400000" scaled="0"/>
                  </a:gra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华文新魏" panose="02010800040101010101" pitchFamily="2" charset="-122"/>
                  <a:ea typeface="华文新魏" panose="02010800040101010101" pitchFamily="2" charset="-122"/>
                </a:rPr>
                <a:t>负</a:t>
              </a:r>
              <a:endParaRPr lang="zh-CN" altLang="en-US" sz="12000" b="0" cap="none" spc="0" dirty="0">
                <a:ln w="0"/>
                <a:gradFill>
                  <a:gsLst>
                    <a:gs pos="50000">
                      <a:srgbClr val="000000">
                        <a:lumMod val="0"/>
                      </a:srgbClr>
                    </a:gs>
                    <a:gs pos="50000">
                      <a:srgbClr val="000000">
                        <a:lumMod val="0"/>
                      </a:srgbClr>
                    </a:gs>
                    <a:gs pos="50000">
                      <a:srgbClr val="000000">
                        <a:lumMod val="0"/>
                      </a:srgbClr>
                    </a:gs>
                    <a:gs pos="0">
                      <a:srgbClr val="03BEC1"/>
                    </a:gs>
                    <a:gs pos="0">
                      <a:srgbClr val="03BEC1"/>
                    </a:gs>
                    <a:gs pos="0">
                      <a:srgbClr val="03BEC1"/>
                    </a:gs>
                    <a:gs pos="100000">
                      <a:srgbClr val="8E52DF"/>
                    </a:gs>
                    <a:gs pos="100000">
                      <a:srgbClr val="8E52DF"/>
                    </a:gs>
                    <a:gs pos="100000">
                      <a:srgbClr val="8E52DF"/>
                    </a:gs>
                  </a:gsLst>
                  <a:lin ang="5400000" scaled="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新魏" panose="02010800040101010101" pitchFamily="2" charset="-122"/>
                <a:ea typeface="华文新魏" panose="02010800040101010101" pitchFamily="2" charset="-122"/>
              </a:endParaRPr>
            </a:p>
          </p:txBody>
        </p:sp>
      </p:grpSp>
      <p:grpSp>
        <p:nvGrpSpPr>
          <p:cNvPr id="64" name="组合 63"/>
          <p:cNvGrpSpPr>
            <a:grpSpLocks noChangeAspect="1"/>
          </p:cNvGrpSpPr>
          <p:nvPr/>
        </p:nvGrpSpPr>
        <p:grpSpPr>
          <a:xfrm>
            <a:off x="6536965" y="1798971"/>
            <a:ext cx="1813499" cy="1938021"/>
            <a:chOff x="6629400" y="567416"/>
            <a:chExt cx="1219200" cy="1302916"/>
          </a:xfrm>
        </p:grpSpPr>
        <p:pic>
          <p:nvPicPr>
            <p:cNvPr id="65" name="图片 64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9400" y="609600"/>
              <a:ext cx="1219200" cy="1219200"/>
            </a:xfrm>
            <a:prstGeom prst="rect">
              <a:avLst/>
            </a:prstGeom>
          </p:spPr>
        </p:pic>
        <p:sp>
          <p:nvSpPr>
            <p:cNvPr id="66" name="矩形 65"/>
            <p:cNvSpPr/>
            <p:nvPr/>
          </p:nvSpPr>
          <p:spPr>
            <a:xfrm>
              <a:off x="6665239" y="567416"/>
              <a:ext cx="1147521" cy="130291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zh-CN" altLang="en-US" sz="12000" b="0" cap="none" spc="0" dirty="0">
                  <a:ln w="0"/>
                  <a:gradFill>
                    <a:gsLst>
                      <a:gs pos="50000">
                        <a:srgbClr val="000000">
                          <a:lumMod val="0"/>
                        </a:srgbClr>
                      </a:gs>
                      <a:gs pos="50000">
                        <a:srgbClr val="000000">
                          <a:lumMod val="0"/>
                        </a:srgbClr>
                      </a:gs>
                      <a:gs pos="50000">
                        <a:srgbClr val="000000">
                          <a:lumMod val="0"/>
                        </a:srgbClr>
                      </a:gs>
                      <a:gs pos="0">
                        <a:srgbClr val="03BEC1"/>
                      </a:gs>
                      <a:gs pos="0">
                        <a:srgbClr val="03BEC1"/>
                      </a:gs>
                      <a:gs pos="0">
                        <a:srgbClr val="03BEC1"/>
                      </a:gs>
                      <a:gs pos="100000">
                        <a:srgbClr val="8E52DF"/>
                      </a:gs>
                      <a:gs pos="100000">
                        <a:srgbClr val="8E52DF"/>
                      </a:gs>
                      <a:gs pos="100000">
                        <a:srgbClr val="8E52DF"/>
                      </a:gs>
                    </a:gsLst>
                    <a:lin ang="5400000" scaled="0"/>
                  </a:gra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华文新魏" panose="02010800040101010101" pitchFamily="2" charset="-122"/>
                  <a:ea typeface="华文新魏" panose="02010800040101010101" pitchFamily="2" charset="-122"/>
                </a:rPr>
                <a:t>数</a:t>
              </a:r>
              <a:endParaRPr lang="zh-CN" altLang="en-US" sz="12000" b="0" cap="none" spc="0" dirty="0">
                <a:ln w="0"/>
                <a:gradFill>
                  <a:gsLst>
                    <a:gs pos="50000">
                      <a:srgbClr val="000000">
                        <a:lumMod val="0"/>
                      </a:srgbClr>
                    </a:gs>
                    <a:gs pos="50000">
                      <a:srgbClr val="000000">
                        <a:lumMod val="0"/>
                      </a:srgbClr>
                    </a:gs>
                    <a:gs pos="50000">
                      <a:srgbClr val="000000">
                        <a:lumMod val="0"/>
                      </a:srgbClr>
                    </a:gs>
                    <a:gs pos="0">
                      <a:srgbClr val="03BEC1"/>
                    </a:gs>
                    <a:gs pos="0">
                      <a:srgbClr val="03BEC1"/>
                    </a:gs>
                    <a:gs pos="0">
                      <a:srgbClr val="03BEC1"/>
                    </a:gs>
                    <a:gs pos="100000">
                      <a:srgbClr val="8E52DF"/>
                    </a:gs>
                    <a:gs pos="100000">
                      <a:srgbClr val="8E52DF"/>
                    </a:gs>
                    <a:gs pos="100000">
                      <a:srgbClr val="8E52DF"/>
                    </a:gs>
                  </a:gsLst>
                  <a:lin ang="5400000" scaled="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新魏" panose="02010800040101010101" pitchFamily="2" charset="-122"/>
                <a:ea typeface="华文新魏" panose="02010800040101010101" pitchFamily="2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图片 33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1208" y="-173493"/>
            <a:ext cx="3140248" cy="2326110"/>
          </a:xfrm>
          <a:prstGeom prst="rect">
            <a:avLst/>
          </a:prstGeom>
        </p:spPr>
      </p:pic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-457200" y="1371600"/>
            <a:ext cx="11540339" cy="206210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6604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某粮店出售的三种品牌的面粉袋上分别标有质量为</a:t>
            </a:r>
            <a:endParaRPr kumimoji="0" lang="en-US" altLang="zh-CN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6604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kumimoji="0" lang="zh-C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kumimoji="0" lang="zh-CN" altLang="zh-C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25</a:t>
            </a:r>
            <a:r>
              <a:rPr kumimoji="0" lang="zh-CN" altLang="zh-C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±0.1</a:t>
            </a:r>
            <a:r>
              <a:rPr kumimoji="0" lang="zh-C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kumimoji="0" lang="zh-CN" altLang="zh-C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kg,</a:t>
            </a:r>
            <a:r>
              <a:rPr kumimoji="0" lang="en-US" altLang="zh-C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B</a:t>
            </a:r>
            <a:r>
              <a:rPr kumimoji="0" lang="zh-C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kumimoji="0" lang="zh-CN" altLang="zh-C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25</a:t>
            </a:r>
            <a:r>
              <a:rPr kumimoji="0" lang="zh-CN" altLang="zh-C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±0.2</a:t>
            </a:r>
            <a:r>
              <a:rPr kumimoji="0" lang="zh-C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kumimoji="0" lang="zh-CN" altLang="zh-C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kg,</a:t>
            </a:r>
            <a:r>
              <a:rPr kumimoji="0" lang="en-US" altLang="zh-C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C</a:t>
            </a:r>
            <a:r>
              <a:rPr kumimoji="0" lang="zh-C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kumimoji="0" lang="zh-CN" altLang="zh-C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25</a:t>
            </a:r>
            <a:r>
              <a:rPr kumimoji="0" lang="zh-CN" altLang="zh-C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±0.3</a:t>
            </a:r>
            <a:r>
              <a:rPr kumimoji="0" lang="zh-C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kumimoji="0" lang="zh-CN" altLang="zh-C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kg</a:t>
            </a:r>
            <a:r>
              <a:rPr kumimoji="0" lang="zh-C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的字样，</a:t>
            </a:r>
            <a:endParaRPr kumimoji="0" lang="en-US" altLang="zh-CN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Calibri" panose="020F0502020204030204" pitchFamily="34" charset="0"/>
            </a:endParaRPr>
          </a:p>
          <a:p>
            <a:pPr marL="0" marR="0" lvl="0" indent="6604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从中任意拿出两袋，它们的质量最多相差（   ）。</a:t>
            </a:r>
            <a:endParaRPr kumimoji="0" lang="zh-CN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marR="0" lvl="0" indent="6604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A.0.8kg  B.0.6kg  C.0.5kg  D.0.4kg </a:t>
            </a:r>
            <a:endParaRPr kumimoji="0" lang="zh-CN" altLang="zh-CN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Calibri" panose="020F0502020204030204" pitchFamily="34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04800" y="3733800"/>
            <a:ext cx="649408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［解析］</a:t>
            </a:r>
            <a:r>
              <a:rPr lang="zh-CN" altLang="zh-CN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任意拿出两袋</a:t>
            </a:r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会有六种情况：</a:t>
            </a:r>
            <a:endParaRPr lang="zh-CN" altLang="en-US" sz="2800" dirty="0" smtClean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Calibri" panose="020F0502020204030204" pitchFamily="34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09600" y="4495800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第一种</a:t>
            </a:r>
            <a:r>
              <a:rPr lang="en-US" altLang="zh-CN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AA</a:t>
            </a:r>
            <a:endParaRPr lang="en-US" altLang="zh-CN" sz="2800" dirty="0" smtClean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Calibri" panose="020F0502020204030204" pitchFamily="34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286000" y="4495800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第二种</a:t>
            </a:r>
            <a:r>
              <a:rPr lang="en-US" altLang="zh-CN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BB</a:t>
            </a:r>
            <a:endParaRPr lang="en-US" altLang="zh-CN" sz="2800" dirty="0" smtClean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Calibri" panose="020F0502020204030204" pitchFamily="34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4114800" y="4495800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第三种</a:t>
            </a:r>
            <a:r>
              <a:rPr lang="en-US" altLang="zh-CN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CC</a:t>
            </a:r>
            <a:endParaRPr lang="en-US" altLang="zh-CN" sz="2800" dirty="0" smtClean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Calibri" panose="020F0502020204030204" pitchFamily="34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5867400" y="4495800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第四种</a:t>
            </a:r>
            <a:r>
              <a:rPr lang="en-US" altLang="zh-CN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AB</a:t>
            </a:r>
            <a:endParaRPr lang="en-US" altLang="zh-CN" sz="2800" dirty="0" smtClean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9601200" y="4495800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第六种</a:t>
            </a:r>
            <a:r>
              <a:rPr lang="en-US" altLang="zh-CN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BC</a:t>
            </a:r>
            <a:endParaRPr lang="en-US" altLang="zh-CN" sz="2800" dirty="0" smtClean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7696200" y="4495800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第五种</a:t>
            </a:r>
            <a:r>
              <a:rPr lang="en-US" altLang="zh-CN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AC</a:t>
            </a:r>
            <a:endParaRPr lang="en-US" altLang="zh-CN" sz="2800" dirty="0" smtClean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533400" y="5105400"/>
            <a:ext cx="8229600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第一种最多</a:t>
            </a:r>
            <a:r>
              <a:rPr lang="zh-CN" altLang="zh-CN" sz="3200" dirty="0" smtClean="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25</a:t>
            </a:r>
            <a:r>
              <a:rPr lang="en-US" altLang="zh-CN" sz="3200" dirty="0" smtClean="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+</a:t>
            </a:r>
            <a:r>
              <a:rPr lang="zh-CN" altLang="zh-CN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0.1</a:t>
            </a:r>
            <a:r>
              <a:rPr lang="en-US" altLang="zh-CN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=25.1</a:t>
            </a:r>
            <a:endParaRPr lang="en-US" altLang="zh-CN" sz="3200" dirty="0" smtClean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Calibri" panose="020F0502020204030204" pitchFamily="34" charset="0"/>
            </a:endParaRPr>
          </a:p>
          <a:p>
            <a:r>
              <a:rPr lang="zh-CN" altLang="en-US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      最少</a:t>
            </a:r>
            <a:r>
              <a:rPr lang="zh-CN" altLang="zh-CN" sz="3200" dirty="0" smtClean="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25</a:t>
            </a:r>
            <a:r>
              <a:rPr lang="en-US" altLang="zh-CN" sz="3200" dirty="0" smtClean="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-</a:t>
            </a:r>
            <a:r>
              <a:rPr lang="zh-CN" altLang="zh-CN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0.1</a:t>
            </a:r>
            <a:r>
              <a:rPr lang="en-US" altLang="zh-CN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=24.9  </a:t>
            </a:r>
            <a:r>
              <a:rPr lang="zh-CN" altLang="en-US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相差</a:t>
            </a:r>
            <a:r>
              <a:rPr lang="en-US" altLang="zh-CN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0.2kg</a:t>
            </a:r>
            <a:endParaRPr lang="en-US" altLang="zh-CN" sz="3200" dirty="0" smtClean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Calibri" panose="020F0502020204030204" pitchFamily="34" charset="0"/>
            </a:endParaRPr>
          </a:p>
          <a:p>
            <a:endParaRPr lang="en-US" altLang="zh-CN" sz="3200" dirty="0" smtClean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Calibri" panose="020F0502020204030204" pitchFamily="34" charset="0"/>
            </a:endParaRPr>
          </a:p>
          <a:p>
            <a:endParaRPr lang="en-US" altLang="zh-CN" sz="3200" dirty="0" smtClean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Calibri" panose="020F0502020204030204" pitchFamily="34" charset="0"/>
            </a:endParaRPr>
          </a:p>
          <a:p>
            <a:endParaRPr lang="en-US" altLang="zh-CN" sz="3200" dirty="0" smtClean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图片 33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1208" y="-173493"/>
            <a:ext cx="3140248" cy="2326110"/>
          </a:xfrm>
          <a:prstGeom prst="rect">
            <a:avLst/>
          </a:prstGeom>
        </p:spPr>
      </p:pic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867489"/>
            <a:ext cx="10206640" cy="181588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6604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某粮店出售的三种品牌的面粉袋上分别标有质量为</a:t>
            </a:r>
            <a:endParaRPr kumimoji="0" lang="en-US" altLang="zh-CN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6604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kumimoji="0" 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25</a:t>
            </a: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±0.1</a:t>
            </a:r>
            <a:r>
              <a:rPr kumimoji="0" 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kg,</a:t>
            </a:r>
            <a:r>
              <a:rPr kumimoji="0" lang="en-US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B</a:t>
            </a:r>
            <a:r>
              <a:rPr kumimoji="0" 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25</a:t>
            </a: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±0.2</a:t>
            </a:r>
            <a:r>
              <a:rPr kumimoji="0" 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kg,</a:t>
            </a:r>
            <a:r>
              <a:rPr kumimoji="0" lang="en-US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C</a:t>
            </a:r>
            <a:r>
              <a:rPr kumimoji="0" 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25</a:t>
            </a: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±0.3</a:t>
            </a:r>
            <a:r>
              <a:rPr kumimoji="0" 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kg</a:t>
            </a:r>
            <a:r>
              <a:rPr kumimoji="0" 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的字样，</a:t>
            </a:r>
            <a:endParaRPr kumimoji="0" lang="en-US" altLang="zh-CN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Calibri" panose="020F0502020204030204" pitchFamily="34" charset="0"/>
            </a:endParaRPr>
          </a:p>
          <a:p>
            <a:pPr marL="0" marR="0" lvl="0" indent="6604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从中任意拿出两袋，它们的质量最多相差（   ）。</a:t>
            </a:r>
            <a:endParaRPr kumimoji="0" lang="zh-CN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marR="0" lvl="0" indent="6604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A.0.8kg  B.0.6kg  C.0.5kg  D.0.4kg </a:t>
            </a:r>
            <a:endParaRPr kumimoji="0" lang="zh-CN" altLang="zh-CN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609600" y="4876800"/>
            <a:ext cx="8229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第三种最多</a:t>
            </a:r>
            <a:r>
              <a:rPr lang="zh-CN" altLang="zh-CN" sz="3200" dirty="0" smtClean="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25</a:t>
            </a:r>
            <a:r>
              <a:rPr lang="en-US" altLang="zh-CN" sz="3200" dirty="0" smtClean="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+</a:t>
            </a:r>
            <a:r>
              <a:rPr lang="zh-CN" altLang="zh-CN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0.</a:t>
            </a:r>
            <a:r>
              <a:rPr lang="en-US" altLang="zh-CN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3=25.3</a:t>
            </a:r>
            <a:endParaRPr lang="en-US" altLang="zh-CN" sz="3200" dirty="0" smtClean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Calibri" panose="020F0502020204030204" pitchFamily="34" charset="0"/>
            </a:endParaRPr>
          </a:p>
          <a:p>
            <a:r>
              <a:rPr lang="zh-CN" altLang="en-US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      最少</a:t>
            </a:r>
            <a:r>
              <a:rPr lang="zh-CN" altLang="zh-CN" sz="3200" dirty="0" smtClean="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25</a:t>
            </a:r>
            <a:r>
              <a:rPr lang="en-US" altLang="zh-CN" sz="3200" dirty="0" smtClean="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-</a:t>
            </a:r>
            <a:r>
              <a:rPr lang="zh-CN" altLang="zh-CN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0.</a:t>
            </a:r>
            <a:r>
              <a:rPr lang="en-US" altLang="zh-CN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3=24.7  </a:t>
            </a:r>
            <a:r>
              <a:rPr lang="zh-CN" altLang="en-US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相差</a:t>
            </a:r>
            <a:r>
              <a:rPr lang="en-US" altLang="zh-CN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0.6kg</a:t>
            </a:r>
            <a:endParaRPr lang="en-US" altLang="zh-CN" sz="3200" dirty="0" smtClean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685800" y="3657600"/>
            <a:ext cx="696277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第二种最多</a:t>
            </a:r>
            <a:r>
              <a:rPr lang="zh-CN" altLang="zh-CN" sz="3200" dirty="0" smtClean="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25</a:t>
            </a:r>
            <a:r>
              <a:rPr lang="en-US" altLang="zh-CN" sz="3200" dirty="0" smtClean="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+</a:t>
            </a:r>
            <a:r>
              <a:rPr lang="zh-CN" altLang="zh-CN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0.</a:t>
            </a:r>
            <a:r>
              <a:rPr lang="en-US" altLang="zh-CN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2=25.2</a:t>
            </a:r>
            <a:endParaRPr lang="en-US" altLang="zh-CN" sz="3200" dirty="0" smtClean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Calibri" panose="020F0502020204030204" pitchFamily="34" charset="0"/>
            </a:endParaRPr>
          </a:p>
          <a:p>
            <a:pPr lvl="0"/>
            <a:r>
              <a:rPr lang="zh-CN" altLang="en-US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      最少</a:t>
            </a:r>
            <a:r>
              <a:rPr lang="zh-CN" altLang="zh-CN" sz="3200" dirty="0" smtClean="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25</a:t>
            </a:r>
            <a:r>
              <a:rPr lang="en-US" altLang="zh-CN" sz="3200" dirty="0" smtClean="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-</a:t>
            </a:r>
            <a:r>
              <a:rPr lang="zh-CN" altLang="zh-CN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0.</a:t>
            </a:r>
            <a:r>
              <a:rPr lang="en-US" altLang="zh-CN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2=24.8  </a:t>
            </a:r>
            <a:r>
              <a:rPr lang="zh-CN" altLang="en-US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相差</a:t>
            </a:r>
            <a:r>
              <a:rPr lang="en-US" altLang="zh-CN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0.4kg</a:t>
            </a:r>
            <a:endParaRPr lang="en-US" altLang="zh-CN" sz="3200" dirty="0" smtClean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228600" y="2895600"/>
            <a:ext cx="10058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第一种</a:t>
            </a:r>
            <a:r>
              <a:rPr lang="en-US" altLang="zh-CN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AA </a:t>
            </a:r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第一种</a:t>
            </a:r>
            <a:r>
              <a:rPr lang="en-US" altLang="zh-CN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BB </a:t>
            </a:r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第一种</a:t>
            </a:r>
            <a:r>
              <a:rPr lang="en-US" altLang="zh-CN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CC </a:t>
            </a:r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第一种</a:t>
            </a:r>
            <a:r>
              <a:rPr lang="en-US" altLang="zh-CN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AB </a:t>
            </a:r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第一种</a:t>
            </a:r>
            <a:r>
              <a:rPr lang="en-US" altLang="zh-CN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AC  </a:t>
            </a:r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第一种</a:t>
            </a:r>
            <a:r>
              <a:rPr lang="en-US" altLang="zh-CN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BC</a:t>
            </a:r>
            <a:endParaRPr lang="en-US" altLang="zh-CN" sz="2800" dirty="0" smtClean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图片 33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1208" y="-173493"/>
            <a:ext cx="3140248" cy="2326110"/>
          </a:xfrm>
          <a:prstGeom prst="rect">
            <a:avLst/>
          </a:prstGeom>
        </p:spPr>
      </p:pic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867489"/>
            <a:ext cx="10206640" cy="181588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6604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某粮店出售的三种品牌的面粉袋上分别标有质量为</a:t>
            </a:r>
            <a:endParaRPr kumimoji="0" lang="en-US" altLang="zh-CN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6604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kumimoji="0" 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25</a:t>
            </a: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±0.1</a:t>
            </a:r>
            <a:r>
              <a:rPr kumimoji="0" 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kg,</a:t>
            </a:r>
            <a:r>
              <a:rPr kumimoji="0" lang="en-US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B</a:t>
            </a:r>
            <a:r>
              <a:rPr kumimoji="0" 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25</a:t>
            </a: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±0.2</a:t>
            </a:r>
            <a:r>
              <a:rPr kumimoji="0" 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kg,</a:t>
            </a:r>
            <a:r>
              <a:rPr kumimoji="0" lang="en-US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C</a:t>
            </a:r>
            <a:r>
              <a:rPr kumimoji="0" 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25</a:t>
            </a: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±0.3</a:t>
            </a:r>
            <a:r>
              <a:rPr kumimoji="0" 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kg</a:t>
            </a:r>
            <a:r>
              <a:rPr kumimoji="0" 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的字样，</a:t>
            </a:r>
            <a:endParaRPr kumimoji="0" lang="en-US" altLang="zh-CN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Calibri" panose="020F0502020204030204" pitchFamily="34" charset="0"/>
            </a:endParaRPr>
          </a:p>
          <a:p>
            <a:pPr marL="0" marR="0" lvl="0" indent="6604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从中任意拿出两袋，它们的质量最多相差（   ）。</a:t>
            </a:r>
            <a:endParaRPr kumimoji="0" lang="zh-CN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marR="0" lvl="0" indent="6604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A.0.8kg  B.0.6kg  C.0.5kg  D.0.4kg </a:t>
            </a:r>
            <a:endParaRPr kumimoji="0" lang="zh-CN" altLang="zh-CN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609600" y="4876800"/>
            <a:ext cx="8229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第五种最多</a:t>
            </a:r>
            <a:r>
              <a:rPr lang="zh-CN" altLang="zh-CN" sz="3200" dirty="0" smtClean="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25</a:t>
            </a:r>
            <a:r>
              <a:rPr lang="en-US" altLang="zh-CN" sz="3200" dirty="0" smtClean="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+</a:t>
            </a:r>
            <a:r>
              <a:rPr lang="zh-CN" altLang="zh-CN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0.</a:t>
            </a:r>
            <a:r>
              <a:rPr lang="en-US" altLang="zh-CN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3=25.3</a:t>
            </a:r>
            <a:endParaRPr lang="en-US" altLang="zh-CN" sz="3200" dirty="0" smtClean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Calibri" panose="020F0502020204030204" pitchFamily="34" charset="0"/>
            </a:endParaRPr>
          </a:p>
          <a:p>
            <a:r>
              <a:rPr lang="zh-CN" altLang="en-US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      最少</a:t>
            </a:r>
            <a:r>
              <a:rPr lang="zh-CN" altLang="zh-CN" sz="3200" dirty="0" smtClean="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25</a:t>
            </a:r>
            <a:r>
              <a:rPr lang="en-US" altLang="zh-CN" sz="3200" dirty="0" smtClean="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-</a:t>
            </a:r>
            <a:r>
              <a:rPr lang="zh-CN" altLang="zh-CN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0.</a:t>
            </a:r>
            <a:r>
              <a:rPr lang="en-US" altLang="zh-CN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1=24.9  </a:t>
            </a:r>
            <a:r>
              <a:rPr lang="zh-CN" altLang="en-US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相差</a:t>
            </a:r>
            <a:r>
              <a:rPr lang="en-US" altLang="zh-CN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0.4kg</a:t>
            </a:r>
            <a:endParaRPr lang="en-US" altLang="zh-CN" sz="3200" dirty="0" smtClean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685800" y="3657600"/>
            <a:ext cx="6962775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第四种最多</a:t>
            </a:r>
            <a:r>
              <a:rPr lang="zh-CN" altLang="zh-CN" sz="3200" dirty="0" smtClean="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25</a:t>
            </a:r>
            <a:r>
              <a:rPr lang="en-US" altLang="zh-CN" sz="3200" dirty="0" smtClean="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+</a:t>
            </a:r>
            <a:r>
              <a:rPr lang="zh-CN" altLang="zh-CN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0.</a:t>
            </a:r>
            <a:r>
              <a:rPr lang="en-US" altLang="zh-CN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2=25.2</a:t>
            </a:r>
            <a:endParaRPr lang="en-US" altLang="zh-CN" sz="3200" dirty="0" smtClean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Calibri" panose="020F0502020204030204" pitchFamily="34" charset="0"/>
            </a:endParaRPr>
          </a:p>
          <a:p>
            <a:pPr lvl="0"/>
            <a:r>
              <a:rPr lang="zh-CN" altLang="en-US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      最少</a:t>
            </a:r>
            <a:r>
              <a:rPr lang="zh-CN" altLang="zh-CN" sz="3200" dirty="0" smtClean="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25</a:t>
            </a:r>
            <a:r>
              <a:rPr lang="en-US" altLang="zh-CN" sz="3200" dirty="0" smtClean="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-</a:t>
            </a:r>
            <a:r>
              <a:rPr lang="zh-CN" altLang="zh-CN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0.</a:t>
            </a:r>
            <a:r>
              <a:rPr lang="en-US" altLang="zh-CN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1=24.9  </a:t>
            </a:r>
            <a:r>
              <a:rPr lang="zh-CN" altLang="en-US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相差</a:t>
            </a:r>
            <a:r>
              <a:rPr lang="en-US" altLang="zh-CN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0.3kg</a:t>
            </a:r>
            <a:endParaRPr lang="zh-CN" altLang="en-US" sz="3200" dirty="0" smtClean="0">
              <a:solidFill>
                <a:schemeClr val="tx1"/>
              </a:solidFill>
            </a:endParaRPr>
          </a:p>
          <a:p>
            <a:pPr lvl="0"/>
            <a:endParaRPr lang="zh-CN" altLang="en-US" sz="3200" dirty="0" smtClean="0">
              <a:solidFill>
                <a:schemeClr val="tx1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228600" y="2895600"/>
            <a:ext cx="10058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第一种</a:t>
            </a:r>
            <a:r>
              <a:rPr lang="en-US" altLang="zh-CN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AA </a:t>
            </a:r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第二种</a:t>
            </a:r>
            <a:r>
              <a:rPr lang="en-US" altLang="zh-CN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BB </a:t>
            </a:r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第三种</a:t>
            </a:r>
            <a:r>
              <a:rPr lang="en-US" altLang="zh-CN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CC </a:t>
            </a:r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第四种</a:t>
            </a:r>
            <a:r>
              <a:rPr lang="en-US" altLang="zh-CN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AB </a:t>
            </a:r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第五种</a:t>
            </a:r>
            <a:r>
              <a:rPr lang="en-US" altLang="zh-CN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AC  </a:t>
            </a:r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第六种</a:t>
            </a:r>
            <a:r>
              <a:rPr lang="en-US" altLang="zh-CN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BC</a:t>
            </a:r>
            <a:endParaRPr lang="en-US" altLang="zh-CN" sz="2800" dirty="0" smtClean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图片 33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1208" y="-173493"/>
            <a:ext cx="3140248" cy="2326110"/>
          </a:xfrm>
          <a:prstGeom prst="rect">
            <a:avLst/>
          </a:prstGeom>
        </p:spPr>
      </p:pic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914480"/>
            <a:ext cx="10206640" cy="181588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6604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某粮店出售的三种品牌的面粉袋上分别标有质量为</a:t>
            </a:r>
            <a:endParaRPr kumimoji="0" lang="en-US" altLang="zh-CN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6604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kumimoji="0" 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25</a:t>
            </a: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±0.1</a:t>
            </a:r>
            <a:r>
              <a:rPr kumimoji="0" 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kg,</a:t>
            </a:r>
            <a:r>
              <a:rPr kumimoji="0" lang="en-US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B</a:t>
            </a:r>
            <a:r>
              <a:rPr kumimoji="0" 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25</a:t>
            </a: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±0.2</a:t>
            </a:r>
            <a:r>
              <a:rPr kumimoji="0" 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kg,</a:t>
            </a:r>
            <a:r>
              <a:rPr kumimoji="0" lang="en-US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C</a:t>
            </a:r>
            <a:r>
              <a:rPr kumimoji="0" 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25</a:t>
            </a: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±0.3</a:t>
            </a:r>
            <a:r>
              <a:rPr kumimoji="0" 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kg</a:t>
            </a:r>
            <a:r>
              <a:rPr kumimoji="0" 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的字样，</a:t>
            </a:r>
            <a:endParaRPr kumimoji="0" lang="en-US" altLang="zh-CN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Calibri" panose="020F0502020204030204" pitchFamily="34" charset="0"/>
            </a:endParaRPr>
          </a:p>
          <a:p>
            <a:pPr marL="0" marR="0" lvl="0" indent="6604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从中任意拿出两袋，它们的质量最多相差（</a:t>
            </a:r>
            <a:r>
              <a:rPr kumimoji="0" lang="en-US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  </a:t>
            </a:r>
            <a:r>
              <a:rPr kumimoji="0" 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 ）。</a:t>
            </a:r>
            <a:endParaRPr kumimoji="0" lang="zh-CN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marR="0" lvl="0" indent="6604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A.0.8kg  B.0.6kg  C.0.5kg  D.0.4kg </a:t>
            </a:r>
            <a:endParaRPr kumimoji="0" lang="zh-CN" altLang="zh-CN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457200" y="5029200"/>
            <a:ext cx="8458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通过比较得出最多相差</a:t>
            </a:r>
            <a:r>
              <a:rPr lang="en-US" altLang="zh-CN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0.6kg,</a:t>
            </a:r>
            <a:r>
              <a:rPr lang="zh-CN" altLang="en-US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应选</a:t>
            </a:r>
            <a:r>
              <a:rPr lang="en-US" altLang="zh-CN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B</a:t>
            </a:r>
            <a:r>
              <a:rPr lang="zh-CN" altLang="en-US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。</a:t>
            </a:r>
            <a:endParaRPr lang="zh-CN" altLang="en-US" sz="3200" dirty="0" smtClean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685800" y="3657600"/>
            <a:ext cx="6962775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第六种最多</a:t>
            </a:r>
            <a:r>
              <a:rPr lang="zh-CN" altLang="zh-CN" sz="3200" dirty="0" smtClean="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25</a:t>
            </a:r>
            <a:r>
              <a:rPr lang="en-US" altLang="zh-CN" sz="3200" dirty="0" smtClean="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+</a:t>
            </a:r>
            <a:r>
              <a:rPr lang="zh-CN" altLang="zh-CN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0.</a:t>
            </a:r>
            <a:r>
              <a:rPr lang="en-US" altLang="zh-CN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3=25.3</a:t>
            </a:r>
            <a:endParaRPr lang="en-US" altLang="zh-CN" sz="3200" dirty="0" smtClean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Calibri" panose="020F0502020204030204" pitchFamily="34" charset="0"/>
            </a:endParaRPr>
          </a:p>
          <a:p>
            <a:pPr lvl="0"/>
            <a:r>
              <a:rPr lang="zh-CN" altLang="en-US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      最少</a:t>
            </a:r>
            <a:r>
              <a:rPr lang="zh-CN" altLang="zh-CN" sz="3200" dirty="0" smtClean="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25</a:t>
            </a:r>
            <a:r>
              <a:rPr lang="en-US" altLang="zh-CN" sz="3200" dirty="0" smtClean="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-</a:t>
            </a:r>
            <a:r>
              <a:rPr lang="zh-CN" altLang="zh-CN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0.</a:t>
            </a:r>
            <a:r>
              <a:rPr lang="en-US" altLang="zh-CN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2=24.8  </a:t>
            </a:r>
            <a:r>
              <a:rPr lang="zh-CN" altLang="en-US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相差</a:t>
            </a:r>
            <a:r>
              <a:rPr lang="en-US" altLang="zh-CN" sz="32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0.5kg</a:t>
            </a:r>
            <a:endParaRPr lang="zh-CN" altLang="en-US" sz="3200" dirty="0" smtClean="0">
              <a:solidFill>
                <a:schemeClr val="tx1"/>
              </a:solidFill>
            </a:endParaRPr>
          </a:p>
          <a:p>
            <a:pPr lvl="0"/>
            <a:endParaRPr lang="zh-CN" altLang="en-US" sz="3200" dirty="0" smtClean="0">
              <a:solidFill>
                <a:schemeClr val="tx1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04800" y="2743200"/>
            <a:ext cx="10058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第一种</a:t>
            </a:r>
            <a:r>
              <a:rPr lang="en-US" altLang="zh-CN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AA </a:t>
            </a:r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第二种</a:t>
            </a:r>
            <a:r>
              <a:rPr lang="en-US" altLang="zh-CN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BB </a:t>
            </a:r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第三种</a:t>
            </a:r>
            <a:r>
              <a:rPr lang="en-US" altLang="zh-CN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CC </a:t>
            </a:r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第四种</a:t>
            </a:r>
            <a:r>
              <a:rPr lang="en-US" altLang="zh-CN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AB </a:t>
            </a:r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第五种</a:t>
            </a:r>
            <a:r>
              <a:rPr lang="en-US" altLang="zh-CN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AC  </a:t>
            </a:r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第六种</a:t>
            </a:r>
            <a:r>
              <a:rPr lang="en-US" altLang="zh-CN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BC</a:t>
            </a:r>
            <a:endParaRPr lang="en-US" altLang="zh-CN" sz="2800" dirty="0" smtClean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167640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</a:rPr>
              <a:t>B</a:t>
            </a:r>
            <a:endParaRPr lang="zh-CN" altLang="en-US" sz="3600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" presetClass="emph" presetSubtype="2" repeatCount="indefinite" fill="remove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>
                                      <p:cBhvr override="childStyl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7" grpId="0" build="allAtOnce"/>
      <p:bldP spid="7" grpId="1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图片 33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1208" y="-173493"/>
            <a:ext cx="3140248" cy="2326110"/>
          </a:xfrm>
          <a:prstGeom prst="rect">
            <a:avLst/>
          </a:prstGeom>
        </p:spPr>
      </p:pic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228600" y="1263760"/>
            <a:ext cx="9299341" cy="181588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r>
              <a:rPr lang="zh-CN" altLang="en-US" sz="2800" dirty="0" smtClean="0">
                <a:solidFill>
                  <a:schemeClr val="tx1"/>
                </a:solidFill>
              </a:rPr>
              <a:t>      </a:t>
            </a:r>
            <a:r>
              <a:rPr lang="zh-CN" altLang="en-US" sz="2800" dirty="0" smtClean="0">
                <a:solidFill>
                  <a:schemeClr val="tx1"/>
                </a:solidFill>
                <a:latin typeface="+mj-ea"/>
                <a:ea typeface="+mj-ea"/>
              </a:rPr>
              <a:t>某仓库原有货物</a:t>
            </a:r>
            <a:r>
              <a:rPr lang="en-US" altLang="zh-CN" sz="2800" dirty="0" smtClean="0">
                <a:solidFill>
                  <a:schemeClr val="tx1"/>
                </a:solidFill>
                <a:latin typeface="+mj-ea"/>
                <a:ea typeface="+mj-ea"/>
              </a:rPr>
              <a:t>50</a:t>
            </a:r>
            <a:r>
              <a:rPr lang="zh-CN" altLang="en-US" sz="2800" dirty="0" smtClean="0">
                <a:solidFill>
                  <a:schemeClr val="tx1"/>
                </a:solidFill>
                <a:latin typeface="+mj-ea"/>
                <a:ea typeface="+mj-ea"/>
              </a:rPr>
              <a:t>箱，因业务发展每天都有货物运进或</a:t>
            </a:r>
            <a:endParaRPr lang="en-US" altLang="zh-CN" sz="28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lang="zh-CN" altLang="en-US" sz="2800" dirty="0" smtClean="0">
                <a:solidFill>
                  <a:schemeClr val="tx1"/>
                </a:solidFill>
                <a:latin typeface="+mj-ea"/>
                <a:ea typeface="+mj-ea"/>
              </a:rPr>
              <a:t>运出，前四天记录的数据如下（运进为正，运出为负），</a:t>
            </a:r>
            <a:endParaRPr lang="en-US" altLang="zh-CN" sz="28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lang="zh-CN" altLang="en-US" sz="2800" dirty="0" smtClean="0">
                <a:solidFill>
                  <a:schemeClr val="tx1"/>
                </a:solidFill>
                <a:latin typeface="+mj-ea"/>
                <a:ea typeface="+mj-ea"/>
              </a:rPr>
              <a:t>哪一天运出的箱数最多？这四天共运进货物多少箱？</a:t>
            </a:r>
            <a:endParaRPr lang="en-US" altLang="zh-CN" sz="28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lang="zh-CN" altLang="en-US" sz="2800" dirty="0" smtClean="0">
                <a:solidFill>
                  <a:schemeClr val="tx1"/>
                </a:solidFill>
                <a:latin typeface="+mj-ea"/>
                <a:ea typeface="+mj-ea"/>
              </a:rPr>
              <a:t>最后仓库内共有多少箱货物？</a:t>
            </a:r>
            <a:endParaRPr lang="zh-CN" altLang="en-US" sz="2800" dirty="0" smtClean="0">
              <a:solidFill>
                <a:schemeClr val="tx1"/>
              </a:solidFill>
              <a:latin typeface="+mj-ea"/>
              <a:ea typeface="+mj-ea"/>
            </a:endParaRPr>
          </a:p>
        </p:txBody>
      </p:sp>
      <p:graphicFrame>
        <p:nvGraphicFramePr>
          <p:cNvPr id="11" name="表格 10"/>
          <p:cNvGraphicFramePr>
            <a:graphicFrameLocks noGrp="1"/>
          </p:cNvGraphicFramePr>
          <p:nvPr/>
        </p:nvGraphicFramePr>
        <p:xfrm>
          <a:off x="762000" y="3200400"/>
          <a:ext cx="8305799" cy="1143000"/>
        </p:xfrm>
        <a:graphic>
          <a:graphicData uri="http://schemas.openxmlformats.org/drawingml/2006/table">
            <a:tbl>
              <a:tblPr/>
              <a:tblGrid>
                <a:gridCol w="2226438"/>
                <a:gridCol w="1547521"/>
                <a:gridCol w="1537221"/>
                <a:gridCol w="1546662"/>
                <a:gridCol w="1447957"/>
              </a:tblGrid>
              <a:tr h="571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en-US" sz="1100" kern="100" dirty="0">
                        <a:solidFill>
                          <a:schemeClr val="tx1"/>
                        </a:solidFill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2800" b="1" kern="100" dirty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第一天</a:t>
                      </a:r>
                      <a:endParaRPr lang="zh-CN" altLang="en-US" sz="2800" b="1" kern="100" dirty="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2800" b="1" kern="100" dirty="0" smtClean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第二天</a:t>
                      </a:r>
                      <a:endParaRPr lang="zh-CN" altLang="en-US" sz="2800" b="1" kern="100" dirty="0" smtClean="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2800" b="1" kern="100" dirty="0" smtClean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第三天</a:t>
                      </a:r>
                      <a:endParaRPr lang="zh-CN" altLang="en-US" sz="2800" b="1" kern="100" dirty="0" smtClean="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2800" b="1" kern="100" dirty="0" smtClean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第四天</a:t>
                      </a:r>
                      <a:endParaRPr lang="zh-CN" altLang="en-US" sz="2800" b="1" kern="100" dirty="0" smtClean="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2800" b="1" kern="100" dirty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箱数（箱）</a:t>
                      </a:r>
                      <a:endParaRPr lang="zh-CN" altLang="en-US" sz="2800" b="1" kern="100" dirty="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2800" b="1" kern="100" dirty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+48</a:t>
                      </a:r>
                      <a:endParaRPr lang="en-US" altLang="zh-CN" sz="2800" b="1" kern="100" dirty="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2800" b="1" kern="1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-40</a:t>
                      </a:r>
                      <a:endParaRPr lang="en-US" altLang="zh-CN" sz="2800" b="1" kern="10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2800" b="1" kern="100" dirty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+50</a:t>
                      </a:r>
                      <a:endParaRPr lang="en-US" altLang="zh-CN" sz="2800" b="1" kern="100" dirty="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2800" b="1" kern="100" dirty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-30</a:t>
                      </a:r>
                      <a:endParaRPr lang="en-US" altLang="zh-CN" sz="2800" b="1" kern="100" dirty="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" name="矩形 14"/>
          <p:cNvSpPr/>
          <p:nvPr/>
        </p:nvSpPr>
        <p:spPr>
          <a:xfrm>
            <a:off x="609600" y="4572000"/>
            <a:ext cx="815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kern="100" dirty="0" smtClean="0">
                <a:solidFill>
                  <a:schemeClr val="tx1"/>
                </a:solidFill>
                <a:latin typeface="宋体" panose="02010600030101010101" pitchFamily="2" charset="-122"/>
                <a:cs typeface="Times New Roman" panose="02020603050405020304"/>
              </a:rPr>
              <a:t>1</a:t>
            </a:r>
            <a:r>
              <a:rPr lang="zh-CN" altLang="en-US" sz="2800" b="1" kern="100" dirty="0" smtClean="0">
                <a:solidFill>
                  <a:schemeClr val="tx1"/>
                </a:solidFill>
                <a:latin typeface="宋体" panose="02010600030101010101" pitchFamily="2" charset="-122"/>
                <a:cs typeface="Times New Roman" panose="02020603050405020304"/>
              </a:rPr>
              <a:t>、负号表示运出 </a:t>
            </a:r>
            <a:r>
              <a:rPr lang="en-US" altLang="zh-CN" sz="2800" b="1" kern="100" dirty="0" smtClean="0">
                <a:solidFill>
                  <a:schemeClr val="tx1"/>
                </a:solidFill>
                <a:latin typeface="宋体" panose="02010600030101010101" pitchFamily="2" charset="-122"/>
                <a:cs typeface="Times New Roman" panose="02020603050405020304"/>
              </a:rPr>
              <a:t>40</a:t>
            </a:r>
            <a:r>
              <a:rPr lang="zh-CN" altLang="en-US" sz="2800" b="1" kern="1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</a:rPr>
              <a:t>＞</a:t>
            </a:r>
            <a:r>
              <a:rPr lang="en-US" altLang="zh-CN" sz="2800" b="1" kern="1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</a:rPr>
              <a:t>30 </a:t>
            </a:r>
            <a:r>
              <a:rPr lang="zh-CN" altLang="en-US" sz="2800" b="1" kern="1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</a:rPr>
              <a:t>所以第二天运出最多。</a:t>
            </a:r>
            <a:endParaRPr lang="zh-CN" altLang="en-US" sz="2800" b="1" kern="100" dirty="0" smtClean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609600" y="5181600"/>
            <a:ext cx="8763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kern="100" dirty="0" smtClean="0">
                <a:solidFill>
                  <a:schemeClr val="tx1"/>
                </a:solidFill>
                <a:latin typeface="宋体" panose="02010600030101010101" pitchFamily="2" charset="-122"/>
                <a:cs typeface="Times New Roman" panose="02020603050405020304"/>
              </a:rPr>
              <a:t>2</a:t>
            </a:r>
            <a:r>
              <a:rPr lang="zh-CN" altLang="en-US" sz="2800" b="1" kern="100" dirty="0" smtClean="0">
                <a:solidFill>
                  <a:schemeClr val="tx1"/>
                </a:solidFill>
                <a:latin typeface="宋体" panose="02010600030101010101" pitchFamily="2" charset="-122"/>
                <a:cs typeface="Times New Roman" panose="02020603050405020304"/>
              </a:rPr>
              <a:t>、正号表示运进 </a:t>
            </a:r>
            <a:r>
              <a:rPr lang="en-US" altLang="zh-CN" sz="2800" b="1" kern="100" dirty="0" smtClean="0">
                <a:solidFill>
                  <a:schemeClr val="tx1"/>
                </a:solidFill>
                <a:latin typeface="宋体" panose="02010600030101010101" pitchFamily="2" charset="-122"/>
                <a:cs typeface="Times New Roman" panose="02020603050405020304"/>
              </a:rPr>
              <a:t>48+50=98 ,</a:t>
            </a:r>
            <a:r>
              <a:rPr lang="zh-CN" altLang="en-US" sz="2400" b="1" dirty="0" smtClean="0">
                <a:solidFill>
                  <a:schemeClr val="tx1"/>
                </a:solidFill>
                <a:latin typeface="+mj-ea"/>
              </a:rPr>
              <a:t>这四天共运进货物</a:t>
            </a:r>
            <a:r>
              <a:rPr lang="en-US" altLang="zh-CN" sz="2400" b="1" dirty="0" smtClean="0">
                <a:solidFill>
                  <a:schemeClr val="tx1"/>
                </a:solidFill>
                <a:latin typeface="+mj-ea"/>
              </a:rPr>
              <a:t>98</a:t>
            </a:r>
            <a:r>
              <a:rPr lang="zh-CN" altLang="en-US" sz="2400" b="1" dirty="0" smtClean="0">
                <a:solidFill>
                  <a:schemeClr val="tx1"/>
                </a:solidFill>
                <a:latin typeface="+mj-ea"/>
              </a:rPr>
              <a:t>箱。</a:t>
            </a:r>
            <a:endParaRPr lang="zh-CN" altLang="en-US" sz="2400" b="1" dirty="0" smtClean="0">
              <a:solidFill>
                <a:schemeClr val="tx1"/>
              </a:solidFill>
              <a:latin typeface="+mj-ea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609600" y="5562600"/>
            <a:ext cx="8915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 smtClean="0">
                <a:solidFill>
                  <a:schemeClr val="tx1"/>
                </a:solidFill>
                <a:latin typeface="宋体" panose="02010600030101010101" pitchFamily="2" charset="-122"/>
              </a:rPr>
              <a:t>3</a:t>
            </a:r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</a:rPr>
              <a:t>、运进是</a:t>
            </a:r>
            <a:r>
              <a:rPr lang="en-US" altLang="zh-CN" sz="3600" b="1" dirty="0" smtClean="0">
                <a:solidFill>
                  <a:schemeClr val="tx1"/>
                </a:solidFill>
                <a:latin typeface="宋体" panose="02010600030101010101" pitchFamily="2" charset="-122"/>
              </a:rPr>
              <a:t>+</a:t>
            </a:r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</a:rPr>
              <a:t>，运出是</a:t>
            </a:r>
            <a:r>
              <a:rPr lang="en-US" altLang="zh-CN" sz="3600" b="1" dirty="0" smtClean="0">
                <a:solidFill>
                  <a:schemeClr val="tx1"/>
                </a:solidFill>
                <a:latin typeface="宋体" panose="02010600030101010101" pitchFamily="2" charset="-122"/>
              </a:rPr>
              <a:t>-</a:t>
            </a:r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</a:rPr>
              <a:t>。所以：</a:t>
            </a:r>
            <a:r>
              <a:rPr lang="en-US" altLang="zh-CN" sz="2800" dirty="0" smtClean="0">
                <a:solidFill>
                  <a:schemeClr val="tx1"/>
                </a:solidFill>
                <a:latin typeface="宋体" panose="02010600030101010101" pitchFamily="2" charset="-122"/>
              </a:rPr>
              <a:t>50+48-40+50-30=78</a:t>
            </a:r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</a:rPr>
              <a:t>（箱）</a:t>
            </a:r>
            <a:endParaRPr lang="en-US" altLang="zh-CN" sz="2800" dirty="0" smtClean="0">
              <a:solidFill>
                <a:schemeClr val="tx1"/>
              </a:solidFill>
              <a:latin typeface="宋体" panose="02010600030101010101" pitchFamily="2" charset="-122"/>
            </a:endParaRPr>
          </a:p>
          <a:p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</a:rPr>
              <a:t>    答：  最后仓库内共有</a:t>
            </a:r>
            <a:r>
              <a:rPr lang="en-US" altLang="zh-CN" sz="2800" dirty="0" smtClean="0">
                <a:solidFill>
                  <a:schemeClr val="tx1"/>
                </a:solidFill>
                <a:latin typeface="宋体" panose="02010600030101010101" pitchFamily="2" charset="-122"/>
              </a:rPr>
              <a:t>78</a:t>
            </a:r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</a:rPr>
              <a:t>箱货物。</a:t>
            </a:r>
            <a:endParaRPr lang="zh-CN" altLang="en-US" sz="2800" dirty="0" smtClean="0">
              <a:solidFill>
                <a:schemeClr val="tx1"/>
              </a:solidFill>
              <a:latin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</p:bldLst>
  </p:timing>
</p:sld>
</file>

<file path=ppt/tags/tag1.xml><?xml version="1.0" encoding="utf-8"?>
<p:tagLst xmlns:p="http://schemas.openxmlformats.org/presentationml/2006/main">
  <p:tag name="ISPRING_ULTRA_SCORM_COURSE_ID" val="2FA6FEB1-BF01-4BF0-8709-501A99AF5A83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ONLINEFOLDERID" val="0"/>
  <p:tag name="ISPRINGONLINEFOLDERPATH" val="内容列表"/>
  <p:tag name="ISPRINGCLOUDFOLDERID" val="0"/>
  <p:tag name="ISPRINGCLOUDFOLDERPATH" val="资源库"/>
  <p:tag name="ISPRING_PLAYERS_CUSTOMIZATION" val="UEsDBBQAAgAIAEOUV0cNwDEewAEAANoDAAAPAAAAbm9uZS9wbGF5ZXIueG1spZJPb9QwEMXPW6nfIfK9dpYKUa0cekDKiaJKC4jbyptME1PHDp4Ju/vtmfzZpFuQQOKQaPIy72fPs/X9sXHJT4hog8/EWqYiAV+E0voqE18+5zd34v799ZVunTlBTGyZCR88iKQELKJtiX2PhupMvBAkQ0XCL4+bI9pM1ETtRqnD4SAPtzLESr1J07X69vBxW9TQmBvrkYwvmLvs5VYkbbQhWjpl4l0qrq9WA/ICZ5F7fIXBdf3KKIvQqDYCgieIatz2bN3Q3838NMErOrWAgkdfDbPvTfH8EMrOAfbaSo9tWyDqCYO20rSx6zufYCwyMTbsGkA0FaB0vhJq9Ko/mPWTM1hPHLzA9ty22zuLNYsjfejeLerubBmyVxNHXYJ0M0wwnGLeOZeDoS5CKZIIPzrLVd5jv85HkK7FuJzn7h0+Wy/xULDGVW4KCvH0gR18JFOUco5ejtHLwdTbh+ITF49TnNsFMgezhKBratzbf86j7/6fOEp4Mp0jcV7B+hKOueW/BA2PQsAz9pqk1sl+tTOVd9ftmxdX40Iadzdl8R1FQiZWwNewNGTUos8w9Zqm1fg5JTTHotXv91JPRC5/AVBLAQIAABQAAgAIAEOUV0cNwDEewAEAANoDAAAPAAAAAAAAAAEAAAAAAAAAAABub25lL3BsYXllci54bWxQSwUGAAAAAAEAAQA9AAAA7QEAAAAA"/>
  <p:tag name="ISPRING_PRESENTATION_TITLE" val="新建 Microsoft PowerPoint 演示文稿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1162</Words>
  <Application>WPS 演示</Application>
  <PresentationFormat>自定义</PresentationFormat>
  <Paragraphs>103</Paragraphs>
  <Slides>7</Slides>
  <Notes>8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9" baseType="lpstr">
      <vt:lpstr>Arial</vt:lpstr>
      <vt:lpstr>宋体</vt:lpstr>
      <vt:lpstr>Wingdings</vt:lpstr>
      <vt:lpstr>华文新魏</vt:lpstr>
      <vt:lpstr>Times New Roman</vt:lpstr>
      <vt:lpstr>Calibri</vt:lpstr>
      <vt:lpstr>Calibri</vt:lpstr>
      <vt:lpstr>Times New Roman</vt:lpstr>
      <vt:lpstr>微软雅黑</vt:lpstr>
      <vt:lpstr>Arial Unicode MS</vt:lpstr>
      <vt:lpstr>等线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user</dc:creator>
  <dc:description>user</dc:description>
  <cp:lastModifiedBy>偏执</cp:lastModifiedBy>
  <cp:revision>100</cp:revision>
  <dcterms:created xsi:type="dcterms:W3CDTF">2006-08-16T00:00:00Z</dcterms:created>
  <dcterms:modified xsi:type="dcterms:W3CDTF">2026-03-22T07:23:29Z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9B72E5A9930D4B03970C908CBBF8ECCF_13</vt:lpwstr>
  </property>
</Properties>
</file>